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60"/>
  </p:notesMasterIdLst>
  <p:handoutMasterIdLst>
    <p:handoutMasterId r:id="rId61"/>
  </p:handoutMasterIdLst>
  <p:sldIdLst>
    <p:sldId id="1175" r:id="rId3"/>
    <p:sldId id="1176" r:id="rId4"/>
    <p:sldId id="1212" r:id="rId5"/>
    <p:sldId id="1213" r:id="rId6"/>
    <p:sldId id="1214" r:id="rId7"/>
    <p:sldId id="1215" r:id="rId8"/>
    <p:sldId id="1216" r:id="rId9"/>
    <p:sldId id="1219" r:id="rId10"/>
    <p:sldId id="1177" r:id="rId11"/>
    <p:sldId id="1178" r:id="rId12"/>
    <p:sldId id="1179" r:id="rId13"/>
    <p:sldId id="1220" r:id="rId14"/>
    <p:sldId id="1221" r:id="rId15"/>
    <p:sldId id="1180" r:id="rId16"/>
    <p:sldId id="1181" r:id="rId17"/>
    <p:sldId id="1182" r:id="rId18"/>
    <p:sldId id="1183" r:id="rId19"/>
    <p:sldId id="1184" r:id="rId20"/>
    <p:sldId id="1185" r:id="rId21"/>
    <p:sldId id="1187" r:id="rId22"/>
    <p:sldId id="1189" r:id="rId23"/>
    <p:sldId id="1222" r:id="rId24"/>
    <p:sldId id="1223" r:id="rId25"/>
    <p:sldId id="1224" r:id="rId26"/>
    <p:sldId id="1225" r:id="rId27"/>
    <p:sldId id="1226" r:id="rId28"/>
    <p:sldId id="1210" r:id="rId29"/>
    <p:sldId id="1205" r:id="rId30"/>
    <p:sldId id="1206" r:id="rId31"/>
    <p:sldId id="1208" r:id="rId32"/>
    <p:sldId id="1209" r:id="rId33"/>
    <p:sldId id="1227" r:id="rId34"/>
    <p:sldId id="1190" r:id="rId35"/>
    <p:sldId id="1191" r:id="rId36"/>
    <p:sldId id="1192" r:id="rId37"/>
    <p:sldId id="1228" r:id="rId38"/>
    <p:sldId id="1229" r:id="rId39"/>
    <p:sldId id="1230" r:id="rId40"/>
    <p:sldId id="1193" r:id="rId41"/>
    <p:sldId id="1231" r:id="rId42"/>
    <p:sldId id="1232" r:id="rId43"/>
    <p:sldId id="1233" r:id="rId44"/>
    <p:sldId id="1234" r:id="rId45"/>
    <p:sldId id="1194" r:id="rId46"/>
    <p:sldId id="1195" r:id="rId47"/>
    <p:sldId id="1196" r:id="rId48"/>
    <p:sldId id="1197" r:id="rId49"/>
    <p:sldId id="1238" r:id="rId50"/>
    <p:sldId id="1198" r:id="rId51"/>
    <p:sldId id="1199" r:id="rId52"/>
    <p:sldId id="1200" r:id="rId53"/>
    <p:sldId id="1201" r:id="rId54"/>
    <p:sldId id="1202" r:id="rId55"/>
    <p:sldId id="1235" r:id="rId56"/>
    <p:sldId id="1236" r:id="rId57"/>
    <p:sldId id="1237" r:id="rId58"/>
    <p:sldId id="1203" r:id="rId5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0339" autoAdjust="0"/>
  </p:normalViewPr>
  <p:slideViewPr>
    <p:cSldViewPr>
      <p:cViewPr varScale="1">
        <p:scale>
          <a:sx n="90" d="100"/>
          <a:sy n="90" d="100"/>
        </p:scale>
        <p:origin x="108" y="80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5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2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00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1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6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69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10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81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15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veloper.android.com/reference/android/app/Fragment.html" TargetMode="External"/><Relationship Id="rId4" Type="http://schemas.openxmlformats.org/officeDocument/2006/relationships/hyperlink" Target="http://developer.android.com/reference/android/app/FragmentManager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Transac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veloper.android.com/reference/java/lang/String.html" TargetMode="External"/><Relationship Id="rId4" Type="http://schemas.openxmlformats.org/officeDocument/2006/relationships/hyperlink" Target="http://developer.android.com/reference/android/app/Fragm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17.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Support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라이브러리 활용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5" y="980728"/>
            <a:ext cx="10002813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04580" y="188640"/>
            <a:ext cx="3428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17.1.2. 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작성법</a:t>
            </a:r>
          </a:p>
        </p:txBody>
      </p:sp>
    </p:spTree>
    <p:extLst>
      <p:ext uri="{BB962C8B-B14F-4D97-AF65-F5344CB8AC3E}">
        <p14:creationId xmlns:p14="http://schemas.microsoft.com/office/powerpoint/2010/main" val="20123272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1275598"/>
            <a:ext cx="10009112" cy="4097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8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17.1.2. 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작성법</a:t>
            </a:r>
          </a:p>
        </p:txBody>
      </p:sp>
    </p:spTree>
    <p:extLst>
      <p:ext uri="{BB962C8B-B14F-4D97-AF65-F5344CB8AC3E}">
        <p14:creationId xmlns:p14="http://schemas.microsoft.com/office/powerpoint/2010/main" val="390781287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8837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35225" cy="369887"/>
          </a:xfrm>
        </p:spPr>
        <p:txBody>
          <a:bodyPr/>
          <a:lstStyle/>
          <a:p>
            <a:r>
              <a:rPr lang="en-US" altLang="ko-KR" smtClean="0">
                <a:effectLst/>
              </a:rPr>
              <a:t>Fragment </a:t>
            </a:r>
            <a:r>
              <a:rPr lang="ko-KR" altLang="en-US" smtClean="0">
                <a:effectLst/>
              </a:rPr>
              <a:t>클래스</a:t>
            </a:r>
          </a:p>
        </p:txBody>
      </p:sp>
      <p:sp>
        <p:nvSpPr>
          <p:cNvPr id="248838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4988" y="1268413"/>
            <a:ext cx="93948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800" b="1" dirty="0"/>
              <a:t>public final </a:t>
            </a:r>
            <a:r>
              <a:rPr lang="en-US" altLang="ko-KR" sz="1800" b="1" dirty="0">
                <a:hlinkClick r:id="rId3"/>
              </a:rPr>
              <a:t>Activity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getActivity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프래그먼트를 포함하는 액티비티를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final </a:t>
            </a:r>
            <a:r>
              <a:rPr lang="en-US" altLang="ko-KR" sz="1800" b="1" dirty="0">
                <a:hlinkClick r:id="rId4"/>
              </a:rPr>
              <a:t>FragmentManager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getFragmentManager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프래그먼트를 포함하는 액티비티에서 프래그먼트 객체들과 의사소통하는 프래그먼트 매니저를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final </a:t>
            </a:r>
            <a:r>
              <a:rPr lang="en-US" altLang="ko-KR" sz="1800" b="1" dirty="0">
                <a:hlinkClick r:id="rId5"/>
              </a:rPr>
              <a:t>Fragment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getParentFragment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프래그먼트를 포함하는 부모가 프래그먼트일 경우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액티비티이면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을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final int getId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이 프래그먼트의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를 리턴함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550" y="965200"/>
            <a:ext cx="9359900" cy="5476875"/>
          </a:xfrm>
          <a:prstGeom prst="roundRect">
            <a:avLst>
              <a:gd name="adj" fmla="val 2547"/>
            </a:avLst>
          </a:prstGeom>
          <a:noFill/>
          <a:ln w="9525">
            <a:solidFill>
              <a:srgbClr val="B2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556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5088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36975" cy="369887"/>
          </a:xfrm>
        </p:spPr>
        <p:txBody>
          <a:bodyPr/>
          <a:lstStyle/>
          <a:p>
            <a:r>
              <a:rPr lang="en-US" altLang="ko-KR" smtClean="0">
                <a:effectLst/>
              </a:rPr>
              <a:t>FragmentManager </a:t>
            </a:r>
            <a:r>
              <a:rPr lang="ko-KR" altLang="en-US" smtClean="0">
                <a:effectLst/>
              </a:rPr>
              <a:t>클래스</a:t>
            </a:r>
          </a:p>
        </p:txBody>
      </p:sp>
      <p:sp>
        <p:nvSpPr>
          <p:cNvPr id="25088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4988" y="1268413"/>
            <a:ext cx="93948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800" b="1" dirty="0"/>
              <a:t>public abstract </a:t>
            </a:r>
            <a:r>
              <a:rPr lang="en-US" altLang="ko-KR" sz="1800" b="1" dirty="0">
                <a:hlinkClick r:id="rId3"/>
              </a:rPr>
              <a:t>FragmentTransaction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beginTransaction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프래그먼트를 변경하기 위한 트랜젝션을 시작함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abstract </a:t>
            </a:r>
            <a:r>
              <a:rPr lang="en-US" altLang="ko-KR" sz="1800" b="1" dirty="0">
                <a:hlinkClick r:id="rId4"/>
              </a:rPr>
              <a:t>Fragment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findFragmentById (int id)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를 이용해 프래그먼트 객체를 찾음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abstract </a:t>
            </a:r>
            <a:r>
              <a:rPr lang="en-US" altLang="ko-KR" sz="1800" b="1" dirty="0">
                <a:hlinkClick r:id="rId4"/>
              </a:rPr>
              <a:t>Fragment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findFragmentByTag (</a:t>
            </a:r>
            <a:r>
              <a:rPr lang="en-US" altLang="ko-KR" sz="1800" b="1" dirty="0">
                <a:hlinkClick r:id="rId5"/>
              </a:rPr>
              <a:t>String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tag)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태그 정보를 이용해 프래그먼트 객체를 찾음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1" hangingPunct="1">
              <a:defRPr/>
            </a:pPr>
            <a:endParaRPr lang="en-US" altLang="ko-KR" sz="1800" b="1" dirty="0"/>
          </a:p>
          <a:p>
            <a:pPr eaLnBrk="1" latinLnBrk="1" hangingPunct="1">
              <a:defRPr/>
            </a:pPr>
            <a:r>
              <a:rPr lang="en-US" altLang="ko-KR" sz="1800" b="1" dirty="0"/>
              <a:t>public abstract boolean executePendingTransactions ()</a:t>
            </a:r>
          </a:p>
          <a:p>
            <a:pPr eaLnBrk="1" latinLnBrk="1" hangingPunct="1">
              <a:defRPr/>
            </a:pPr>
            <a:endParaRPr lang="ko-KR" altLang="en-US" sz="1800" dirty="0"/>
          </a:p>
          <a:p>
            <a:pPr lvl="1" eaLnBrk="1" latinLnBrk="1" hangingPunct="1">
              <a:defRPr/>
            </a:pP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트랜젝션은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commit()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메소드를 호출하면 실행되지만 비동기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(asynchronous)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방식으로 실행되므로 즉시 실행하고 싶다면 이 메소드를 추가로 호출해야 함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latinLnBrk="1" hangingPunct="1">
              <a:defRPr/>
            </a:pPr>
            <a:endParaRPr lang="ko-KR" altLang="en-US" sz="18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550" y="965200"/>
            <a:ext cx="9359900" cy="5476875"/>
          </a:xfrm>
          <a:prstGeom prst="roundRect">
            <a:avLst>
              <a:gd name="adj" fmla="val 2547"/>
            </a:avLst>
          </a:prstGeom>
          <a:noFill/>
          <a:ln w="9525">
            <a:solidFill>
              <a:srgbClr val="B2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516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5" y="1124744"/>
            <a:ext cx="9804611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71736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17.1.3. 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생명주기</a:t>
            </a:r>
          </a:p>
        </p:txBody>
      </p:sp>
    </p:spTree>
    <p:extLst>
      <p:ext uri="{BB962C8B-B14F-4D97-AF65-F5344CB8AC3E}">
        <p14:creationId xmlns:p14="http://schemas.microsoft.com/office/powerpoint/2010/main" val="456729238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78" y="116631"/>
            <a:ext cx="3231162" cy="6438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391845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" y="1268760"/>
            <a:ext cx="10260504" cy="3635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40068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692696"/>
            <a:ext cx="907072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91621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4" y="764704"/>
            <a:ext cx="893115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376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908720"/>
            <a:ext cx="1015978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241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17.1.4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 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873849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47923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5" y="836712"/>
            <a:ext cx="9328149" cy="6021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836712"/>
            <a:ext cx="99710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241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17.1.4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Fragment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144423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908720"/>
            <a:ext cx="984121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2947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17-1. Fragment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이해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66553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08720"/>
            <a:ext cx="5616624" cy="4440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72" y="3867127"/>
            <a:ext cx="4427240" cy="28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075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908721"/>
            <a:ext cx="5760640" cy="335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50" y="3789040"/>
            <a:ext cx="5860450" cy="29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2288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908720"/>
            <a:ext cx="86772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1870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052736"/>
            <a:ext cx="9489313" cy="50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4729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628800"/>
            <a:ext cx="9890040" cy="37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460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7913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17.1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테스트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77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52400" y="2254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3534"/>
            <a:ext cx="2144883" cy="3420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96" y="873534"/>
            <a:ext cx="2183365" cy="3420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887" y="3212976"/>
            <a:ext cx="5300384" cy="30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878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520166" cy="369332"/>
          </a:xfrm>
        </p:spPr>
        <p:txBody>
          <a:bodyPr/>
          <a:lstStyle/>
          <a:p>
            <a:r>
              <a:rPr lang="en-US" altLang="ko-KR" dirty="0" smtClean="0"/>
              <a:t>activity_main.xml, fragment_right.xml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08720"/>
            <a:ext cx="6505575" cy="2562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5" y="3470945"/>
            <a:ext cx="5682078" cy="32516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3542855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3" y="1340768"/>
            <a:ext cx="10144355" cy="42932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6962066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38597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859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프래그먼트란</a:t>
            </a:r>
            <a:r>
              <a:rPr lang="en-US" altLang="ko-KR" smtClean="0">
                <a:effectLst/>
              </a:rPr>
              <a:t>?</a:t>
            </a:r>
            <a:endParaRPr lang="ko-KR" altLang="en-US" smtClean="0">
              <a:effectLst/>
            </a:endParaRPr>
          </a:p>
        </p:txBody>
      </p:sp>
      <p:sp>
        <p:nvSpPr>
          <p:cNvPr id="238598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10.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4988" y="1052513"/>
            <a:ext cx="93948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프래그먼트 </a:t>
            </a:r>
            <a:r>
              <a:rPr lang="en-US" altLang="ko-KR" sz="1800" b="1" dirty="0"/>
              <a:t>(Fragment)</a:t>
            </a:r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화면의 일정 영역을 독립적으로 처리하기 위해 만들어진 특별한 화면 구성 요소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태블릿의 대화면에서 화면 분할이 필요하게 되면서 만들어짐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b="1" dirty="0"/>
          </a:p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프래그먼트의 기본 목적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하나의 화면이 </a:t>
            </a:r>
            <a:r>
              <a:rPr lang="en-US" altLang="ko-KR" sz="1600" dirty="0"/>
              <a:t>XML </a:t>
            </a:r>
            <a:r>
              <a:rPr lang="ko-KR" altLang="en-US" sz="1600" dirty="0"/>
              <a:t>레이아웃과 자바 소스로 구성된다는 점에 착안하여 하나의 프래그먼트가 </a:t>
            </a:r>
            <a:r>
              <a:rPr lang="en-US" altLang="ko-KR" sz="1600" dirty="0"/>
              <a:t>XML </a:t>
            </a:r>
            <a:r>
              <a:rPr lang="ko-KR" altLang="en-US" sz="1600" dirty="0"/>
              <a:t>레이아웃과 자바 소스로 구성되도록 하고 독립적으로 관리되도록 하기 위함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기본 구성 방식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액티비티가 동작하는 방식을 본떠 만들었음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/>
          </a:p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사용되는 개념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프래그먼트 매니저 </a:t>
            </a:r>
            <a:r>
              <a:rPr lang="en-US" altLang="ko-KR" sz="1600" dirty="0"/>
              <a:t>: </a:t>
            </a:r>
            <a:r>
              <a:rPr lang="ko-KR" altLang="en-US" sz="1600" dirty="0"/>
              <a:t>프래그먼트를 관리하는 객체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트랜젝션 </a:t>
            </a:r>
            <a:r>
              <a:rPr lang="en-US" altLang="ko-KR" sz="1600" dirty="0"/>
              <a:t>: </a:t>
            </a:r>
            <a:r>
              <a:rPr lang="ko-KR" altLang="en-US" sz="1600" dirty="0"/>
              <a:t>프래그먼트의 처리를 위해 만든 단위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lang="en-US" altLang="ko-KR" sz="1600" dirty="0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550" y="965200"/>
            <a:ext cx="9359900" cy="5476875"/>
          </a:xfrm>
          <a:prstGeom prst="roundRect">
            <a:avLst>
              <a:gd name="adj" fmla="val 2547"/>
            </a:avLst>
          </a:prstGeom>
          <a:noFill/>
          <a:ln w="9525">
            <a:solidFill>
              <a:srgbClr val="B2C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617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810344"/>
            <a:ext cx="9010650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1937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0247" cy="369332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1124744"/>
            <a:ext cx="7724775" cy="5514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4881638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52412"/>
            <a:ext cx="63436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83959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87898" cy="369332"/>
          </a:xfrm>
        </p:spPr>
        <p:txBody>
          <a:bodyPr/>
          <a:lstStyle/>
          <a:p>
            <a:r>
              <a:rPr lang="en-US" altLang="ko-KR" dirty="0" smtClean="0"/>
              <a:t>17-2. </a:t>
            </a:r>
            <a:r>
              <a:rPr lang="en-US" altLang="ko-KR" dirty="0" err="1" smtClean="0"/>
              <a:t>ViewPager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1" y="692696"/>
            <a:ext cx="9787851" cy="6048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567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692696"/>
            <a:ext cx="9782420" cy="5760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17-2. ViewPager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66818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4" y="1196752"/>
            <a:ext cx="9909507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17-2. ViewPager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831223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17-2. </a:t>
            </a:r>
            <a:r>
              <a:rPr lang="en-US" altLang="ko-KR" dirty="0" err="1" smtClean="0"/>
              <a:t>ViewPager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620688"/>
            <a:ext cx="6372225" cy="436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24" y="4437112"/>
            <a:ext cx="6467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0508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19162"/>
            <a:ext cx="8543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31703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3501008"/>
            <a:ext cx="7867650" cy="3067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16" y="-12226"/>
            <a:ext cx="4905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928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1" y="980728"/>
            <a:ext cx="775335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28675" y="201613"/>
            <a:ext cx="2387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17-2. </a:t>
            </a:r>
            <a:r>
              <a:rPr lang="en-US" altLang="ko-KR" dirty="0" err="1" smtClean="0"/>
              <a:t>ViewPager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3170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064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63928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화면을 전환하는 경우와 화면을 분할하는 경우</a:t>
            </a:r>
          </a:p>
        </p:txBody>
      </p:sp>
      <p:sp>
        <p:nvSpPr>
          <p:cNvPr id="24064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34988" y="908050"/>
            <a:ext cx="939482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화면 전환과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화면 분할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(1) </a:t>
            </a:r>
            <a:r>
              <a:rPr lang="ko-KR" altLang="en-US" sz="1600" dirty="0"/>
              <a:t>두 개의 화면을 액티비티로 만들고 액티비티 간 전환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(2) </a:t>
            </a:r>
            <a:r>
              <a:rPr lang="ko-KR" altLang="en-US" sz="1600" dirty="0"/>
              <a:t>하나의 액티비티 위에 프래그먼트를 두고 프래그먼트 간 전환</a:t>
            </a:r>
            <a:endParaRPr lang="en-US" altLang="ko-KR" sz="1600" dirty="0"/>
          </a:p>
          <a:p>
            <a:pPr marL="460375" indent="-285750" latinLnBrk="1">
              <a:lnSpc>
                <a:spcPct val="120000"/>
              </a:lnSpc>
              <a:spcAft>
                <a:spcPct val="25000"/>
              </a:spcAft>
              <a:buFont typeface="Wingdings" pitchFamily="2" charset="2"/>
              <a:buChar char="ü"/>
              <a:defRPr/>
            </a:pPr>
            <a:r>
              <a:rPr lang="ko-KR" altLang="en-US" sz="1600" dirty="0"/>
              <a:t>프래그먼트로 만들어 두면 스마트폰에서는 프래그먼트 간 화면 전환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태블릿에서는 두 개의 프래그먼트를 하나의 액티비티 위에서 동시에 보여주는 화면 분할이 가능함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70275" y="4598988"/>
            <a:ext cx="1428750" cy="2143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648325" y="4591050"/>
            <a:ext cx="2857500" cy="2143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12900" y="4598988"/>
            <a:ext cx="1428750" cy="21431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12900" y="2654300"/>
            <a:ext cx="1439863" cy="18716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55775" y="2797175"/>
            <a:ext cx="1135063" cy="277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3462338" y="2646363"/>
            <a:ext cx="1439862" cy="1871662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05213" y="2789238"/>
            <a:ext cx="1135062" cy="2778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#2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5656263" y="2654300"/>
            <a:ext cx="2843212" cy="18716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49925" y="2733675"/>
            <a:ext cx="1279525" cy="170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21363" y="2805113"/>
            <a:ext cx="1136650" cy="2778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7115175" y="2725738"/>
            <a:ext cx="1277938" cy="1706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86613" y="2797175"/>
            <a:ext cx="1135062" cy="277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#2</a:t>
            </a:r>
            <a:endParaRPr lang="ko-KR" altLang="en-US" sz="1100" b="1" dirty="0"/>
          </a:p>
        </p:txBody>
      </p:sp>
      <p:sp>
        <p:nvSpPr>
          <p:cNvPr id="32" name="오른쪽 화살표 31"/>
          <p:cNvSpPr/>
          <p:nvPr/>
        </p:nvSpPr>
        <p:spPr>
          <a:xfrm>
            <a:off x="3071813" y="2932113"/>
            <a:ext cx="357187" cy="357187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flipH="1">
            <a:off x="3074988" y="3360738"/>
            <a:ext cx="357187" cy="357187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240662" name="Picture 3" descr="C:\notebook01\book\android\원고\개정판4\images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338" y="4654550"/>
            <a:ext cx="12874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63" name="Picture 4" descr="C:\notebook01\book\android\원고\개정판4\images\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1713" y="4654550"/>
            <a:ext cx="12763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64" name="Picture 3" descr="C:\notebook01\book\android\원고\개정판4\images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638" y="4654550"/>
            <a:ext cx="12874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65" name="Picture 4" descr="C:\notebook01\book\android\원고\개정판4\images\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1050" y="4654550"/>
            <a:ext cx="127635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오른쪽 화살표 37"/>
          <p:cNvSpPr/>
          <p:nvPr/>
        </p:nvSpPr>
        <p:spPr>
          <a:xfrm>
            <a:off x="3063875" y="4940300"/>
            <a:ext cx="357188" cy="357188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 flipH="1">
            <a:off x="3067050" y="5368925"/>
            <a:ext cx="357188" cy="357188"/>
          </a:xfrm>
          <a:prstGeom prst="rightArrow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1550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836712"/>
            <a:ext cx="6210300" cy="2762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963" y="3256281"/>
            <a:ext cx="64960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99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581150"/>
            <a:ext cx="6343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11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114300"/>
            <a:ext cx="3571875" cy="482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23" y="1412776"/>
            <a:ext cx="6461164" cy="3691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88" y="5402553"/>
            <a:ext cx="43815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304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9" y="999992"/>
            <a:ext cx="5976664" cy="4505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61" y="1731584"/>
            <a:ext cx="4400550" cy="75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67" y="2592223"/>
            <a:ext cx="5277710" cy="3773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59674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692696"/>
            <a:ext cx="9573241" cy="5976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6202363"/>
            <a:ext cx="84963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911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1052736"/>
            <a:ext cx="9721080" cy="54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8291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9" y="764704"/>
            <a:ext cx="9649073" cy="604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3960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9" y="692696"/>
            <a:ext cx="960106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81560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" y="44624"/>
            <a:ext cx="8295798" cy="54636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92" y="3933056"/>
            <a:ext cx="6537970" cy="28657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24015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692696"/>
            <a:ext cx="970919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463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2693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689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액티비티와 프래그먼트의 동작 방식 비교</a:t>
            </a:r>
          </a:p>
        </p:txBody>
      </p:sp>
      <p:sp>
        <p:nvSpPr>
          <p:cNvPr id="242694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34988" y="1125538"/>
            <a:ext cx="93948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액티비티를 시스템의 액티비티 매니저에서 관리하듯이 프래그먼트를 액티비티의 프래그먼트 매니저에서 관리함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프래그먼트 입장에서는 액티비티가 시스템 역할을 하므로 프래그먼트는 항상 액티비티 위에 올라가 있어야 함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ko-KR" altLang="en-US" sz="1600" dirty="0">
              <a:cs typeface="Tahoma" pitchFamily="34" charset="0"/>
            </a:endParaRPr>
          </a:p>
        </p:txBody>
      </p:sp>
      <p:pic>
        <p:nvPicPr>
          <p:cNvPr id="242696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963" y="2630488"/>
            <a:ext cx="7331075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57557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836712"/>
            <a:ext cx="996120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563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692696"/>
            <a:ext cx="9692753" cy="5904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993901"/>
      </p:ext>
    </p:extLst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692696"/>
            <a:ext cx="984741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68043"/>
      </p:ext>
    </p:extLst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" y="1268760"/>
            <a:ext cx="998510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072544"/>
      </p:ext>
    </p:extLst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52" y="1052736"/>
            <a:ext cx="7905750" cy="4991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3929606"/>
      </p:ext>
    </p:extLst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1269265"/>
            <a:ext cx="8722505" cy="5353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16" y="188640"/>
            <a:ext cx="468630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4452101"/>
      </p:ext>
    </p:extLst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38525" cy="369332"/>
          </a:xfrm>
        </p:spPr>
        <p:txBody>
          <a:bodyPr/>
          <a:lstStyle/>
          <a:p>
            <a:r>
              <a:rPr lang="en-US" altLang="ko-KR" dirty="0" err="1" smtClean="0"/>
              <a:t>MyAdapter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81075"/>
            <a:ext cx="8572500" cy="4895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5100651"/>
      </p:ext>
    </p:extLst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057275"/>
            <a:ext cx="7496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59858" cy="369332"/>
          </a:xfrm>
        </p:spPr>
        <p:txBody>
          <a:bodyPr/>
          <a:lstStyle/>
          <a:p>
            <a:r>
              <a:rPr lang="en-US" altLang="ko-KR" dirty="0" smtClean="0"/>
              <a:t>17-3. </a:t>
            </a:r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40332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4741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68963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하나의 액티비티 안에서 프래그먼트 전환</a:t>
            </a:r>
          </a:p>
        </p:txBody>
      </p:sp>
      <p:sp>
        <p:nvSpPr>
          <p:cNvPr id="244742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34988" y="1125538"/>
            <a:ext cx="93948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4625" indent="-174625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/>
              <a:t>프래그먼트 전환</a:t>
            </a:r>
            <a:endParaRPr lang="en-US" altLang="ko-KR" sz="1800" b="1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프래그먼트 매니저와 트랜젝션을 이용해 추가</a:t>
            </a:r>
            <a:r>
              <a:rPr lang="en-US" altLang="ko-KR" sz="1600" dirty="0"/>
              <a:t>(add)</a:t>
            </a:r>
            <a:r>
              <a:rPr lang="ko-KR" altLang="en-US" sz="1600" dirty="0"/>
              <a:t>나 교체</a:t>
            </a:r>
            <a:r>
              <a:rPr lang="en-US" altLang="ko-KR" sz="1600" dirty="0"/>
              <a:t>(replace)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 marL="342900" indent="-16827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싱글 프래그먼트라고 부르며 액티비티 전환 없이 화면 전체가 전환되는 효과를 낼 수 있음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27338" y="3203575"/>
            <a:ext cx="1763712" cy="23399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06713" y="3282950"/>
            <a:ext cx="1584325" cy="2159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78150" y="3354388"/>
            <a:ext cx="1428750" cy="2857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470525" y="3290888"/>
            <a:ext cx="1584325" cy="2159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41963" y="3362325"/>
            <a:ext cx="1428750" cy="2857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ko-KR" altLang="en-US" sz="1100" b="1" dirty="0"/>
              <a:t>화면 </a:t>
            </a:r>
            <a:r>
              <a:rPr lang="en-US" altLang="ko-KR" sz="1100" b="1" dirty="0"/>
              <a:t>#2</a:t>
            </a:r>
            <a:endParaRPr lang="ko-KR" altLang="en-US" sz="1100" b="1" dirty="0"/>
          </a:p>
        </p:txBody>
      </p:sp>
      <p:cxnSp>
        <p:nvCxnSpPr>
          <p:cNvPr id="25" name="꺾인 연결선 24"/>
          <p:cNvCxnSpPr>
            <a:stCxn id="20" idx="3"/>
            <a:endCxn id="23" idx="1"/>
          </p:cNvCxnSpPr>
          <p:nvPr/>
        </p:nvCxnSpPr>
        <p:spPr>
          <a:xfrm flipV="1">
            <a:off x="4591050" y="4370388"/>
            <a:ext cx="879475" cy="0"/>
          </a:xfrm>
          <a:prstGeom prst="bentConnector3">
            <a:avLst>
              <a:gd name="adj1" fmla="val 50000"/>
            </a:avLst>
          </a:prstGeom>
          <a:ln w="28575">
            <a:solidFill>
              <a:srgbClr val="F20000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1" idx="2"/>
          </p:cNvCxnSpPr>
          <p:nvPr/>
        </p:nvCxnSpPr>
        <p:spPr>
          <a:xfrm rot="16200000" flipV="1">
            <a:off x="3496468" y="5644357"/>
            <a:ext cx="404813" cy="0"/>
          </a:xfrm>
          <a:prstGeom prst="bentConnector3">
            <a:avLst>
              <a:gd name="adj1" fmla="val 50000"/>
            </a:avLst>
          </a:prstGeom>
          <a:ln w="28575">
            <a:solidFill>
              <a:srgbClr val="F20000"/>
            </a:solidFill>
            <a:headEnd type="triangl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4827588" y="4011613"/>
            <a:ext cx="571500" cy="347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rgbClr val="7C3B06"/>
                </a:solidFill>
                <a:latin typeface="+mn-ea"/>
                <a:ea typeface="+mn-ea"/>
              </a:rPr>
              <a:t>추가</a:t>
            </a:r>
            <a:endParaRPr kumimoji="0" lang="en-US" altLang="ko-KR" sz="1100" b="1" dirty="0">
              <a:solidFill>
                <a:srgbClr val="7C3B06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97213" y="5505450"/>
            <a:ext cx="571500" cy="312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solidFill>
                  <a:srgbClr val="7C3B06"/>
                </a:solidFill>
                <a:latin typeface="+mn-ea"/>
                <a:ea typeface="+mn-ea"/>
              </a:rPr>
              <a:t>제거</a:t>
            </a:r>
            <a:endParaRPr kumimoji="0" lang="en-US" altLang="ko-KR" sz="1100" b="1" dirty="0">
              <a:solidFill>
                <a:srgbClr val="7C3B0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3774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46789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559425" cy="369887"/>
          </a:xfrm>
        </p:spPr>
        <p:txBody>
          <a:bodyPr/>
          <a:lstStyle/>
          <a:p>
            <a:r>
              <a:rPr lang="ko-KR" altLang="en-US" smtClean="0">
                <a:effectLst/>
              </a:rPr>
              <a:t>프래그먼트를 위한 레이아웃 인플레이션</a:t>
            </a:r>
          </a:p>
        </p:txBody>
      </p:sp>
      <p:sp>
        <p:nvSpPr>
          <p:cNvPr id="246790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pic>
        <p:nvPicPr>
          <p:cNvPr id="246791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488" y="1003300"/>
            <a:ext cx="729138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2524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54981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6004849" cy="369332"/>
          </a:xfrm>
        </p:spPr>
        <p:txBody>
          <a:bodyPr/>
          <a:lstStyle/>
          <a:p>
            <a:r>
              <a:rPr lang="en-US" altLang="ko-KR" dirty="0" smtClean="0">
                <a:effectLst/>
              </a:rPr>
              <a:t>17.1.2. </a:t>
            </a:r>
            <a:r>
              <a:rPr lang="ko-KR" altLang="en-US" dirty="0" err="1" smtClean="0">
                <a:effectLst/>
              </a:rPr>
              <a:t>프래그먼트를</a:t>
            </a:r>
            <a:r>
              <a:rPr lang="ko-KR" altLang="en-US" dirty="0" smtClean="0">
                <a:effectLst/>
              </a:rPr>
              <a:t> 만들어 사용하는 과정</a:t>
            </a:r>
          </a:p>
        </p:txBody>
      </p:sp>
      <p:sp>
        <p:nvSpPr>
          <p:cNvPr id="254982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-윤고딕120" pitchFamily="18" charset="-127"/>
              </a:rPr>
              <a:t>9. </a:t>
            </a:r>
            <a:r>
              <a:rPr kumimoji="0" lang="ko-KR" altLang="en-US" b="1">
                <a:solidFill>
                  <a:srgbClr val="7C3B06"/>
                </a:solidFill>
                <a:latin typeface="-윤고딕120" pitchFamily="18" charset="-127"/>
              </a:rPr>
              <a:t>프래그먼트</a:t>
            </a:r>
            <a:endParaRPr kumimoji="0" lang="en-US" altLang="ko-KR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152400"/>
            <a:ext cx="10287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54984" name="내용 개체 틀 2"/>
          <p:cNvSpPr txBox="1">
            <a:spLocks/>
          </p:cNvSpPr>
          <p:nvPr/>
        </p:nvSpPr>
        <p:spPr bwMode="auto">
          <a:xfrm>
            <a:off x="534988" y="1125538"/>
            <a:ext cx="93948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ko-KR" altLang="en-US" sz="1800" b="1"/>
              <a:t>프래그먼트를 위한 </a:t>
            </a:r>
            <a:r>
              <a:rPr lang="en-US" altLang="ko-KR" sz="1800" b="1"/>
              <a:t>XML </a:t>
            </a:r>
            <a:r>
              <a:rPr lang="ko-KR" altLang="en-US" sz="1800" b="1"/>
              <a:t>레이아웃 만들기</a:t>
            </a:r>
            <a:endParaRPr lang="en-US" altLang="ko-KR" sz="1800" b="1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ko-KR" altLang="en-US" sz="1800" b="1"/>
              <a:t>프래그먼트 클래스 만들기 </a:t>
            </a:r>
            <a:r>
              <a:rPr lang="en-US" altLang="ko-KR" sz="1800" b="1"/>
              <a:t>(</a:t>
            </a:r>
            <a:r>
              <a:rPr lang="ko-KR" altLang="en-US" sz="1800" b="1"/>
              <a:t>클래스 정의</a:t>
            </a:r>
            <a:r>
              <a:rPr lang="en-US" altLang="ko-KR" sz="1800" b="1"/>
              <a:t>)</a:t>
            </a: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en-US" altLang="ko-KR" sz="1800" b="1"/>
              <a:t>onCreateView() </a:t>
            </a:r>
            <a:r>
              <a:rPr lang="ko-KR" altLang="en-US" sz="1800" b="1"/>
              <a:t>메소드 안에서 인플레이션하기</a:t>
            </a:r>
            <a:endParaRPr lang="en-US" altLang="ko-KR" sz="1800" b="1"/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Tx/>
              <a:buAutoNum type="arabicParenBoth"/>
            </a:pPr>
            <a:r>
              <a:rPr lang="ko-KR" altLang="en-US" sz="1800" b="1"/>
              <a:t>메인 액티비티를 위한 </a:t>
            </a:r>
            <a:r>
              <a:rPr lang="en-US" altLang="ko-KR" sz="1800" b="1"/>
              <a:t>XML </a:t>
            </a:r>
            <a:r>
              <a:rPr lang="ko-KR" altLang="en-US" sz="1800" b="1"/>
              <a:t>레이아웃에 추가하거나 프래그먼트 매니저를 이용해 코드에서 추가하기</a:t>
            </a:r>
            <a:endParaRPr lang="ko-KR" altLang="en-US" sz="1600">
              <a:solidFill>
                <a:srgbClr val="000000"/>
              </a:solidFill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endParaRPr kumimoji="0" lang="ko-KR" altLang="en-US" sz="1600">
              <a:cs typeface="Tahoma" pitchFamily="34" charset="0"/>
            </a:endParaRPr>
          </a:p>
        </p:txBody>
      </p:sp>
      <p:pic>
        <p:nvPicPr>
          <p:cNvPr id="254985" name="그림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3" y="3141663"/>
            <a:ext cx="1857375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70070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908720"/>
            <a:ext cx="9911116" cy="5832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제목 9"/>
          <p:cNvSpPr txBox="1">
            <a:spLocks/>
          </p:cNvSpPr>
          <p:nvPr/>
        </p:nvSpPr>
        <p:spPr bwMode="auto">
          <a:xfrm>
            <a:off x="828675" y="201613"/>
            <a:ext cx="3428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17.1.2. Fragment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작성법</a:t>
            </a:r>
          </a:p>
        </p:txBody>
      </p:sp>
    </p:spTree>
    <p:extLst>
      <p:ext uri="{BB962C8B-B14F-4D97-AF65-F5344CB8AC3E}">
        <p14:creationId xmlns:p14="http://schemas.microsoft.com/office/powerpoint/2010/main" val="64312588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44573</TotalTime>
  <Words>513</Words>
  <Application>Microsoft Office PowerPoint</Application>
  <PresentationFormat>35mm 슬라이드</PresentationFormat>
  <Paragraphs>121</Paragraphs>
  <Slides>57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1" baseType="lpstr">
      <vt:lpstr>굴림</vt:lpstr>
      <vt:lpstr>나눔고딕</vt:lpstr>
      <vt:lpstr>나눔고딕 ExtraBold</vt:lpstr>
      <vt:lpstr>맑은 고딕</vt:lpstr>
      <vt:lpstr>새굴림</vt:lpstr>
      <vt:lpstr>-윤고딕120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17-1. Fragment 이해</vt:lpstr>
      <vt:lpstr>프래그먼트란?</vt:lpstr>
      <vt:lpstr>화면을 전환하는 경우와 화면을 분할하는 경우</vt:lpstr>
      <vt:lpstr>액티비티와 프래그먼트의 동작 방식 비교</vt:lpstr>
      <vt:lpstr>하나의 액티비티 안에서 프래그먼트 전환</vt:lpstr>
      <vt:lpstr>프래그먼트를 위한 레이아웃 인플레이션</vt:lpstr>
      <vt:lpstr>17.1.2. 프래그먼트를 만들어 사용하는 과정</vt:lpstr>
      <vt:lpstr>PowerPoint 프레젠테이션</vt:lpstr>
      <vt:lpstr>PowerPoint 프레젠테이션</vt:lpstr>
      <vt:lpstr>PowerPoint 프레젠테이션</vt:lpstr>
      <vt:lpstr>Fragment 클래스</vt:lpstr>
      <vt:lpstr>FragmentManager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17.1 프래그먼트 테스트</vt:lpstr>
      <vt:lpstr>activity_main.xml, fragment_right.xml</vt:lpstr>
      <vt:lpstr>PowerPoint 프레젠테이션</vt:lpstr>
      <vt:lpstr>PowerPoint 프레젠테이션</vt:lpstr>
      <vt:lpstr>MainActivity</vt:lpstr>
      <vt:lpstr>PowerPoint 프레젠테이션</vt:lpstr>
      <vt:lpstr>17-2. ViewPager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17-3. RecyclerView</vt:lpstr>
      <vt:lpstr>17-3. RecyclerView</vt:lpstr>
      <vt:lpstr>17-3. RecyclerView</vt:lpstr>
      <vt:lpstr>17-3. RecyclerView</vt:lpstr>
      <vt:lpstr>PowerPoint 프레젠테이션</vt:lpstr>
      <vt:lpstr>17-3. RecyclerView</vt:lpstr>
      <vt:lpstr>17-3. RecyclerView</vt:lpstr>
      <vt:lpstr>17-3. RecyclerView</vt:lpstr>
      <vt:lpstr>17-3. RecyclerView</vt:lpstr>
      <vt:lpstr>17-3. RecyclerView</vt:lpstr>
      <vt:lpstr>PowerPoint 프레젠테이션</vt:lpstr>
      <vt:lpstr>PowerPoint 프레젠테이션</vt:lpstr>
      <vt:lpstr>MyAdapter</vt:lpstr>
      <vt:lpstr>17-3. RecyclerView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3401</cp:revision>
  <dcterms:modified xsi:type="dcterms:W3CDTF">2019-10-24T01:27:00Z</dcterms:modified>
</cp:coreProperties>
</file>