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8" r:id="rId2"/>
    <p:sldId id="260" r:id="rId3"/>
    <p:sldId id="261" r:id="rId4"/>
    <p:sldId id="259" r:id="rId5"/>
    <p:sldId id="262" r:id="rId6"/>
    <p:sldId id="265" r:id="rId7"/>
    <p:sldId id="267" r:id="rId8"/>
    <p:sldId id="263" r:id="rId9"/>
    <p:sldId id="271" r:id="rId10"/>
    <p:sldId id="269" r:id="rId11"/>
    <p:sldId id="270" r:id="rId12"/>
    <p:sldId id="272" r:id="rId13"/>
    <p:sldId id="278" r:id="rId14"/>
    <p:sldId id="277" r:id="rId15"/>
    <p:sldId id="274" r:id="rId16"/>
    <p:sldId id="281" r:id="rId17"/>
    <p:sldId id="282" r:id="rId18"/>
    <p:sldId id="275" r:id="rId19"/>
    <p:sldId id="283" r:id="rId20"/>
    <p:sldId id="284" r:id="rId21"/>
    <p:sldId id="285" r:id="rId22"/>
    <p:sldId id="276" r:id="rId23"/>
    <p:sldId id="286" r:id="rId24"/>
    <p:sldId id="264" r:id="rId25"/>
    <p:sldId id="289" r:id="rId26"/>
    <p:sldId id="288"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5"/>
    <p:restoredTop sz="92720"/>
  </p:normalViewPr>
  <p:slideViewPr>
    <p:cSldViewPr snapToGrid="0" snapToObjects="1">
      <p:cViewPr varScale="1">
        <p:scale>
          <a:sx n="106" d="100"/>
          <a:sy n="106" d="100"/>
        </p:scale>
        <p:origin x="200" y="416"/>
      </p:cViewPr>
      <p:guideLst/>
    </p:cSldViewPr>
  </p:slideViewPr>
  <p:outlineViewPr>
    <p:cViewPr>
      <p:scale>
        <a:sx n="33" d="100"/>
        <a:sy n="33" d="100"/>
      </p:scale>
      <p:origin x="0" y="-122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90A1-78DD-F143-8BDC-A92C21178F6D}" type="datetimeFigureOut">
              <a:rPr lang="en-US" smtClean="0"/>
              <a:t>4/18/18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A8D16-AC02-A84C-99C1-8499CA0ACE63}" type="slidenum">
              <a:rPr lang="en-US" smtClean="0"/>
              <a:t>‹#›</a:t>
            </a:fld>
            <a:endParaRPr lang="en-US"/>
          </a:p>
        </p:txBody>
      </p:sp>
    </p:spTree>
    <p:extLst>
      <p:ext uri="{BB962C8B-B14F-4D97-AF65-F5344CB8AC3E}">
        <p14:creationId xmlns:p14="http://schemas.microsoft.com/office/powerpoint/2010/main" val="58441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en.it-processmaps.com/index.php/Event_Management#Event_Record"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wiki.en.it-processmaps.com/index.php/Event_Management#Event_Trends_and_Patterns" TargetMode="External"/><Relationship Id="rId4" Type="http://schemas.openxmlformats.org/officeDocument/2006/relationships/hyperlink" Target="https://wiki.en.it-processmaps.com/index.php/Event_Management#Event_Filtering_and_Correlation_Rules"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iki.en.it-processmaps.com/index.php/Incident_Management#2nd-Level" TargetMode="External"/><Relationship Id="rId13" Type="http://schemas.openxmlformats.org/officeDocument/2006/relationships/hyperlink" Target="https://wiki.en.it-processmaps.com/index.php/IT_Security_Management#Security_Alert" TargetMode="External"/><Relationship Id="rId3" Type="http://schemas.openxmlformats.org/officeDocument/2006/relationships/hyperlink" Target="https://wiki.en.it-processmaps.com/index.php/Incident_Management#Incident" TargetMode="External"/><Relationship Id="rId7" Type="http://schemas.openxmlformats.org/officeDocument/2006/relationships/hyperlink" Target="https://wiki.en.it-processmaps.com/index.php/Incident_Management#1st-Level" TargetMode="External"/><Relationship Id="rId12" Type="http://schemas.openxmlformats.org/officeDocument/2006/relationships/hyperlink" Target="https://wiki.en.it-processmaps.com/index.php/Incident_Management#Major-Inciden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wiki.en.it-processmaps.com/index.php/Problem_Management#Workaround" TargetMode="External"/><Relationship Id="rId11" Type="http://schemas.openxmlformats.org/officeDocument/2006/relationships/hyperlink" Target="https://wiki.en.it-processmaps.com/index.php/Problem_Management" TargetMode="External"/><Relationship Id="rId5" Type="http://schemas.openxmlformats.org/officeDocument/2006/relationships/hyperlink" Target="https://wiki.en.it-processmaps.com/index.php/Incident_Management#Incident-Prioritization-Guideline" TargetMode="External"/><Relationship Id="rId10" Type="http://schemas.openxmlformats.org/officeDocument/2006/relationships/hyperlink" Target="https://wiki.en.it-processmaps.com/index.php/Problem_Management#Problem_Record" TargetMode="External"/><Relationship Id="rId4" Type="http://schemas.openxmlformats.org/officeDocument/2006/relationships/hyperlink" Target="https://wiki.en.it-processmaps.com/index.php/Incident_Management#Incident-Record" TargetMode="External"/><Relationship Id="rId9" Type="http://schemas.openxmlformats.org/officeDocument/2006/relationships/hyperlink" Target="https://wiki.en.it-processmaps.com/index.php/Incident_Management#3rd-Level" TargetMode="External"/><Relationship Id="rId14" Type="http://schemas.openxmlformats.org/officeDocument/2006/relationships/hyperlink" Target="https://wiki.en.it-processmaps.com/index.php/Incident_Management#Incident-Management-Repor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iki.en.it-processmaps.com/index.php/Problem_Management#Problem_Record" TargetMode="External"/><Relationship Id="rId7" Type="http://schemas.openxmlformats.org/officeDocument/2006/relationships/hyperlink" Target="https://wiki.en.it-processmaps.com/index.php/Problem_Management#Problem_Management_Report"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wiki.en.it-processmaps.com/index.php/Problem_Management#Known_Error" TargetMode="External"/><Relationship Id="rId5" Type="http://schemas.openxmlformats.org/officeDocument/2006/relationships/hyperlink" Target="https://wiki.en.it-processmaps.com/index.php/Problem_Management#Problem" TargetMode="External"/><Relationship Id="rId4" Type="http://schemas.openxmlformats.org/officeDocument/2006/relationships/hyperlink" Target="https://wiki.en.it-processmaps.com/index.php/Problem_Management#Workaround"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iki.en.it-processmaps.com/index.php/Service_Review"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wiki.en.it-processmaps.com/index.php/CSI_Monitoring" TargetMode="External"/><Relationship Id="rId5" Type="http://schemas.openxmlformats.org/officeDocument/2006/relationships/hyperlink" Target="https://wiki.en.it-processmaps.com/index.php/Definition_of_Improvement_Initiatives" TargetMode="External"/><Relationship Id="rId4" Type="http://schemas.openxmlformats.org/officeDocument/2006/relationships/hyperlink" Target="https://wiki.en.it-processmaps.com/index.php/Process_Evalua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iki.en.it-processmaps.com/index.php/ITIL_Strategy_Management" TargetMode="External"/><Relationship Id="rId7" Type="http://schemas.openxmlformats.org/officeDocument/2006/relationships/hyperlink" Target="https://wiki.en.it-processmaps.com/index.php/Business_Relationship_Managemen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iki.en.it-processmaps.com/index.php/ITIL_Demand_Management" TargetMode="External"/><Relationship Id="rId5" Type="http://schemas.openxmlformats.org/officeDocument/2006/relationships/hyperlink" Target="https://wiki.en.it-processmaps.com/index.php/Financial_Management" TargetMode="External"/><Relationship Id="rId4" Type="http://schemas.openxmlformats.org/officeDocument/2006/relationships/hyperlink" Target="https://wiki.en.it-processmaps.com/index.php/Service_Portfolio_Management"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iki.en.it-processmaps.com/index.php/Availability_Management" TargetMode="External"/><Relationship Id="rId13" Type="http://schemas.openxmlformats.org/officeDocument/2006/relationships/hyperlink" Target="https://wiki.en.it-processmaps.com/index.php/Supplier_Management" TargetMode="External"/><Relationship Id="rId3" Type="http://schemas.openxmlformats.org/officeDocument/2006/relationships/hyperlink" Target="https://wiki.en.it-processmaps.com/index.php/ITIL_Design_Coordination" TargetMode="External"/><Relationship Id="rId7" Type="http://schemas.openxmlformats.org/officeDocument/2006/relationships/hyperlink" Target="https://wiki.en.it-processmaps.com/index.php/Capacity_Management" TargetMode="External"/><Relationship Id="rId12" Type="http://schemas.openxmlformats.org/officeDocument/2006/relationships/hyperlink" Target="https://wiki.en.it-processmaps.com/index.php/IT_Architecture_Management"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iki.en.it-processmaps.com/index.php/Risk_Management" TargetMode="External"/><Relationship Id="rId11" Type="http://schemas.openxmlformats.org/officeDocument/2006/relationships/hyperlink" Target="https://wiki.en.it-processmaps.com/index.php/Compliance_Management" TargetMode="External"/><Relationship Id="rId5" Type="http://schemas.openxmlformats.org/officeDocument/2006/relationships/hyperlink" Target="https://wiki.en.it-processmaps.com/index.php/Service_Level_Management" TargetMode="External"/><Relationship Id="rId10" Type="http://schemas.openxmlformats.org/officeDocument/2006/relationships/hyperlink" Target="https://wiki.en.it-processmaps.com/index.php/IT_Security_Management" TargetMode="External"/><Relationship Id="rId4" Type="http://schemas.openxmlformats.org/officeDocument/2006/relationships/hyperlink" Target="https://wiki.en.it-processmaps.com/index.php/Service_Catalogue_Management" TargetMode="External"/><Relationship Id="rId9" Type="http://schemas.openxmlformats.org/officeDocument/2006/relationships/hyperlink" Target="https://wiki.en.it-processmaps.com/index.php/IT_Service_Continuity_Manage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iki.en.it-processmaps.com/index.php/Service_Validation_and_Testing" TargetMode="External"/><Relationship Id="rId3" Type="http://schemas.openxmlformats.org/officeDocument/2006/relationships/hyperlink" Target="https://wiki.en.it-processmaps.com/index.php/Change_Management" TargetMode="External"/><Relationship Id="rId7" Type="http://schemas.openxmlformats.org/officeDocument/2006/relationships/hyperlink" Target="https://wiki.en.it-processmaps.com/index.php/Release_and_Deployment_Management"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iki.en.it-processmaps.com/index.php/Application_Development_and_Customization" TargetMode="External"/><Relationship Id="rId5" Type="http://schemas.openxmlformats.org/officeDocument/2006/relationships/hyperlink" Target="https://wiki.en.it-processmaps.com/index.php/Project_Management_-_Transition_Planning_and_Support" TargetMode="External"/><Relationship Id="rId10" Type="http://schemas.openxmlformats.org/officeDocument/2006/relationships/hyperlink" Target="https://wiki.en.it-processmaps.com/index.php/Knowledge_Management" TargetMode="External"/><Relationship Id="rId4" Type="http://schemas.openxmlformats.org/officeDocument/2006/relationships/hyperlink" Target="https://wiki.en.it-processmaps.com/index.php/ITIL_Change_Evaluation" TargetMode="External"/><Relationship Id="rId9" Type="http://schemas.openxmlformats.org/officeDocument/2006/relationships/hyperlink" Target="https://wiki.en.it-processmaps.com/index.php/Service_Asset_and_Configuration_Managemen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iki.en.it-processmaps.com/index.php/Change_Management#CAB" TargetMode="External"/><Relationship Id="rId3" Type="http://schemas.openxmlformats.org/officeDocument/2006/relationships/hyperlink" Target="https://wiki.en.it-processmaps.com/index.php/Change_Management#RFC-Template" TargetMode="External"/><Relationship Id="rId7" Type="http://schemas.openxmlformats.org/officeDocument/2006/relationships/hyperlink" Target="https://wiki.en.it-processmaps.com/index.php/Change_Management#Emergency-Change-ITIL"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iki.en.it-processmaps.com/index.php/Change_Management#ITIL-RFC" TargetMode="External"/><Relationship Id="rId5" Type="http://schemas.openxmlformats.org/officeDocument/2006/relationships/hyperlink" Target="https://wiki.en.it-processmaps.com/index.php/Change_Management#ITIL-Change-Proposal" TargetMode="External"/><Relationship Id="rId10" Type="http://schemas.openxmlformats.org/officeDocument/2006/relationships/hyperlink" Target="https://wiki.en.it-processmaps.com/index.php/Release_and_Deployment_Management" TargetMode="External"/><Relationship Id="rId4" Type="http://schemas.openxmlformats.org/officeDocument/2006/relationships/hyperlink" Target="https://wiki.en.it-processmaps.com/index.php/Change_Management#ITIL-Change" TargetMode="External"/><Relationship Id="rId9" Type="http://schemas.openxmlformats.org/officeDocument/2006/relationships/hyperlink" Target="https://wiki.en.it-processmaps.com/index.php/Change_Management#Change-Manager"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iki.en.it-processmaps.com/index.php/Release_and_Deployment_Management#Release"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wiki.en.it-processmaps.com/index.php/Checklist_CMS_CMDB" TargetMode="External"/><Relationship Id="rId5" Type="http://schemas.openxmlformats.org/officeDocument/2006/relationships/hyperlink" Target="https://wiki.en.it-processmaps.com/index.php/Release_and_Deployment_Management#ITIL_Release_Deployment" TargetMode="External"/><Relationship Id="rId4" Type="http://schemas.openxmlformats.org/officeDocument/2006/relationships/hyperlink" Target="https://wiki.en.it-processmaps.com/index.php/Supplier_Management#Purchase_Request"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iki.en.it-processmaps.com/index.php/IT_Operations_Control" TargetMode="External"/><Relationship Id="rId3" Type="http://schemas.openxmlformats.org/officeDocument/2006/relationships/hyperlink" Target="https://wiki.en.it-processmaps.com/index.php/Event_Management" TargetMode="External"/><Relationship Id="rId7" Type="http://schemas.openxmlformats.org/officeDocument/2006/relationships/hyperlink" Target="https://wiki.en.it-processmaps.com/index.php/Problem_Management"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iki.en.it-processmaps.com/index.php/Access_Management" TargetMode="External"/><Relationship Id="rId11" Type="http://schemas.openxmlformats.org/officeDocument/2006/relationships/hyperlink" Target="https://wiki.en.it-processmaps.com/index.php/ITIL_Technical_Management" TargetMode="External"/><Relationship Id="rId5" Type="http://schemas.openxmlformats.org/officeDocument/2006/relationships/hyperlink" Target="https://wiki.en.it-processmaps.com/index.php/Request_Fulfilment" TargetMode="External"/><Relationship Id="rId10" Type="http://schemas.openxmlformats.org/officeDocument/2006/relationships/hyperlink" Target="https://wiki.en.it-processmaps.com/index.php/ITIL_Application_Management" TargetMode="External"/><Relationship Id="rId4" Type="http://schemas.openxmlformats.org/officeDocument/2006/relationships/hyperlink" Target="https://wiki.en.it-processmaps.com/index.php/Incident_Management" TargetMode="External"/><Relationship Id="rId9" Type="http://schemas.openxmlformats.org/officeDocument/2006/relationships/hyperlink" Target="https://wiki.en.it-processmaps.com/index.php/IT_Facilities_Managem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ITSM(IT</a:t>
            </a:r>
            <a:r>
              <a:rPr lang="ko-KR" altLang="en-US" sz="1200" b="0" i="0" u="none" strike="noStrike" kern="1200" dirty="0">
                <a:solidFill>
                  <a:schemeClr val="tx1"/>
                </a:solidFill>
                <a:effectLst/>
                <a:latin typeface="+mn-lt"/>
                <a:ea typeface="+mn-ea"/>
                <a:cs typeface="+mn-cs"/>
              </a:rPr>
              <a:t>서비스 관리</a:t>
            </a:r>
            <a:r>
              <a:rPr lang="en-US" altLang="ko-KR" sz="1200" b="0" i="0" u="none" strike="noStrike" kern="1200" dirty="0">
                <a:solidFill>
                  <a:schemeClr val="tx1"/>
                </a:solidFill>
                <a:effectLst/>
                <a:latin typeface="+mn-lt"/>
                <a:ea typeface="+mn-ea"/>
                <a:cs typeface="+mn-cs"/>
              </a:rPr>
              <a:t>)</a:t>
            </a:r>
            <a:r>
              <a:rPr lang="ko-KR" altLang="en-US" sz="1200" b="0" i="0" u="none" strike="noStrike" kern="1200" dirty="0">
                <a:solidFill>
                  <a:schemeClr val="tx1"/>
                </a:solidFill>
                <a:effectLst/>
                <a:latin typeface="+mn-lt"/>
                <a:ea typeface="+mn-ea"/>
                <a:cs typeface="+mn-cs"/>
              </a:rPr>
              <a:t>는 조직이 고객에게 제공하는 정보 기술</a:t>
            </a:r>
            <a:r>
              <a:rPr lang="en-US" altLang="ko-KR" sz="1200" b="0"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IT)</a:t>
            </a:r>
            <a:r>
              <a:rPr lang="ko-KR" altLang="en-US" sz="1200" b="0" i="0" u="none" strike="noStrike" kern="1200" dirty="0">
                <a:solidFill>
                  <a:schemeClr val="tx1"/>
                </a:solidFill>
                <a:effectLst/>
                <a:latin typeface="+mn-lt"/>
                <a:ea typeface="+mn-ea"/>
                <a:cs typeface="+mn-cs"/>
              </a:rPr>
              <a:t>서비스를 설계</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계획</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제공</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운영 및 제어하기 위해 수행하는 정책</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조직화 및 프로세스 및 지원 절차에 따른 전체 작업을 말합니다</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따라서 이는 고객의 요구를 충족하는 </a:t>
            </a:r>
            <a:r>
              <a:rPr lang="en-US" sz="1200" b="0" i="0" u="none" strike="noStrike" kern="1200" dirty="0">
                <a:solidFill>
                  <a:schemeClr val="tx1"/>
                </a:solidFill>
                <a:effectLst/>
                <a:latin typeface="+mn-lt"/>
                <a:ea typeface="+mn-ea"/>
                <a:cs typeface="+mn-cs"/>
              </a:rPr>
              <a:t>IT</a:t>
            </a:r>
            <a:r>
              <a:rPr lang="ko-KR" altLang="en-US" sz="1200" b="0" i="0" u="none" strike="noStrike" kern="1200" dirty="0">
                <a:solidFill>
                  <a:schemeClr val="tx1"/>
                </a:solidFill>
                <a:effectLst/>
                <a:latin typeface="+mn-lt"/>
                <a:ea typeface="+mn-ea"/>
                <a:cs typeface="+mn-cs"/>
              </a:rPr>
              <a:t>서비스 구현과 관련이 있으며</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적절한 인력</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프로세스 및 정보 기술의 조합을 통해 </a:t>
            </a:r>
            <a:r>
              <a:rPr lang="en-US" sz="1200" b="0" i="0" u="none" strike="noStrike" kern="1200" dirty="0">
                <a:solidFill>
                  <a:schemeClr val="tx1"/>
                </a:solidFill>
                <a:effectLst/>
                <a:latin typeface="+mn-lt"/>
                <a:ea typeface="+mn-ea"/>
                <a:cs typeface="+mn-cs"/>
              </a:rPr>
              <a:t>IT</a:t>
            </a:r>
            <a:r>
              <a:rPr lang="ko-KR" altLang="en-US" sz="1200" b="0" i="0" u="none" strike="noStrike" kern="1200" dirty="0">
                <a:solidFill>
                  <a:schemeClr val="tx1"/>
                </a:solidFill>
                <a:effectLst/>
                <a:latin typeface="+mn-lt"/>
                <a:ea typeface="+mn-ea"/>
                <a:cs typeface="+mn-cs"/>
              </a:rPr>
              <a:t>서비스 공급 업체에 의해 수행됩니다</a:t>
            </a:r>
            <a:endParaRPr lang="en-US" dirty="0"/>
          </a:p>
        </p:txBody>
      </p:sp>
      <p:sp>
        <p:nvSpPr>
          <p:cNvPr id="4" name="Slide Number Placeholder 3"/>
          <p:cNvSpPr>
            <a:spLocks noGrp="1"/>
          </p:cNvSpPr>
          <p:nvPr>
            <p:ph type="sldNum" sz="quarter" idx="10"/>
          </p:nvPr>
        </p:nvSpPr>
        <p:spPr/>
        <p:txBody>
          <a:bodyPr/>
          <a:lstStyle/>
          <a:p>
            <a:fld id="{C65A8D16-AC02-A84C-99C1-8499CA0ACE63}" type="slidenum">
              <a:rPr lang="en-US" smtClean="0"/>
              <a:t>7</a:t>
            </a:fld>
            <a:endParaRPr lang="en-US"/>
          </a:p>
        </p:txBody>
      </p:sp>
    </p:spTree>
    <p:extLst>
      <p:ext uri="{BB962C8B-B14F-4D97-AF65-F5344CB8AC3E}">
        <p14:creationId xmlns:p14="http://schemas.microsoft.com/office/powerpoint/2010/main" val="4278448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Maintenance of Event Monitoring Mechanisms and Rules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set up and maintain the mechanisms for generating meaningful </a:t>
            </a:r>
            <a:r>
              <a:rPr lang="en-US" sz="1200" b="0" i="0" u="none" strike="noStrike" kern="1200" dirty="0">
                <a:solidFill>
                  <a:schemeClr val="tx1"/>
                </a:solidFill>
                <a:effectLst/>
                <a:latin typeface="+mn-lt"/>
                <a:ea typeface="+mn-ea"/>
                <a:cs typeface="+mn-cs"/>
                <a:hlinkClick r:id="rId3" tooltip="Event Management"/>
              </a:rPr>
              <a:t>Events</a:t>
            </a:r>
            <a:r>
              <a:rPr lang="en-US" sz="1200" b="0" i="0" u="none" strike="noStrike" kern="1200" dirty="0">
                <a:solidFill>
                  <a:schemeClr val="tx1"/>
                </a:solidFill>
                <a:effectLst/>
                <a:latin typeface="+mn-lt"/>
                <a:ea typeface="+mn-ea"/>
                <a:cs typeface="+mn-cs"/>
              </a:rPr>
              <a:t> and effective rules for their filtering and </a:t>
            </a:r>
            <a:r>
              <a:rPr lang="en-US" sz="1200" b="0" i="0" u="none" strike="noStrike" kern="1200" dirty="0">
                <a:solidFill>
                  <a:schemeClr val="tx1"/>
                </a:solidFill>
                <a:effectLst/>
                <a:latin typeface="+mn-lt"/>
                <a:ea typeface="+mn-ea"/>
                <a:cs typeface="+mn-cs"/>
                <a:hlinkClick r:id="rId4" tooltip="Event Management"/>
              </a:rPr>
              <a:t>correlating</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Event Filtering and 1st Level Correlation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t>
            </a:r>
            <a:r>
              <a:rPr lang="en-US" sz="1200" b="0" i="0" u="none" strike="noStrike" kern="1200" dirty="0">
                <a:solidFill>
                  <a:schemeClr val="tx1"/>
                </a:solidFill>
                <a:effectLst/>
                <a:latin typeface="+mn-lt"/>
                <a:ea typeface="+mn-ea"/>
                <a:cs typeface="+mn-cs"/>
                <a:hlinkClick r:id="rId4" tooltip="Event Management"/>
              </a:rPr>
              <a:t>filter out</a:t>
            </a:r>
            <a:r>
              <a:rPr lang="en-US" sz="1200" b="0" i="0" u="none" strike="noStrike" kern="1200" dirty="0">
                <a:solidFill>
                  <a:schemeClr val="tx1"/>
                </a:solidFill>
                <a:effectLst/>
                <a:latin typeface="+mn-lt"/>
                <a:ea typeface="+mn-ea"/>
                <a:cs typeface="+mn-cs"/>
              </a:rPr>
              <a:t> Events which are merely informational and can be ignored, and to communicate any Warning and Exception </a:t>
            </a:r>
            <a:r>
              <a:rPr lang="en-US" sz="1200" b="0" i="0" u="none" strike="noStrike" kern="1200" dirty="0">
                <a:solidFill>
                  <a:schemeClr val="tx1"/>
                </a:solidFill>
                <a:effectLst/>
                <a:latin typeface="+mn-lt"/>
                <a:ea typeface="+mn-ea"/>
                <a:cs typeface="+mn-cs"/>
                <a:hlinkClick r:id="rId3" tooltip="Event Management"/>
              </a:rPr>
              <a:t>Events</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2nd Level Correlation and Response Selection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interpret the meaning of an </a:t>
            </a:r>
            <a:r>
              <a:rPr lang="en-US" sz="1200" b="0" i="0" u="none" strike="noStrike" kern="1200" dirty="0">
                <a:solidFill>
                  <a:schemeClr val="tx1"/>
                </a:solidFill>
                <a:effectLst/>
                <a:latin typeface="+mn-lt"/>
                <a:ea typeface="+mn-ea"/>
                <a:cs typeface="+mn-cs"/>
                <a:hlinkClick r:id="rId3" tooltip="Event Management"/>
              </a:rPr>
              <a:t>Event</a:t>
            </a:r>
            <a:r>
              <a:rPr lang="en-US" sz="1200" b="0" i="0" u="none" strike="noStrike" kern="1200" dirty="0">
                <a:solidFill>
                  <a:schemeClr val="tx1"/>
                </a:solidFill>
                <a:effectLst/>
                <a:latin typeface="+mn-lt"/>
                <a:ea typeface="+mn-ea"/>
                <a:cs typeface="+mn-cs"/>
              </a:rPr>
              <a:t> and select a suitable response if required.</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Event Review and Closure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check if </a:t>
            </a:r>
            <a:r>
              <a:rPr lang="en-US" sz="1200" b="0" i="0" u="none" strike="noStrike" kern="1200" dirty="0">
                <a:solidFill>
                  <a:schemeClr val="tx1"/>
                </a:solidFill>
                <a:effectLst/>
                <a:latin typeface="+mn-lt"/>
                <a:ea typeface="+mn-ea"/>
                <a:cs typeface="+mn-cs"/>
                <a:hlinkClick r:id="rId3" tooltip="Event Management"/>
              </a:rPr>
              <a:t>Events</a:t>
            </a:r>
            <a:r>
              <a:rPr lang="en-US" sz="1200" b="0" i="0" u="none" strike="noStrike" kern="1200" dirty="0">
                <a:solidFill>
                  <a:schemeClr val="tx1"/>
                </a:solidFill>
                <a:effectLst/>
                <a:latin typeface="+mn-lt"/>
                <a:ea typeface="+mn-ea"/>
                <a:cs typeface="+mn-cs"/>
              </a:rPr>
              <a:t> have been handled appropriately and may be closed. This process also makes sure that Event logs are analyzed in order to identify </a:t>
            </a:r>
            <a:r>
              <a:rPr lang="en-US" sz="1200" b="0" i="0" u="none" strike="noStrike" kern="1200" dirty="0">
                <a:solidFill>
                  <a:schemeClr val="tx1"/>
                </a:solidFill>
                <a:effectLst/>
                <a:latin typeface="+mn-lt"/>
                <a:ea typeface="+mn-ea"/>
                <a:cs typeface="+mn-cs"/>
                <a:hlinkClick r:id="rId5" tooltip="Event Management"/>
              </a:rPr>
              <a:t>trends or patterns</a:t>
            </a:r>
            <a:r>
              <a:rPr lang="en-US" sz="1200" b="0" i="0" u="none" strike="noStrike" kern="1200" dirty="0">
                <a:solidFill>
                  <a:schemeClr val="tx1"/>
                </a:solidFill>
                <a:effectLst/>
                <a:latin typeface="+mn-lt"/>
                <a:ea typeface="+mn-ea"/>
                <a:cs typeface="+mn-cs"/>
              </a:rPr>
              <a:t> which suggest corrective action must be taken.</a:t>
            </a:r>
          </a:p>
        </p:txBody>
      </p:sp>
      <p:sp>
        <p:nvSpPr>
          <p:cNvPr id="4" name="Slide Number Placeholder 3"/>
          <p:cNvSpPr>
            <a:spLocks noGrp="1"/>
          </p:cNvSpPr>
          <p:nvPr>
            <p:ph type="sldNum" sz="quarter" idx="10"/>
          </p:nvPr>
        </p:nvSpPr>
        <p:spPr/>
        <p:txBody>
          <a:bodyPr/>
          <a:lstStyle/>
          <a:p>
            <a:fld id="{C65A8D16-AC02-A84C-99C1-8499CA0ACE63}" type="slidenum">
              <a:rPr lang="en-US" smtClean="0"/>
              <a:t>19</a:t>
            </a:fld>
            <a:endParaRPr lang="en-US"/>
          </a:p>
        </p:txBody>
      </p:sp>
    </p:spTree>
    <p:extLst>
      <p:ext uri="{BB962C8B-B14F-4D97-AF65-F5344CB8AC3E}">
        <p14:creationId xmlns:p14="http://schemas.microsoft.com/office/powerpoint/2010/main" val="3874399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Incident Management Support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ITIL Incident Management Support aims to provide and maintain the tools, processes, skills and rules for an effective and efficient handling of </a:t>
            </a:r>
            <a:r>
              <a:rPr lang="en-US" sz="1200" b="0" i="0" u="none" strike="noStrike" kern="1200" dirty="0">
                <a:solidFill>
                  <a:schemeClr val="tx1"/>
                </a:solidFill>
                <a:effectLst/>
                <a:latin typeface="+mn-lt"/>
                <a:ea typeface="+mn-ea"/>
                <a:cs typeface="+mn-cs"/>
                <a:hlinkClick r:id="rId3" tooltip="Incident Management"/>
              </a:rPr>
              <a:t>Incidents</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Incident Logging and Categorization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t>
            </a:r>
            <a:r>
              <a:rPr lang="en-US" sz="1200" b="0" i="0" u="none" strike="noStrike" kern="1200" dirty="0">
                <a:solidFill>
                  <a:schemeClr val="tx1"/>
                </a:solidFill>
                <a:effectLst/>
                <a:latin typeface="+mn-lt"/>
                <a:ea typeface="+mn-ea"/>
                <a:cs typeface="+mn-cs"/>
                <a:hlinkClick r:id="rId4" tooltip="Incident Management"/>
              </a:rPr>
              <a:t>record</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Incident Management"/>
              </a:rPr>
              <a:t>prioritize</a:t>
            </a:r>
            <a:r>
              <a:rPr lang="en-US" sz="1200" b="0" i="0" u="none" strike="noStrike" kern="1200" dirty="0">
                <a:solidFill>
                  <a:schemeClr val="tx1"/>
                </a:solidFill>
                <a:effectLst/>
                <a:latin typeface="+mn-lt"/>
                <a:ea typeface="+mn-ea"/>
                <a:cs typeface="+mn-cs"/>
              </a:rPr>
              <a:t> the Incident with appropriate diligence, in order to facilitate a swift and effective resolution.</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Immediate Incident Resolution by 1st Level Support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solve an Incident (service interruption) within the agreed time schedule. The aim is the fast recovery of the IT service, where necessary with the aid of a </a:t>
            </a:r>
            <a:r>
              <a:rPr lang="en-US" sz="1200" b="0" i="0" u="none" strike="noStrike" kern="1200" dirty="0">
                <a:solidFill>
                  <a:schemeClr val="tx1"/>
                </a:solidFill>
                <a:effectLst/>
                <a:latin typeface="+mn-lt"/>
                <a:ea typeface="+mn-ea"/>
                <a:cs typeface="+mn-cs"/>
                <a:hlinkClick r:id="rId6" tooltip="Problem Management"/>
              </a:rPr>
              <a:t>Workaround</a:t>
            </a:r>
            <a:r>
              <a:rPr lang="en-US" sz="1200" b="0" i="0" u="none" strike="noStrike" kern="1200" dirty="0">
                <a:solidFill>
                  <a:schemeClr val="tx1"/>
                </a:solidFill>
                <a:effectLst/>
                <a:latin typeface="+mn-lt"/>
                <a:ea typeface="+mn-ea"/>
                <a:cs typeface="+mn-cs"/>
              </a:rPr>
              <a:t>. As soon as it becomes clear that </a:t>
            </a:r>
            <a:r>
              <a:rPr lang="en-US" sz="1200" b="0" i="0" u="none" strike="noStrike" kern="1200" dirty="0">
                <a:solidFill>
                  <a:schemeClr val="tx1"/>
                </a:solidFill>
                <a:effectLst/>
                <a:latin typeface="+mn-lt"/>
                <a:ea typeface="+mn-ea"/>
                <a:cs typeface="+mn-cs"/>
                <a:hlinkClick r:id="rId7" tooltip="Incident Management"/>
              </a:rPr>
              <a:t>1st Level Support</a:t>
            </a:r>
            <a:r>
              <a:rPr lang="en-US" sz="1200" b="0" i="0" u="none" strike="noStrike" kern="1200" dirty="0">
                <a:solidFill>
                  <a:schemeClr val="tx1"/>
                </a:solidFill>
                <a:effectLst/>
                <a:latin typeface="+mn-lt"/>
                <a:ea typeface="+mn-ea"/>
                <a:cs typeface="+mn-cs"/>
              </a:rPr>
              <a:t> is not able to resolve the Incident itself or when target times for 1st level resolution are exceeded, the Incident is transferred to a suitable group within </a:t>
            </a:r>
            <a:r>
              <a:rPr lang="en-US" sz="1200" b="0" i="0" u="none" strike="noStrike" kern="1200" dirty="0">
                <a:solidFill>
                  <a:schemeClr val="tx1"/>
                </a:solidFill>
                <a:effectLst/>
                <a:latin typeface="+mn-lt"/>
                <a:ea typeface="+mn-ea"/>
                <a:cs typeface="+mn-cs"/>
                <a:hlinkClick r:id="rId8" tooltip="Incident Management"/>
              </a:rPr>
              <a:t>2nd Level Support</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Incident Resolution by 2nd Level Support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solve an Incident (service interruption) within the agreed time schedule. The aim is the fast recovery of the service, where necessary by means of a Workaround. If required, specialist support groups or third-party suppliers (</a:t>
            </a:r>
            <a:r>
              <a:rPr lang="en-US" sz="1200" b="0" i="0" u="none" strike="noStrike" kern="1200" dirty="0">
                <a:solidFill>
                  <a:schemeClr val="tx1"/>
                </a:solidFill>
                <a:effectLst/>
                <a:latin typeface="+mn-lt"/>
                <a:ea typeface="+mn-ea"/>
                <a:cs typeface="+mn-cs"/>
                <a:hlinkClick r:id="rId9" tooltip="Incident Management"/>
              </a:rPr>
              <a:t>3rd Level Support</a:t>
            </a:r>
            <a:r>
              <a:rPr lang="en-US" sz="1200" b="0" i="0" u="none" strike="noStrike" kern="1200" dirty="0">
                <a:solidFill>
                  <a:schemeClr val="tx1"/>
                </a:solidFill>
                <a:effectLst/>
                <a:latin typeface="+mn-lt"/>
                <a:ea typeface="+mn-ea"/>
                <a:cs typeface="+mn-cs"/>
              </a:rPr>
              <a:t>) are involved. If the correction of the root cause is not possible, a </a:t>
            </a:r>
            <a:r>
              <a:rPr lang="en-US" sz="1200" b="0" i="0" u="none" strike="noStrike" kern="1200" dirty="0">
                <a:solidFill>
                  <a:schemeClr val="tx1"/>
                </a:solidFill>
                <a:effectLst/>
                <a:latin typeface="+mn-lt"/>
                <a:ea typeface="+mn-ea"/>
                <a:cs typeface="+mn-cs"/>
                <a:hlinkClick r:id="rId10" tooltip="Problem Management"/>
              </a:rPr>
              <a:t>Problem Record</a:t>
            </a:r>
            <a:r>
              <a:rPr lang="en-US" sz="1200" b="0" i="0" u="none" strike="noStrike" kern="1200" dirty="0">
                <a:solidFill>
                  <a:schemeClr val="tx1"/>
                </a:solidFill>
                <a:effectLst/>
                <a:latin typeface="+mn-lt"/>
                <a:ea typeface="+mn-ea"/>
                <a:cs typeface="+mn-cs"/>
              </a:rPr>
              <a:t> is created and the error-correction transferred to </a:t>
            </a:r>
            <a:r>
              <a:rPr lang="en-US" sz="1200" b="0" i="0" u="none" strike="noStrike" kern="1200" dirty="0">
                <a:solidFill>
                  <a:schemeClr val="tx1"/>
                </a:solidFill>
                <a:effectLst/>
                <a:latin typeface="+mn-lt"/>
                <a:ea typeface="+mn-ea"/>
                <a:cs typeface="+mn-cs"/>
                <a:hlinkClick r:id="rId11" tooltip="Problem Management"/>
              </a:rPr>
              <a:t>Problem Management</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Handling of Major Incidents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resolve a </a:t>
            </a:r>
            <a:r>
              <a:rPr lang="en-US" sz="1200" b="0" i="0" u="none" strike="noStrike" kern="1200" dirty="0">
                <a:solidFill>
                  <a:schemeClr val="tx1"/>
                </a:solidFill>
                <a:effectLst/>
                <a:latin typeface="+mn-lt"/>
                <a:ea typeface="+mn-ea"/>
                <a:cs typeface="+mn-cs"/>
                <a:hlinkClick r:id="rId12" tooltip="Incident Management"/>
              </a:rPr>
              <a:t>Major Incident</a:t>
            </a:r>
            <a:r>
              <a:rPr lang="en-US" sz="1200" b="0" i="0" u="none" strike="noStrike" kern="1200" dirty="0">
                <a:solidFill>
                  <a:schemeClr val="tx1"/>
                </a:solidFill>
                <a:effectLst/>
                <a:latin typeface="+mn-lt"/>
                <a:ea typeface="+mn-ea"/>
                <a:cs typeface="+mn-cs"/>
              </a:rPr>
              <a:t>. Major Incidents cause serious interruptions of business activities and must be resolved with greater urgency. The aim is the fast recovery of the service, where necessary by means of a Workaround. If required, specialist support groups or third-party suppliers (3rd Level Support) are involved. If the correction of the root cause is not possible, a Problem Record is created and the error-correction transferred to </a:t>
            </a:r>
            <a:r>
              <a:rPr lang="en-US" sz="1200" b="0" i="0" u="none" strike="noStrike" kern="1200" dirty="0">
                <a:solidFill>
                  <a:schemeClr val="tx1"/>
                </a:solidFill>
                <a:effectLst/>
                <a:latin typeface="+mn-lt"/>
                <a:ea typeface="+mn-ea"/>
                <a:cs typeface="+mn-cs"/>
                <a:hlinkClick r:id="rId11" tooltip="Problem Management"/>
              </a:rPr>
              <a:t>Problem Management</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Incident Monitoring and Escalation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continuously monitor the processing status of outstanding Incidents, so that counter-measures may be introduced as soon as possible if service levels are likely to be breached.</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Incident Closure and Evaluation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submit the </a:t>
            </a:r>
            <a:r>
              <a:rPr lang="en-US" sz="1200" b="0" i="0" u="none" strike="noStrike" kern="1200" dirty="0">
                <a:solidFill>
                  <a:schemeClr val="tx1"/>
                </a:solidFill>
                <a:effectLst/>
                <a:latin typeface="+mn-lt"/>
                <a:ea typeface="+mn-ea"/>
                <a:cs typeface="+mn-cs"/>
                <a:hlinkClick r:id="rId4" tooltip="Incident Management"/>
              </a:rPr>
              <a:t>Incident Record</a:t>
            </a:r>
            <a:r>
              <a:rPr lang="en-US" sz="1200" b="0" i="0" u="none" strike="noStrike" kern="1200" dirty="0">
                <a:solidFill>
                  <a:schemeClr val="tx1"/>
                </a:solidFill>
                <a:effectLst/>
                <a:latin typeface="+mn-lt"/>
                <a:ea typeface="+mn-ea"/>
                <a:cs typeface="+mn-cs"/>
              </a:rPr>
              <a:t> to a final quality control before it is closed. The aim is to make sure that the Incident is actually resolved and that all information required to describe the Incident's life-cycle is supplied in sufficient detail. In addition to this, findings from the resolution of the Incident are to be recorded for future use.</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Pro-Active User Information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inform users of service failures as soon as these are known to the Service Desk, so that users are in a position to adjust themselves to interruptions. Proactive user information also aims to reduce the number of inquiries by users. This process is also responsible for distributing other information to users, e.g. </a:t>
            </a:r>
            <a:r>
              <a:rPr lang="en-US" sz="1200" b="0" i="0" u="none" strike="noStrike" kern="1200" dirty="0">
                <a:solidFill>
                  <a:schemeClr val="tx1"/>
                </a:solidFill>
                <a:effectLst/>
                <a:latin typeface="+mn-lt"/>
                <a:ea typeface="+mn-ea"/>
                <a:cs typeface="+mn-cs"/>
                <a:hlinkClick r:id="rId13" tooltip="IT Security Management"/>
              </a:rPr>
              <a:t>security alerts</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Incident Management Reporting</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ITIL Incident Management Reporting aims to supply </a:t>
            </a:r>
            <a:r>
              <a:rPr lang="en-US" sz="1200" b="0" i="0" u="none" strike="noStrike" kern="1200" dirty="0">
                <a:solidFill>
                  <a:schemeClr val="tx1"/>
                </a:solidFill>
                <a:effectLst/>
                <a:latin typeface="+mn-lt"/>
                <a:ea typeface="+mn-ea"/>
                <a:cs typeface="+mn-cs"/>
                <a:hlinkClick r:id="rId14" tooltip="Incident Management"/>
              </a:rPr>
              <a:t>Incident-related information</a:t>
            </a:r>
            <a:r>
              <a:rPr lang="en-US" sz="1200" b="0" i="0" u="none" strike="noStrike" kern="1200" dirty="0">
                <a:solidFill>
                  <a:schemeClr val="tx1"/>
                </a:solidFill>
                <a:effectLst/>
                <a:latin typeface="+mn-lt"/>
                <a:ea typeface="+mn-ea"/>
                <a:cs typeface="+mn-cs"/>
              </a:rPr>
              <a:t> to the other Service Management processes, and to ensure that that improvement potentials are derived from past Incidents.</a:t>
            </a:r>
          </a:p>
        </p:txBody>
      </p:sp>
      <p:sp>
        <p:nvSpPr>
          <p:cNvPr id="4" name="Slide Number Placeholder 3"/>
          <p:cNvSpPr>
            <a:spLocks noGrp="1"/>
          </p:cNvSpPr>
          <p:nvPr>
            <p:ph type="sldNum" sz="quarter" idx="10"/>
          </p:nvPr>
        </p:nvSpPr>
        <p:spPr/>
        <p:txBody>
          <a:bodyPr/>
          <a:lstStyle/>
          <a:p>
            <a:fld id="{C65A8D16-AC02-A84C-99C1-8499CA0ACE63}" type="slidenum">
              <a:rPr lang="en-US" smtClean="0"/>
              <a:t>20</a:t>
            </a:fld>
            <a:endParaRPr lang="en-US"/>
          </a:p>
        </p:txBody>
      </p:sp>
    </p:spTree>
    <p:extLst>
      <p:ext uri="{BB962C8B-B14F-4D97-AF65-F5344CB8AC3E}">
        <p14:creationId xmlns:p14="http://schemas.microsoft.com/office/powerpoint/2010/main" val="1956734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Proactive Problem Identification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improve overall availability of services by proactively identifying Problems. Proactive Problem Management aims to identify and solve Problems and/or provide suitable Workarounds before (further) Incidents recur.</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Problem Categorization and Prioritization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t>
            </a:r>
            <a:r>
              <a:rPr lang="en-US" sz="1200" b="0" i="0" u="none" strike="noStrike" kern="1200" dirty="0">
                <a:solidFill>
                  <a:schemeClr val="tx1"/>
                </a:solidFill>
                <a:effectLst/>
                <a:latin typeface="+mn-lt"/>
                <a:ea typeface="+mn-ea"/>
                <a:cs typeface="+mn-cs"/>
                <a:hlinkClick r:id="rId3" tooltip="Problem Management"/>
              </a:rPr>
              <a:t>record and prioritize the Problem</a:t>
            </a:r>
            <a:r>
              <a:rPr lang="en-US" sz="1200" b="0" i="0" u="none" strike="noStrike" kern="1200" dirty="0">
                <a:solidFill>
                  <a:schemeClr val="tx1"/>
                </a:solidFill>
                <a:effectLst/>
                <a:latin typeface="+mn-lt"/>
                <a:ea typeface="+mn-ea"/>
                <a:cs typeface="+mn-cs"/>
              </a:rPr>
              <a:t> with appropriate diligence, in order to facilitate a swift and effective resolution.</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Problem Diagnosis and Resolution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identify the underlying root cause of a Problem and initiate the most appropriate and economical Problem solution. If possible, a temporary </a:t>
            </a:r>
            <a:r>
              <a:rPr lang="en-US" sz="1200" b="0" i="0" u="none" strike="noStrike" kern="1200" dirty="0">
                <a:solidFill>
                  <a:schemeClr val="tx1"/>
                </a:solidFill>
                <a:effectLst/>
                <a:latin typeface="+mn-lt"/>
                <a:ea typeface="+mn-ea"/>
                <a:cs typeface="+mn-cs"/>
                <a:hlinkClick r:id="rId4" tooltip="Problem Management"/>
              </a:rPr>
              <a:t>Workaround</a:t>
            </a:r>
            <a:r>
              <a:rPr lang="en-US" sz="1200" b="0" i="0" u="none" strike="noStrike" kern="1200" dirty="0">
                <a:solidFill>
                  <a:schemeClr val="tx1"/>
                </a:solidFill>
                <a:effectLst/>
                <a:latin typeface="+mn-lt"/>
                <a:ea typeface="+mn-ea"/>
                <a:cs typeface="+mn-cs"/>
              </a:rPr>
              <a:t> is supplied.</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Problem and Error Control</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constantly monitor outstanding </a:t>
            </a:r>
            <a:r>
              <a:rPr lang="en-US" sz="1200" b="0" i="0" u="none" strike="noStrike" kern="1200" dirty="0">
                <a:solidFill>
                  <a:schemeClr val="tx1"/>
                </a:solidFill>
                <a:effectLst/>
                <a:latin typeface="+mn-lt"/>
                <a:ea typeface="+mn-ea"/>
                <a:cs typeface="+mn-cs"/>
                <a:hlinkClick r:id="rId5" tooltip="Problem Management"/>
              </a:rPr>
              <a:t>Problems</a:t>
            </a:r>
            <a:r>
              <a:rPr lang="en-US" sz="1200" b="0" i="0" u="none" strike="noStrike" kern="1200" dirty="0">
                <a:solidFill>
                  <a:schemeClr val="tx1"/>
                </a:solidFill>
                <a:effectLst/>
                <a:latin typeface="+mn-lt"/>
                <a:ea typeface="+mn-ea"/>
                <a:cs typeface="+mn-cs"/>
              </a:rPr>
              <a:t> with regards to their processing status, so that where necessary corrective measures may be introduced.</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Problem Closure and Evaluation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ensure that - after a successful Problem solution - the </a:t>
            </a:r>
            <a:r>
              <a:rPr lang="en-US" sz="1200" b="0" i="0" u="none" strike="noStrike" kern="1200" dirty="0">
                <a:solidFill>
                  <a:schemeClr val="tx1"/>
                </a:solidFill>
                <a:effectLst/>
                <a:latin typeface="+mn-lt"/>
                <a:ea typeface="+mn-ea"/>
                <a:cs typeface="+mn-cs"/>
                <a:hlinkClick r:id="rId3" tooltip="Problem Management"/>
              </a:rPr>
              <a:t>Problem Record</a:t>
            </a:r>
            <a:r>
              <a:rPr lang="en-US" sz="1200" b="0" i="0" u="none" strike="noStrike" kern="1200" dirty="0">
                <a:solidFill>
                  <a:schemeClr val="tx1"/>
                </a:solidFill>
                <a:effectLst/>
                <a:latin typeface="+mn-lt"/>
                <a:ea typeface="+mn-ea"/>
                <a:cs typeface="+mn-cs"/>
              </a:rPr>
              <a:t> contains a full historical description, and that related </a:t>
            </a:r>
            <a:r>
              <a:rPr lang="en-US" sz="1200" b="0" i="0" u="none" strike="noStrike" kern="1200" dirty="0">
                <a:solidFill>
                  <a:schemeClr val="tx1"/>
                </a:solidFill>
                <a:effectLst/>
                <a:latin typeface="+mn-lt"/>
                <a:ea typeface="+mn-ea"/>
                <a:cs typeface="+mn-cs"/>
                <a:hlinkClick r:id="rId6" tooltip="Problem Management"/>
              </a:rPr>
              <a:t>Known Error</a:t>
            </a:r>
            <a:r>
              <a:rPr lang="en-US" sz="1200" b="0" i="0" u="none" strike="noStrike" kern="1200" dirty="0">
                <a:solidFill>
                  <a:schemeClr val="tx1"/>
                </a:solidFill>
                <a:effectLst/>
                <a:latin typeface="+mn-lt"/>
                <a:ea typeface="+mn-ea"/>
                <a:cs typeface="+mn-cs"/>
              </a:rPr>
              <a:t> Records are updated.</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Major Problem Review</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review the resolution of a </a:t>
            </a:r>
            <a:r>
              <a:rPr lang="en-US" sz="1200" b="0" i="0" u="none" strike="noStrike" kern="1200" dirty="0">
                <a:solidFill>
                  <a:schemeClr val="tx1"/>
                </a:solidFill>
                <a:effectLst/>
                <a:latin typeface="+mn-lt"/>
                <a:ea typeface="+mn-ea"/>
                <a:cs typeface="+mn-cs"/>
                <a:hlinkClick r:id="rId5" tooltip="Problem Management"/>
              </a:rPr>
              <a:t>Problem</a:t>
            </a:r>
            <a:r>
              <a:rPr lang="en-US" sz="1200" b="0" i="0" u="none" strike="noStrike" kern="1200" dirty="0">
                <a:solidFill>
                  <a:schemeClr val="tx1"/>
                </a:solidFill>
                <a:effectLst/>
                <a:latin typeface="+mn-lt"/>
                <a:ea typeface="+mn-ea"/>
                <a:cs typeface="+mn-cs"/>
              </a:rPr>
              <a:t> in order to prevent recurrence and learn any lessons for the future. Furthermore it is to be verified whether the Problems marked as closed have actually been eliminated.</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Problem Management Reporting</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ITIL Problem Management Reporting aims to ensure that the other Service Management processes as well as IT Management are informed of outstanding Problems, their processing-status and existing </a:t>
            </a:r>
            <a:r>
              <a:rPr lang="en-US" sz="1200" b="0" i="0" u="none" strike="noStrike" kern="1200" dirty="0">
                <a:solidFill>
                  <a:schemeClr val="tx1"/>
                </a:solidFill>
                <a:effectLst/>
                <a:latin typeface="+mn-lt"/>
                <a:ea typeface="+mn-ea"/>
                <a:cs typeface="+mn-cs"/>
                <a:hlinkClick r:id="rId4" tooltip="Problem Management"/>
              </a:rPr>
              <a:t>Workarounds</a:t>
            </a:r>
            <a:r>
              <a:rPr lang="en-US" sz="1200" b="0" i="0" u="none" strike="noStrike" kern="1200" dirty="0">
                <a:solidFill>
                  <a:schemeClr val="tx1"/>
                </a:solidFill>
                <a:effectLst/>
                <a:latin typeface="+mn-lt"/>
                <a:ea typeface="+mn-ea"/>
                <a:cs typeface="+mn-cs"/>
              </a:rPr>
              <a:t> (see "</a:t>
            </a:r>
            <a:r>
              <a:rPr lang="en-US" sz="1200" b="0" i="0" u="none" strike="noStrike" kern="1200" dirty="0">
                <a:solidFill>
                  <a:schemeClr val="tx1"/>
                </a:solidFill>
                <a:effectLst/>
                <a:latin typeface="+mn-lt"/>
                <a:ea typeface="+mn-ea"/>
                <a:cs typeface="+mn-cs"/>
                <a:hlinkClick r:id="rId7" tooltip="Problem Management"/>
              </a:rPr>
              <a:t>Problem Management Report</a:t>
            </a:r>
            <a:r>
              <a:rPr lang="en-US" sz="1200" b="0" i="0" u="none" strike="noStrike"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C65A8D16-AC02-A84C-99C1-8499CA0ACE63}" type="slidenum">
              <a:rPr lang="en-US" smtClean="0"/>
              <a:t>21</a:t>
            </a:fld>
            <a:endParaRPr lang="en-US"/>
          </a:p>
        </p:txBody>
      </p:sp>
    </p:spTree>
    <p:extLst>
      <p:ext uri="{BB962C8B-B14F-4D97-AF65-F5344CB8AC3E}">
        <p14:creationId xmlns:p14="http://schemas.microsoft.com/office/powerpoint/2010/main" val="880969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a:solidFill>
                  <a:schemeClr val="tx1"/>
                </a:solidFill>
                <a:effectLst/>
                <a:latin typeface="+mn-lt"/>
                <a:ea typeface="+mn-ea"/>
                <a:cs typeface="+mn-cs"/>
                <a:hlinkClick r:id="rId3" tooltip="Service Review"/>
              </a:rPr>
              <a:t>Service </a:t>
            </a:r>
            <a:r>
              <a:rPr lang="en-US" sz="1200" u="none" strike="noStrike" kern="1200" dirty="0" err="1">
                <a:solidFill>
                  <a:schemeClr val="tx1"/>
                </a:solidFill>
                <a:effectLst/>
                <a:latin typeface="+mn-lt"/>
                <a:ea typeface="+mn-ea"/>
                <a:cs typeface="+mn-cs"/>
                <a:hlinkClick r:id="rId3" tooltip="Service Review"/>
              </a:rPr>
              <a:t>Review</a:t>
            </a:r>
            <a:r>
              <a:rPr lang="en-US" dirty="0" err="1"/>
              <a:t>Process</a:t>
            </a:r>
            <a:r>
              <a:rPr lang="en-US" dirty="0"/>
              <a:t> Objective: To review business services and infrastructure services on a regular basis. The aim of this process is to improve service quality where necessary, and to identify more economical ways of providing a service where possible.</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4" tooltip="Process Evaluation"/>
              </a:rPr>
              <a:t>Process </a:t>
            </a:r>
            <a:r>
              <a:rPr lang="en-US" sz="1200" u="none" strike="noStrike" kern="1200" dirty="0" err="1">
                <a:solidFill>
                  <a:schemeClr val="tx1"/>
                </a:solidFill>
                <a:effectLst/>
                <a:latin typeface="+mn-lt"/>
                <a:ea typeface="+mn-ea"/>
                <a:cs typeface="+mn-cs"/>
                <a:hlinkClick r:id="rId4" tooltip="Process Evaluation"/>
              </a:rPr>
              <a:t>Evaluation</a:t>
            </a:r>
            <a:r>
              <a:rPr lang="en-US" dirty="0" err="1"/>
              <a:t>Process</a:t>
            </a:r>
            <a:r>
              <a:rPr lang="en-US" dirty="0"/>
              <a:t> Objective: To evaluate processes on a regular basis. This includes identifying areas where the targeted process metrics are not reached, and holding regular </a:t>
            </a:r>
            <a:r>
              <a:rPr lang="en-US" dirty="0" err="1"/>
              <a:t>benchmarkings</a:t>
            </a:r>
            <a:r>
              <a:rPr lang="en-US" dirty="0"/>
              <a:t>, audits, maturity assessments and reviews.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5" tooltip="Definition of Improvement Initiatives"/>
              </a:rPr>
              <a:t>Definition of CSI </a:t>
            </a:r>
            <a:r>
              <a:rPr lang="en-US" sz="1200" u="none" strike="noStrike" kern="1200" dirty="0" err="1">
                <a:solidFill>
                  <a:schemeClr val="tx1"/>
                </a:solidFill>
                <a:effectLst/>
                <a:latin typeface="+mn-lt"/>
                <a:ea typeface="+mn-ea"/>
                <a:cs typeface="+mn-cs"/>
                <a:hlinkClick r:id="rId5" tooltip="Definition of Improvement Initiatives"/>
              </a:rPr>
              <a:t>Initiatives</a:t>
            </a:r>
            <a:r>
              <a:rPr lang="en-US" dirty="0" err="1"/>
              <a:t>Process</a:t>
            </a:r>
            <a:r>
              <a:rPr lang="en-US" dirty="0"/>
              <a:t> Objective: To define specific initiatives aimed at improving services and processes, based on the results of service reviews and process evaluations. The resulting initiatives are either internal initiatives pursued by the service provider on his own behalf, or initiatives which require the customer’s cooperation.</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6" tooltip="CSI Monitoring"/>
              </a:rPr>
              <a:t>Monitoring of CSI </a:t>
            </a:r>
            <a:r>
              <a:rPr lang="en-US" sz="1200" u="none" strike="noStrike" kern="1200" dirty="0" err="1">
                <a:solidFill>
                  <a:schemeClr val="tx1"/>
                </a:solidFill>
                <a:effectLst/>
                <a:latin typeface="+mn-lt"/>
                <a:ea typeface="+mn-ea"/>
                <a:cs typeface="+mn-cs"/>
                <a:hlinkClick r:id="rId6" tooltip="CSI Monitoring"/>
              </a:rPr>
              <a:t>Initiatives</a:t>
            </a:r>
            <a:r>
              <a:rPr lang="en-US" dirty="0" err="1"/>
              <a:t>Process</a:t>
            </a:r>
            <a:r>
              <a:rPr lang="en-US" dirty="0"/>
              <a:t> Objective: To verify if improvement initiatives are proceeding according to plan, and to introduce corrective measures where necessary.</a:t>
            </a:r>
          </a:p>
        </p:txBody>
      </p:sp>
      <p:sp>
        <p:nvSpPr>
          <p:cNvPr id="4" name="Slide Number Placeholder 3"/>
          <p:cNvSpPr>
            <a:spLocks noGrp="1"/>
          </p:cNvSpPr>
          <p:nvPr>
            <p:ph type="sldNum" sz="quarter" idx="10"/>
          </p:nvPr>
        </p:nvSpPr>
        <p:spPr/>
        <p:txBody>
          <a:bodyPr/>
          <a:lstStyle/>
          <a:p>
            <a:fld id="{C65A8D16-AC02-A84C-99C1-8499CA0ACE63}" type="slidenum">
              <a:rPr lang="en-US" smtClean="0"/>
              <a:t>22</a:t>
            </a:fld>
            <a:endParaRPr lang="en-US"/>
          </a:p>
        </p:txBody>
      </p:sp>
    </p:spTree>
    <p:extLst>
      <p:ext uri="{BB962C8B-B14F-4D97-AF65-F5344CB8AC3E}">
        <p14:creationId xmlns:p14="http://schemas.microsoft.com/office/powerpoint/2010/main" val="403468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sz="1200" b="0" i="1" u="none" strike="noStrike" kern="1200" dirty="0">
                <a:solidFill>
                  <a:schemeClr val="tx1"/>
                </a:solidFill>
                <a:effectLst/>
                <a:latin typeface="+mn-lt"/>
                <a:ea typeface="+mn-ea"/>
                <a:cs typeface="+mn-cs"/>
              </a:rPr>
              <a:t>ITIL processes</a:t>
            </a:r>
            <a:r>
              <a:rPr lang="en-US" sz="1200" b="0" i="0" u="none" strike="noStrike" kern="1200" dirty="0">
                <a:solidFill>
                  <a:schemeClr val="tx1"/>
                </a:solidFill>
                <a:effectLst/>
                <a:latin typeface="+mn-lt"/>
                <a:ea typeface="+mn-ea"/>
                <a:cs typeface="+mn-cs"/>
              </a:rPr>
              <a:t> within IT Service Management (ITSM) ensure that IT Services are provided in a focused, client-friendly and cost-optimized manner. With their help, IT Services are clearly defined, success can be measured with regards to the service provision, and targeted improvement measures can be introduced where necessary.</a:t>
            </a:r>
            <a:endParaRPr lang="en-US" dirty="0"/>
          </a:p>
        </p:txBody>
      </p:sp>
      <p:sp>
        <p:nvSpPr>
          <p:cNvPr id="4" name="Slide Number Placeholder 3"/>
          <p:cNvSpPr>
            <a:spLocks noGrp="1"/>
          </p:cNvSpPr>
          <p:nvPr>
            <p:ph type="sldNum" sz="quarter" idx="10"/>
          </p:nvPr>
        </p:nvSpPr>
        <p:spPr/>
        <p:txBody>
          <a:bodyPr/>
          <a:lstStyle/>
          <a:p>
            <a:fld id="{C65A8D16-AC02-A84C-99C1-8499CA0ACE63}" type="slidenum">
              <a:rPr lang="en-US" smtClean="0"/>
              <a:t>10</a:t>
            </a:fld>
            <a:endParaRPr lang="en-US"/>
          </a:p>
        </p:txBody>
      </p:sp>
    </p:spTree>
    <p:extLst>
      <p:ext uri="{BB962C8B-B14F-4D97-AF65-F5344CB8AC3E}">
        <p14:creationId xmlns:p14="http://schemas.microsoft.com/office/powerpoint/2010/main" val="253604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a:solidFill>
                  <a:schemeClr val="tx1"/>
                </a:solidFill>
                <a:effectLst/>
                <a:latin typeface="+mn-lt"/>
                <a:ea typeface="+mn-ea"/>
                <a:cs typeface="+mn-cs"/>
                <a:hlinkClick r:id="rId3" tooltip="ITIL Strategy Management"/>
              </a:rPr>
              <a:t>Strategy Management for IT </a:t>
            </a:r>
            <a:r>
              <a:rPr lang="en-US" sz="1200" u="none" strike="noStrike" kern="1200" dirty="0" err="1">
                <a:solidFill>
                  <a:schemeClr val="tx1"/>
                </a:solidFill>
                <a:effectLst/>
                <a:latin typeface="+mn-lt"/>
                <a:ea typeface="+mn-ea"/>
                <a:cs typeface="+mn-cs"/>
                <a:hlinkClick r:id="rId3" tooltip="ITIL Strategy Management"/>
              </a:rPr>
              <a:t>Services</a:t>
            </a:r>
            <a:r>
              <a:rPr lang="en-US" dirty="0" err="1"/>
              <a:t>Process</a:t>
            </a:r>
            <a:r>
              <a:rPr lang="en-US" dirty="0"/>
              <a:t> Objective: To assess the service provider's offerings, capabilities, competitors as well as current and potential market spaces in order to develop a strategy to serve customers. Once the strategy has been defined, Strategy Management for IT Services is also responsible for ensuring the implementation of the strategy.</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4" tooltip="Service Portfolio Management"/>
              </a:rPr>
              <a:t>Service Portfolio </a:t>
            </a:r>
            <a:r>
              <a:rPr lang="en-US" sz="1200" u="none" strike="noStrike" kern="1200" dirty="0" err="1">
                <a:solidFill>
                  <a:schemeClr val="tx1"/>
                </a:solidFill>
                <a:effectLst/>
                <a:latin typeface="+mn-lt"/>
                <a:ea typeface="+mn-ea"/>
                <a:cs typeface="+mn-cs"/>
                <a:hlinkClick r:id="rId4" tooltip="Service Portfolio Management"/>
              </a:rPr>
              <a:t>Management</a:t>
            </a:r>
            <a:r>
              <a:rPr lang="en-US" dirty="0" err="1"/>
              <a:t>Process</a:t>
            </a:r>
            <a:r>
              <a:rPr lang="en-US" dirty="0"/>
              <a:t> Objective: To manage the service portfolio. Service Portfolio Management ensures that the service provider has the right mix of services to meet required business outcomes at an appropriate level of investment.</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5" tooltip="Financial Management"/>
              </a:rPr>
              <a:t>Financial Management for IT </a:t>
            </a:r>
            <a:r>
              <a:rPr lang="en-US" sz="1200" u="none" strike="noStrike" kern="1200" dirty="0" err="1">
                <a:solidFill>
                  <a:schemeClr val="tx1"/>
                </a:solidFill>
                <a:effectLst/>
                <a:latin typeface="+mn-lt"/>
                <a:ea typeface="+mn-ea"/>
                <a:cs typeface="+mn-cs"/>
                <a:hlinkClick r:id="rId5" tooltip="Financial Management"/>
              </a:rPr>
              <a:t>Services</a:t>
            </a:r>
            <a:r>
              <a:rPr lang="en-US" dirty="0" err="1"/>
              <a:t>Process</a:t>
            </a:r>
            <a:r>
              <a:rPr lang="en-US" dirty="0"/>
              <a:t> Objective: To manage the service provider's budgeting, accounting and charging requirements.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6" tooltip="ITIL Demand Management"/>
              </a:rPr>
              <a:t>Demand </a:t>
            </a:r>
            <a:r>
              <a:rPr lang="en-US" sz="1200" u="none" strike="noStrike" kern="1200" dirty="0" err="1">
                <a:solidFill>
                  <a:schemeClr val="tx1"/>
                </a:solidFill>
                <a:effectLst/>
                <a:latin typeface="+mn-lt"/>
                <a:ea typeface="+mn-ea"/>
                <a:cs typeface="+mn-cs"/>
                <a:hlinkClick r:id="rId6" tooltip="ITIL Demand Management"/>
              </a:rPr>
              <a:t>Management</a:t>
            </a:r>
            <a:r>
              <a:rPr lang="en-US" dirty="0" err="1"/>
              <a:t>Process</a:t>
            </a:r>
            <a:r>
              <a:rPr lang="en-US" dirty="0"/>
              <a:t> Objective: To understand, anticipate and influence customer demand for services. Demand Management works with Capacity Management to ensure that the service provider has sufficient capacity to meet the required demand.</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7" tooltip="Business Relationship Management"/>
              </a:rPr>
              <a:t>Business Relationship </a:t>
            </a:r>
            <a:r>
              <a:rPr lang="en-US" sz="1200" u="none" strike="noStrike" kern="1200" dirty="0" err="1">
                <a:solidFill>
                  <a:schemeClr val="tx1"/>
                </a:solidFill>
                <a:effectLst/>
                <a:latin typeface="+mn-lt"/>
                <a:ea typeface="+mn-ea"/>
                <a:cs typeface="+mn-cs"/>
                <a:hlinkClick r:id="rId7" tooltip="Business Relationship Management"/>
              </a:rPr>
              <a:t>Management</a:t>
            </a:r>
            <a:r>
              <a:rPr lang="en-US" dirty="0" err="1"/>
              <a:t>Process</a:t>
            </a:r>
            <a:r>
              <a:rPr lang="en-US" dirty="0"/>
              <a:t> Objective: To maintain a positive relationship with customers. Business Relationship Management identifies the needs of existing and potential customers and ensures that appropriate services are developed to meet those needs.</a:t>
            </a:r>
          </a:p>
        </p:txBody>
      </p:sp>
      <p:sp>
        <p:nvSpPr>
          <p:cNvPr id="4" name="Slide Number Placeholder 3"/>
          <p:cNvSpPr>
            <a:spLocks noGrp="1"/>
          </p:cNvSpPr>
          <p:nvPr>
            <p:ph type="sldNum" sz="quarter" idx="10"/>
          </p:nvPr>
        </p:nvSpPr>
        <p:spPr/>
        <p:txBody>
          <a:bodyPr/>
          <a:lstStyle/>
          <a:p>
            <a:fld id="{C65A8D16-AC02-A84C-99C1-8499CA0ACE63}" type="slidenum">
              <a:rPr lang="en-US" smtClean="0"/>
              <a:t>11</a:t>
            </a:fld>
            <a:endParaRPr lang="en-US"/>
          </a:p>
        </p:txBody>
      </p:sp>
    </p:spTree>
    <p:extLst>
      <p:ext uri="{BB962C8B-B14F-4D97-AF65-F5344CB8AC3E}">
        <p14:creationId xmlns:p14="http://schemas.microsoft.com/office/powerpoint/2010/main" val="230152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a:solidFill>
                  <a:schemeClr val="tx1"/>
                </a:solidFill>
                <a:effectLst/>
                <a:latin typeface="+mn-lt"/>
                <a:ea typeface="+mn-ea"/>
                <a:cs typeface="+mn-cs"/>
                <a:hlinkClick r:id="rId3" tooltip="ITIL Design Coordination"/>
              </a:rPr>
              <a:t>Design </a:t>
            </a:r>
            <a:r>
              <a:rPr lang="en-US" sz="1200" u="none" strike="noStrike" kern="1200" dirty="0" err="1">
                <a:solidFill>
                  <a:schemeClr val="tx1"/>
                </a:solidFill>
                <a:effectLst/>
                <a:latin typeface="+mn-lt"/>
                <a:ea typeface="+mn-ea"/>
                <a:cs typeface="+mn-cs"/>
                <a:hlinkClick r:id="rId3" tooltip="ITIL Design Coordination"/>
              </a:rPr>
              <a:t>Coordination</a:t>
            </a:r>
            <a:r>
              <a:rPr lang="en-US" dirty="0" err="1"/>
              <a:t>Process</a:t>
            </a:r>
            <a:r>
              <a:rPr lang="en-US" dirty="0"/>
              <a:t> Objective: To coordinate all service design activities, processes and resources. Design coordination ensures the consistent and effective design of new or changed IT services, service management information systems, architectures, technology, processes, information and metrics.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4" tooltip="Service Catalogue Management"/>
              </a:rPr>
              <a:t>Service Catalogue </a:t>
            </a:r>
            <a:r>
              <a:rPr lang="en-US" sz="1200" u="none" strike="noStrike" kern="1200" dirty="0" err="1">
                <a:solidFill>
                  <a:schemeClr val="tx1"/>
                </a:solidFill>
                <a:effectLst/>
                <a:latin typeface="+mn-lt"/>
                <a:ea typeface="+mn-ea"/>
                <a:cs typeface="+mn-cs"/>
                <a:hlinkClick r:id="rId4" tooltip="Service Catalogue Management"/>
              </a:rPr>
              <a:t>Management</a:t>
            </a:r>
            <a:r>
              <a:rPr lang="en-US" dirty="0" err="1"/>
              <a:t>Process</a:t>
            </a:r>
            <a:r>
              <a:rPr lang="en-US" dirty="0"/>
              <a:t> Objective: To ensure that a Service Catalogue is produced and maintained, containing accurate information on all operational services and those being prepared to be run operationally. Service Catalogue Management provides vital information for all other Service Management processes: Service details, current status and the services' interdependencies.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5" tooltip="Service Level Management"/>
              </a:rPr>
              <a:t>Service Level </a:t>
            </a:r>
            <a:r>
              <a:rPr lang="en-US" sz="1200" u="none" strike="noStrike" kern="1200" dirty="0" err="1">
                <a:solidFill>
                  <a:schemeClr val="tx1"/>
                </a:solidFill>
                <a:effectLst/>
                <a:latin typeface="+mn-lt"/>
                <a:ea typeface="+mn-ea"/>
                <a:cs typeface="+mn-cs"/>
                <a:hlinkClick r:id="rId5" tooltip="Service Level Management"/>
              </a:rPr>
              <a:t>Management</a:t>
            </a:r>
            <a:r>
              <a:rPr lang="en-US" dirty="0" err="1"/>
              <a:t>Process</a:t>
            </a:r>
            <a:r>
              <a:rPr lang="en-US" dirty="0"/>
              <a:t> Objective: To negotiate Service Level Agreements with the customers and to design services in accordance with the agreed service level targets. Service Level Management is also responsible for ensuring that all Operational Level Agreements and Underpinning Contracts are appropriate, and to monitor and report on service levels.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6" tooltip="Risk Management"/>
              </a:rPr>
              <a:t>Risk </a:t>
            </a:r>
            <a:r>
              <a:rPr lang="en-US" sz="1200" u="none" strike="noStrike" kern="1200" dirty="0" err="1">
                <a:solidFill>
                  <a:schemeClr val="tx1"/>
                </a:solidFill>
                <a:effectLst/>
                <a:latin typeface="+mn-lt"/>
                <a:ea typeface="+mn-ea"/>
                <a:cs typeface="+mn-cs"/>
                <a:hlinkClick r:id="rId6" tooltip="Risk Management"/>
              </a:rPr>
              <a:t>Management</a:t>
            </a:r>
            <a:r>
              <a:rPr lang="en-US" dirty="0" err="1"/>
              <a:t>Process</a:t>
            </a:r>
            <a:r>
              <a:rPr lang="en-US" dirty="0"/>
              <a:t> Objective: To identify, assess and control risks. This includes analyzing the value of assets to the business, identifying threats to those assets, and evaluating how vulnerable each asset is to those threats.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7" tooltip="Capacity Management"/>
              </a:rPr>
              <a:t>Capacity </a:t>
            </a:r>
            <a:r>
              <a:rPr lang="en-US" sz="1200" u="none" strike="noStrike" kern="1200" dirty="0" err="1">
                <a:solidFill>
                  <a:schemeClr val="tx1"/>
                </a:solidFill>
                <a:effectLst/>
                <a:latin typeface="+mn-lt"/>
                <a:ea typeface="+mn-ea"/>
                <a:cs typeface="+mn-cs"/>
                <a:hlinkClick r:id="rId7" tooltip="Capacity Management"/>
              </a:rPr>
              <a:t>Management</a:t>
            </a:r>
            <a:r>
              <a:rPr lang="en-US" dirty="0" err="1"/>
              <a:t>Process</a:t>
            </a:r>
            <a:r>
              <a:rPr lang="en-US" dirty="0"/>
              <a:t> Objective: To ensure that the capacity of IT services and the IT infrastructure is able to deliver the agreed service level targets in a cost effective and timely manner. Capacity Management considers all resources required to deliver the IT service, and plans for short, medium and long term business requirements.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8" tooltip="Availability Management"/>
              </a:rPr>
              <a:t>Availability </a:t>
            </a:r>
            <a:r>
              <a:rPr lang="en-US" sz="1200" u="none" strike="noStrike" kern="1200" dirty="0" err="1">
                <a:solidFill>
                  <a:schemeClr val="tx1"/>
                </a:solidFill>
                <a:effectLst/>
                <a:latin typeface="+mn-lt"/>
                <a:ea typeface="+mn-ea"/>
                <a:cs typeface="+mn-cs"/>
                <a:hlinkClick r:id="rId8" tooltip="Availability Management"/>
              </a:rPr>
              <a:t>Management</a:t>
            </a:r>
            <a:r>
              <a:rPr lang="en-US" dirty="0" err="1"/>
              <a:t>Process</a:t>
            </a:r>
            <a:r>
              <a:rPr lang="en-US" dirty="0"/>
              <a:t> Objective: To define, analyze, plan, measure and improve all aspects of the availability of IT services. Availability Management is responsible for ensuring that all IT infrastructure, processes, tools, roles etc. are appropriate for the agreed availability targets.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9" tooltip="IT Service Continuity Management"/>
              </a:rPr>
              <a:t>IT Service Continuity </a:t>
            </a:r>
            <a:r>
              <a:rPr lang="en-US" sz="1200" u="none" strike="noStrike" kern="1200" dirty="0" err="1">
                <a:solidFill>
                  <a:schemeClr val="tx1"/>
                </a:solidFill>
                <a:effectLst/>
                <a:latin typeface="+mn-lt"/>
                <a:ea typeface="+mn-ea"/>
                <a:cs typeface="+mn-cs"/>
                <a:hlinkClick r:id="rId9" tooltip="IT Service Continuity Management"/>
              </a:rPr>
              <a:t>Management</a:t>
            </a:r>
            <a:r>
              <a:rPr lang="en-US" dirty="0" err="1"/>
              <a:t>Process</a:t>
            </a:r>
            <a:r>
              <a:rPr lang="en-US" dirty="0"/>
              <a:t> Objective: To manage risks that could seriously impact IT services. ITSCM ensures that the IT service provider can always provide minimum agreed Service Levels, by reducing the risk from disaster events to an acceptable level and planning for the recovery of IT services. ITSCM should be designed to support Business Continuity Management.</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10" tooltip="IT Security Management"/>
              </a:rPr>
              <a:t>Information Security </a:t>
            </a:r>
            <a:r>
              <a:rPr lang="en-US" sz="1200" u="none" strike="noStrike" kern="1200" dirty="0" err="1">
                <a:solidFill>
                  <a:schemeClr val="tx1"/>
                </a:solidFill>
                <a:effectLst/>
                <a:latin typeface="+mn-lt"/>
                <a:ea typeface="+mn-ea"/>
                <a:cs typeface="+mn-cs"/>
                <a:hlinkClick r:id="rId10" tooltip="IT Security Management"/>
              </a:rPr>
              <a:t>Management</a:t>
            </a:r>
            <a:r>
              <a:rPr lang="en-US" dirty="0" err="1"/>
              <a:t>Process</a:t>
            </a:r>
            <a:r>
              <a:rPr lang="en-US" dirty="0"/>
              <a:t> Objective: To ensure the confidentiality, integrity and availability of an organization's information, data and IT services. Information Security Management usually forms part of an organizational approach to security management which has a wider scope than the IT Service Provider.</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11" tooltip="Compliance Management"/>
              </a:rPr>
              <a:t>Compliance </a:t>
            </a:r>
            <a:r>
              <a:rPr lang="en-US" sz="1200" u="none" strike="noStrike" kern="1200" dirty="0" err="1">
                <a:solidFill>
                  <a:schemeClr val="tx1"/>
                </a:solidFill>
                <a:effectLst/>
                <a:latin typeface="+mn-lt"/>
                <a:ea typeface="+mn-ea"/>
                <a:cs typeface="+mn-cs"/>
                <a:hlinkClick r:id="rId11" tooltip="Compliance Management"/>
              </a:rPr>
              <a:t>Management</a:t>
            </a:r>
            <a:r>
              <a:rPr lang="en-US" dirty="0" err="1"/>
              <a:t>Process</a:t>
            </a:r>
            <a:r>
              <a:rPr lang="en-US" dirty="0"/>
              <a:t> Objective: To ensure IT services, processes and systems comply with enterprise policies and legal requirements.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12" tooltip="IT Architecture Management"/>
              </a:rPr>
              <a:t>Architecture </a:t>
            </a:r>
            <a:r>
              <a:rPr lang="en-US" sz="1200" u="none" strike="noStrike" kern="1200" dirty="0" err="1">
                <a:solidFill>
                  <a:schemeClr val="tx1"/>
                </a:solidFill>
                <a:effectLst/>
                <a:latin typeface="+mn-lt"/>
                <a:ea typeface="+mn-ea"/>
                <a:cs typeface="+mn-cs"/>
                <a:hlinkClick r:id="rId12" tooltip="IT Architecture Management"/>
              </a:rPr>
              <a:t>Management</a:t>
            </a:r>
            <a:r>
              <a:rPr lang="en-US" dirty="0" err="1"/>
              <a:t>Process</a:t>
            </a:r>
            <a:r>
              <a:rPr lang="en-US" dirty="0"/>
              <a:t> Objective: To define a blueprint for the future development of the technological landscape, taking into account the service strategy and newly available technologies.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13" tooltip="Supplier Management"/>
              </a:rPr>
              <a:t>Supplier </a:t>
            </a:r>
            <a:r>
              <a:rPr lang="en-US" sz="1200" u="none" strike="noStrike" kern="1200" dirty="0" err="1">
                <a:solidFill>
                  <a:schemeClr val="tx1"/>
                </a:solidFill>
                <a:effectLst/>
                <a:latin typeface="+mn-lt"/>
                <a:ea typeface="+mn-ea"/>
                <a:cs typeface="+mn-cs"/>
                <a:hlinkClick r:id="rId13" tooltip="Supplier Management"/>
              </a:rPr>
              <a:t>Management</a:t>
            </a:r>
            <a:r>
              <a:rPr lang="en-US" dirty="0" err="1"/>
              <a:t>Process</a:t>
            </a:r>
            <a:r>
              <a:rPr lang="en-US" dirty="0"/>
              <a:t> Objective: To ensure that all contracts with suppliers support the needs of the business, and that all suppliers meet their contractual commitments.</a:t>
            </a:r>
          </a:p>
        </p:txBody>
      </p:sp>
      <p:sp>
        <p:nvSpPr>
          <p:cNvPr id="4" name="Slide Number Placeholder 3"/>
          <p:cNvSpPr>
            <a:spLocks noGrp="1"/>
          </p:cNvSpPr>
          <p:nvPr>
            <p:ph type="sldNum" sz="quarter" idx="10"/>
          </p:nvPr>
        </p:nvSpPr>
        <p:spPr/>
        <p:txBody>
          <a:bodyPr/>
          <a:lstStyle/>
          <a:p>
            <a:fld id="{C65A8D16-AC02-A84C-99C1-8499CA0ACE63}" type="slidenum">
              <a:rPr lang="en-US" smtClean="0"/>
              <a:t>12</a:t>
            </a:fld>
            <a:endParaRPr lang="en-US"/>
          </a:p>
        </p:txBody>
      </p:sp>
    </p:spTree>
    <p:extLst>
      <p:ext uri="{BB962C8B-B14F-4D97-AF65-F5344CB8AC3E}">
        <p14:creationId xmlns:p14="http://schemas.microsoft.com/office/powerpoint/2010/main" val="161334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가용성 관리는 일정 기간 동안 합의 된 수준에서 </a:t>
            </a:r>
            <a:r>
              <a:rPr lang="en-US" dirty="0"/>
              <a:t>IT </a:t>
            </a:r>
            <a:r>
              <a:rPr lang="ko-KR" altLang="en-US" dirty="0"/>
              <a:t>구성 요소가 수행 할 </a:t>
            </a:r>
            <a:r>
              <a:rPr lang="ko-KR" altLang="en-US" dirty="0" err="1"/>
              <a:t>수있는</a:t>
            </a:r>
            <a:r>
              <a:rPr lang="ko-KR" altLang="en-US" dirty="0"/>
              <a:t> 기능을 처리합니다</a:t>
            </a:r>
            <a:r>
              <a:rPr lang="en-US" altLang="ko-KR" dirty="0"/>
              <a:t>.</a:t>
            </a:r>
          </a:p>
          <a:p>
            <a:r>
              <a:rPr lang="ko-KR" altLang="en-US" dirty="0"/>
              <a:t>신뢰성 </a:t>
            </a:r>
            <a:r>
              <a:rPr lang="en-US" altLang="ko-KR" dirty="0"/>
              <a:t>: </a:t>
            </a:r>
            <a:r>
              <a:rPr lang="ko-KR" altLang="en-US" dirty="0"/>
              <a:t>설명 된 조건에서 합의 된 수준에서 수행 할 </a:t>
            </a:r>
            <a:r>
              <a:rPr lang="en-US" dirty="0"/>
              <a:t>IT </a:t>
            </a:r>
            <a:r>
              <a:rPr lang="ko-KR" altLang="en-US" dirty="0"/>
              <a:t>구성 요소의 기능</a:t>
            </a:r>
            <a:r>
              <a:rPr lang="en-US" altLang="ko-KR" dirty="0"/>
              <a:t>.</a:t>
            </a:r>
          </a:p>
          <a:p>
            <a:r>
              <a:rPr lang="ko-KR" altLang="en-US" dirty="0"/>
              <a:t>유지 관리 가능성 </a:t>
            </a:r>
            <a:r>
              <a:rPr lang="en-US" altLang="ko-KR" dirty="0"/>
              <a:t>: </a:t>
            </a:r>
            <a:r>
              <a:rPr lang="en-US" dirty="0"/>
              <a:t>IT </a:t>
            </a:r>
            <a:r>
              <a:rPr lang="ko-KR" altLang="en-US" dirty="0"/>
              <a:t>구성 요소가 운영 상태로 유지되거나 운영 상태로 복원 될 </a:t>
            </a:r>
            <a:r>
              <a:rPr lang="ko-KR" altLang="en-US" dirty="0" err="1"/>
              <a:t>수있는</a:t>
            </a:r>
            <a:r>
              <a:rPr lang="ko-KR" altLang="en-US" dirty="0"/>
              <a:t> 기능</a:t>
            </a:r>
            <a:r>
              <a:rPr lang="en-US" altLang="ko-KR" dirty="0"/>
              <a:t>.</a:t>
            </a:r>
          </a:p>
          <a:p>
            <a:r>
              <a:rPr lang="ko-KR" altLang="en-US" dirty="0"/>
              <a:t>서비스 가능성 </a:t>
            </a:r>
            <a:r>
              <a:rPr lang="en-US" altLang="ko-KR" dirty="0"/>
              <a:t>: </a:t>
            </a:r>
            <a:r>
              <a:rPr lang="ko-KR" altLang="en-US" dirty="0"/>
              <a:t>외부 공급 업체가 타사 계약에 따라 구성 요소 또는 기능의 가용성을 유지할 </a:t>
            </a:r>
            <a:r>
              <a:rPr lang="ko-KR" altLang="en-US" dirty="0" err="1"/>
              <a:t>수있는</a:t>
            </a:r>
            <a:r>
              <a:rPr lang="ko-KR" altLang="en-US" dirty="0"/>
              <a:t> 기능</a:t>
            </a:r>
            <a:r>
              <a:rPr lang="en-US" altLang="ko-KR" dirty="0"/>
              <a:t>.</a:t>
            </a:r>
          </a:p>
          <a:p>
            <a:r>
              <a:rPr lang="ko-KR" altLang="en-US" dirty="0"/>
              <a:t>탄력성 </a:t>
            </a:r>
            <a:r>
              <a:rPr lang="en-US" altLang="ko-KR" dirty="0"/>
              <a:t>(</a:t>
            </a:r>
            <a:r>
              <a:rPr lang="en-US" dirty="0"/>
              <a:t>Resilience) : </a:t>
            </a:r>
            <a:r>
              <a:rPr lang="ko-KR" altLang="en-US" dirty="0"/>
              <a:t>운영 실패로부터 자유로울 </a:t>
            </a:r>
            <a:r>
              <a:rPr lang="ko-KR" altLang="en-US" dirty="0" err="1"/>
              <a:t>수있는</a:t>
            </a:r>
            <a:r>
              <a:rPr lang="ko-KR" altLang="en-US" dirty="0"/>
              <a:t> 방법과 서비스를 신뢰할 </a:t>
            </a:r>
            <a:r>
              <a:rPr lang="ko-KR" altLang="en-US" dirty="0" err="1"/>
              <a:t>수있는</a:t>
            </a:r>
            <a:r>
              <a:rPr lang="ko-KR" altLang="en-US" dirty="0"/>
              <a:t> 방법</a:t>
            </a:r>
            <a:r>
              <a:rPr lang="en-US" altLang="ko-KR" dirty="0"/>
              <a:t>. </a:t>
            </a:r>
            <a:r>
              <a:rPr lang="ko-KR" altLang="en-US" dirty="0"/>
              <a:t>탄력성의 한 가지 인기있는 방법은 </a:t>
            </a:r>
            <a:r>
              <a:rPr lang="ko-KR" altLang="en-US" dirty="0" err="1"/>
              <a:t>중복성입니다</a:t>
            </a:r>
            <a:r>
              <a:rPr lang="en-US" altLang="ko-KR" dirty="0"/>
              <a:t>.</a:t>
            </a:r>
          </a:p>
          <a:p>
            <a:r>
              <a:rPr lang="ko-KR" altLang="en-US" dirty="0"/>
              <a:t>보안 </a:t>
            </a:r>
            <a:r>
              <a:rPr lang="en-US" altLang="ko-KR" dirty="0"/>
              <a:t>: </a:t>
            </a:r>
            <a:r>
              <a:rPr lang="ko-KR" altLang="en-US" dirty="0"/>
              <a:t>서비스가 관련 데이터를 가지고있을 수 있습니다</a:t>
            </a:r>
            <a:r>
              <a:rPr lang="en-US" altLang="ko-KR" dirty="0"/>
              <a:t>. </a:t>
            </a:r>
            <a:r>
              <a:rPr lang="ko-KR" altLang="en-US" dirty="0"/>
              <a:t>보안이란 해당 데이터의 기밀성</a:t>
            </a:r>
            <a:r>
              <a:rPr lang="en-US" altLang="ko-KR" dirty="0"/>
              <a:t>, </a:t>
            </a:r>
            <a:r>
              <a:rPr lang="ko-KR" altLang="en-US" dirty="0"/>
              <a:t>무결성 및 가용성을 말합니다</a:t>
            </a:r>
            <a:r>
              <a:rPr lang="en-US" altLang="ko-KR" dirty="0"/>
              <a:t>. </a:t>
            </a:r>
            <a:r>
              <a:rPr lang="ko-KR" altLang="en-US" dirty="0"/>
              <a:t>가용성은 시스템의 </a:t>
            </a:r>
            <a:r>
              <a:rPr lang="ko-KR" altLang="en-US" dirty="0" err="1"/>
              <a:t>엔드</a:t>
            </a:r>
            <a:r>
              <a:rPr lang="ko-KR" altLang="en-US" dirty="0"/>
              <a:t> 투 </a:t>
            </a:r>
            <a:r>
              <a:rPr lang="ko-KR" altLang="en-US" dirty="0" err="1"/>
              <a:t>엔드</a:t>
            </a:r>
            <a:r>
              <a:rPr lang="ko-KR" altLang="en-US" dirty="0"/>
              <a:t> 가용성에 대한 명확한 개요를 제공합니다</a:t>
            </a:r>
            <a:r>
              <a:rPr lang="en-US" altLang="ko-KR" dirty="0"/>
              <a:t>.</a:t>
            </a:r>
            <a:endParaRPr lang="en-US" dirty="0"/>
          </a:p>
        </p:txBody>
      </p:sp>
      <p:sp>
        <p:nvSpPr>
          <p:cNvPr id="4" name="Slide Number Placeholder 3"/>
          <p:cNvSpPr>
            <a:spLocks noGrp="1"/>
          </p:cNvSpPr>
          <p:nvPr>
            <p:ph type="sldNum" sz="quarter" idx="10"/>
          </p:nvPr>
        </p:nvSpPr>
        <p:spPr/>
        <p:txBody>
          <a:bodyPr/>
          <a:lstStyle/>
          <a:p>
            <a:fld id="{C65A8D16-AC02-A84C-99C1-8499CA0ACE63}" type="slidenum">
              <a:rPr lang="en-US" smtClean="0"/>
              <a:t>13</a:t>
            </a:fld>
            <a:endParaRPr lang="en-US"/>
          </a:p>
        </p:txBody>
      </p:sp>
    </p:spTree>
    <p:extLst>
      <p:ext uri="{BB962C8B-B14F-4D97-AF65-F5344CB8AC3E}">
        <p14:creationId xmlns:p14="http://schemas.microsoft.com/office/powerpoint/2010/main" val="2332703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a:solidFill>
                  <a:schemeClr val="tx1"/>
                </a:solidFill>
                <a:effectLst/>
                <a:latin typeface="+mn-lt"/>
                <a:ea typeface="+mn-ea"/>
                <a:cs typeface="+mn-cs"/>
                <a:hlinkClick r:id="rId3" tooltip="Change Management"/>
              </a:rPr>
              <a:t>Change </a:t>
            </a:r>
            <a:r>
              <a:rPr lang="en-US" sz="1200" u="none" strike="noStrike" kern="1200" dirty="0" err="1">
                <a:solidFill>
                  <a:schemeClr val="tx1"/>
                </a:solidFill>
                <a:effectLst/>
                <a:latin typeface="+mn-lt"/>
                <a:ea typeface="+mn-ea"/>
                <a:cs typeface="+mn-cs"/>
                <a:hlinkClick r:id="rId3" tooltip="Change Management"/>
              </a:rPr>
              <a:t>Management</a:t>
            </a:r>
            <a:r>
              <a:rPr lang="en-US" dirty="0" err="1"/>
              <a:t>Process</a:t>
            </a:r>
            <a:r>
              <a:rPr lang="en-US" dirty="0"/>
              <a:t> Objective: To control the lifecycle of all Changes. The primary objective of Change Management is to enable beneficial Changes to be made, with minimum disruption to IT services.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4" tooltip="ITIL Change Evaluation"/>
              </a:rPr>
              <a:t>Change </a:t>
            </a:r>
            <a:r>
              <a:rPr lang="en-US" sz="1200" u="none" strike="noStrike" kern="1200" dirty="0" err="1">
                <a:solidFill>
                  <a:schemeClr val="tx1"/>
                </a:solidFill>
                <a:effectLst/>
                <a:latin typeface="+mn-lt"/>
                <a:ea typeface="+mn-ea"/>
                <a:cs typeface="+mn-cs"/>
                <a:hlinkClick r:id="rId4" tooltip="ITIL Change Evaluation"/>
              </a:rPr>
              <a:t>Evaluation</a:t>
            </a:r>
            <a:r>
              <a:rPr lang="en-US" dirty="0" err="1"/>
              <a:t>Process</a:t>
            </a:r>
            <a:r>
              <a:rPr lang="en-US" dirty="0"/>
              <a:t> Objective: To assess major Changes, like the introduction of a new service or a substantial change to an existing service, before those Changes are allowed to proceed to the next phase in their lifecycle.</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5" tooltip="Project Management - Transition Planning and Support"/>
              </a:rPr>
              <a:t>Project Management (Transition Planning and Support)</a:t>
            </a:r>
            <a:r>
              <a:rPr lang="en-US" dirty="0"/>
              <a:t>Process Objective: To plan and coordinate the resources to deploy a major Release within the predicted cost, time and quality estimates.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6" tooltip="Application Development and Customization"/>
              </a:rPr>
              <a:t>Application </a:t>
            </a:r>
            <a:r>
              <a:rPr lang="en-US" sz="1200" u="sng" kern="1200" dirty="0" err="1">
                <a:solidFill>
                  <a:schemeClr val="tx1"/>
                </a:solidFill>
                <a:effectLst/>
                <a:latin typeface="+mn-lt"/>
                <a:ea typeface="+mn-ea"/>
                <a:cs typeface="+mn-cs"/>
                <a:hlinkClick r:id="rId6" tooltip="Application Development and Customization"/>
              </a:rPr>
              <a:t>Development</a:t>
            </a:r>
            <a:r>
              <a:rPr lang="en-US" dirty="0" err="1"/>
              <a:t>Process</a:t>
            </a:r>
            <a:r>
              <a:rPr lang="en-US" dirty="0"/>
              <a:t> Objective: To make available applications and systems which provide the required functionality for IT services. This process includes the development and maintenance of custom applications as well as the customization of products from software vendors.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7" tooltip="Release and Deployment Management"/>
              </a:rPr>
              <a:t>Release and Deployment </a:t>
            </a:r>
            <a:r>
              <a:rPr lang="en-US" sz="1200" u="none" strike="noStrike" kern="1200" dirty="0" err="1">
                <a:solidFill>
                  <a:schemeClr val="tx1"/>
                </a:solidFill>
                <a:effectLst/>
                <a:latin typeface="+mn-lt"/>
                <a:ea typeface="+mn-ea"/>
                <a:cs typeface="+mn-cs"/>
                <a:hlinkClick r:id="rId7" tooltip="Release and Deployment Management"/>
              </a:rPr>
              <a:t>Management</a:t>
            </a:r>
            <a:r>
              <a:rPr lang="en-US" dirty="0" err="1"/>
              <a:t>Process</a:t>
            </a:r>
            <a:r>
              <a:rPr lang="en-US" dirty="0"/>
              <a:t> Objective: To plan, schedule and control the movement of releases to test and live environments. The primary goal of Release Management is to ensure that the integrity of the live environment is protected and that the correct components are released.</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8" tooltip="Service Validation and Testing"/>
              </a:rPr>
              <a:t>Service Validation and </a:t>
            </a:r>
            <a:r>
              <a:rPr lang="en-US" sz="1200" u="none" strike="noStrike" kern="1200" dirty="0" err="1">
                <a:solidFill>
                  <a:schemeClr val="tx1"/>
                </a:solidFill>
                <a:effectLst/>
                <a:latin typeface="+mn-lt"/>
                <a:ea typeface="+mn-ea"/>
                <a:cs typeface="+mn-cs"/>
                <a:hlinkClick r:id="rId8" tooltip="Service Validation and Testing"/>
              </a:rPr>
              <a:t>Testing</a:t>
            </a:r>
            <a:r>
              <a:rPr lang="en-US" dirty="0" err="1"/>
              <a:t>Process</a:t>
            </a:r>
            <a:r>
              <a:rPr lang="en-US" dirty="0"/>
              <a:t> Objective: To ensure that deployed Releases and the resulting services meet customer expectations, and to verify that IT operations is able to support the new service.</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9" tooltip="Service Asset and Configuration Management"/>
              </a:rPr>
              <a:t>Service Asset and Configuration </a:t>
            </a:r>
            <a:r>
              <a:rPr lang="en-US" sz="1200" u="none" strike="noStrike" kern="1200" dirty="0" err="1">
                <a:solidFill>
                  <a:schemeClr val="tx1"/>
                </a:solidFill>
                <a:effectLst/>
                <a:latin typeface="+mn-lt"/>
                <a:ea typeface="+mn-ea"/>
                <a:cs typeface="+mn-cs"/>
                <a:hlinkClick r:id="rId9" tooltip="Service Asset and Configuration Management"/>
              </a:rPr>
              <a:t>Management</a:t>
            </a:r>
            <a:r>
              <a:rPr lang="en-US" dirty="0" err="1"/>
              <a:t>Process</a:t>
            </a:r>
            <a:r>
              <a:rPr lang="en-US" dirty="0"/>
              <a:t> Objective: To maintain information about Configuration Items required to deliver an IT service, including their relationships.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10" tooltip="Knowledge Management"/>
              </a:rPr>
              <a:t>Knowledge </a:t>
            </a:r>
            <a:r>
              <a:rPr lang="en-US" sz="1200" u="none" strike="noStrike" kern="1200" dirty="0" err="1">
                <a:solidFill>
                  <a:schemeClr val="tx1"/>
                </a:solidFill>
                <a:effectLst/>
                <a:latin typeface="+mn-lt"/>
                <a:ea typeface="+mn-ea"/>
                <a:cs typeface="+mn-cs"/>
                <a:hlinkClick r:id="rId10" tooltip="Knowledge Management"/>
              </a:rPr>
              <a:t>Management</a:t>
            </a:r>
            <a:r>
              <a:rPr lang="en-US" dirty="0" err="1"/>
              <a:t>Process</a:t>
            </a:r>
            <a:r>
              <a:rPr lang="en-US" dirty="0"/>
              <a:t> Objective: To gather, analyze, store and share knowledge and information within an organization. The primary purpose of Knowledge Management is to improve efficiency by reducing the need to rediscover knowledge.</a:t>
            </a:r>
          </a:p>
        </p:txBody>
      </p:sp>
      <p:sp>
        <p:nvSpPr>
          <p:cNvPr id="4" name="Slide Number Placeholder 3"/>
          <p:cNvSpPr>
            <a:spLocks noGrp="1"/>
          </p:cNvSpPr>
          <p:nvPr>
            <p:ph type="sldNum" sz="quarter" idx="10"/>
          </p:nvPr>
        </p:nvSpPr>
        <p:spPr/>
        <p:txBody>
          <a:bodyPr/>
          <a:lstStyle/>
          <a:p>
            <a:fld id="{C65A8D16-AC02-A84C-99C1-8499CA0ACE63}" type="slidenum">
              <a:rPr lang="en-US" smtClean="0"/>
              <a:t>15</a:t>
            </a:fld>
            <a:endParaRPr lang="en-US"/>
          </a:p>
        </p:txBody>
      </p:sp>
    </p:spTree>
    <p:extLst>
      <p:ext uri="{BB962C8B-B14F-4D97-AF65-F5344CB8AC3E}">
        <p14:creationId xmlns:p14="http://schemas.microsoft.com/office/powerpoint/2010/main" val="3356611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Change Management Support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provide </a:t>
            </a:r>
            <a:r>
              <a:rPr lang="en-US" sz="1200" b="0" i="0" u="none" strike="noStrike" kern="1200" dirty="0">
                <a:solidFill>
                  <a:schemeClr val="tx1"/>
                </a:solidFill>
                <a:effectLst/>
                <a:latin typeface="+mn-lt"/>
                <a:ea typeface="+mn-ea"/>
                <a:cs typeface="+mn-cs"/>
                <a:hlinkClick r:id="rId3" tooltip="Change Management"/>
              </a:rPr>
              <a:t>templates</a:t>
            </a:r>
            <a:r>
              <a:rPr lang="en-US" sz="1200" b="0" i="0" u="none" strike="noStrike" kern="1200" dirty="0">
                <a:solidFill>
                  <a:schemeClr val="tx1"/>
                </a:solidFill>
                <a:effectLst/>
                <a:latin typeface="+mn-lt"/>
                <a:ea typeface="+mn-ea"/>
                <a:cs typeface="+mn-cs"/>
              </a:rPr>
              <a:t> and guidance for the authorization of </a:t>
            </a:r>
            <a:r>
              <a:rPr lang="en-US" sz="1200" b="0" i="0" u="none" strike="noStrike" kern="1200" dirty="0">
                <a:solidFill>
                  <a:schemeClr val="tx1"/>
                </a:solidFill>
                <a:effectLst/>
                <a:latin typeface="+mn-lt"/>
                <a:ea typeface="+mn-ea"/>
                <a:cs typeface="+mn-cs"/>
                <a:hlinkClick r:id="rId4" tooltip="Change Management"/>
              </a:rPr>
              <a:t>Changes</a:t>
            </a:r>
            <a:r>
              <a:rPr lang="en-US" sz="1200" b="0" i="0" u="none" strike="noStrike" kern="1200" dirty="0">
                <a:solidFill>
                  <a:schemeClr val="tx1"/>
                </a:solidFill>
                <a:effectLst/>
                <a:latin typeface="+mn-lt"/>
                <a:ea typeface="+mn-ea"/>
                <a:cs typeface="+mn-cs"/>
              </a:rPr>
              <a:t>, and to supply the other IT Service Management processes with information on planned and ongoing Changes.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Assessment of Change Proposals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asses </a:t>
            </a:r>
            <a:r>
              <a:rPr lang="en-US" sz="1200" b="0" i="0" u="none" strike="noStrike" kern="1200" dirty="0">
                <a:solidFill>
                  <a:schemeClr val="tx1"/>
                </a:solidFill>
                <a:effectLst/>
                <a:latin typeface="+mn-lt"/>
                <a:ea typeface="+mn-ea"/>
                <a:cs typeface="+mn-cs"/>
                <a:hlinkClick r:id="rId5" tooltip="Change Management"/>
              </a:rPr>
              <a:t>Change Proposals</a:t>
            </a:r>
            <a:r>
              <a:rPr lang="en-US" sz="1200" b="0" i="0" u="none" strike="noStrike" kern="1200" dirty="0">
                <a:solidFill>
                  <a:schemeClr val="tx1"/>
                </a:solidFill>
                <a:effectLst/>
                <a:latin typeface="+mn-lt"/>
                <a:ea typeface="+mn-ea"/>
                <a:cs typeface="+mn-cs"/>
              </a:rPr>
              <a:t> which are typically submitted for significant Changes by Service Strategy. The purpose of assessing Change Proposals is to identify possible issues prior to the start of design activities.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RFC Logging and Review</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filter out </a:t>
            </a:r>
            <a:r>
              <a:rPr lang="en-US" sz="1200" b="0" i="0" u="none" strike="noStrike" kern="1200" dirty="0">
                <a:solidFill>
                  <a:schemeClr val="tx1"/>
                </a:solidFill>
                <a:effectLst/>
                <a:latin typeface="+mn-lt"/>
                <a:ea typeface="+mn-ea"/>
                <a:cs typeface="+mn-cs"/>
                <a:hlinkClick r:id="rId6" tooltip="Change Management"/>
              </a:rPr>
              <a:t>Requests for Change</a:t>
            </a:r>
            <a:r>
              <a:rPr lang="en-US" sz="1200" b="0" i="0" u="none" strike="noStrike" kern="1200" dirty="0">
                <a:solidFill>
                  <a:schemeClr val="tx1"/>
                </a:solidFill>
                <a:effectLst/>
                <a:latin typeface="+mn-lt"/>
                <a:ea typeface="+mn-ea"/>
                <a:cs typeface="+mn-cs"/>
              </a:rPr>
              <a:t> which do not contain all information required for assessment or which are deemed impractical.</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Assessment and Implementation of Emergency Changes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assess, authorize and implement an </a:t>
            </a:r>
            <a:r>
              <a:rPr lang="en-US" sz="1200" b="0" i="0" u="none" strike="noStrike" kern="1200" dirty="0">
                <a:solidFill>
                  <a:schemeClr val="tx1"/>
                </a:solidFill>
                <a:effectLst/>
                <a:latin typeface="+mn-lt"/>
                <a:ea typeface="+mn-ea"/>
                <a:cs typeface="+mn-cs"/>
                <a:hlinkClick r:id="rId7" tooltip="Change Management"/>
              </a:rPr>
              <a:t>Emergency Change</a:t>
            </a:r>
            <a:r>
              <a:rPr lang="en-US" sz="1200" b="0" i="0" u="none" strike="noStrike" kern="1200" dirty="0">
                <a:solidFill>
                  <a:schemeClr val="tx1"/>
                </a:solidFill>
                <a:effectLst/>
                <a:latin typeface="+mn-lt"/>
                <a:ea typeface="+mn-ea"/>
                <a:cs typeface="+mn-cs"/>
              </a:rPr>
              <a:t> as quickly as possible. This process is invoked if normal Change Management procedures cannot be applied because an emergency requires immediate action.</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Change Assessment by the Change Manager</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determine the required level of authorization for the assessment of a proposed </a:t>
            </a:r>
            <a:r>
              <a:rPr lang="en-US" sz="1200" b="0" i="0" u="none" strike="noStrike" kern="1200" dirty="0">
                <a:solidFill>
                  <a:schemeClr val="tx1"/>
                </a:solidFill>
                <a:effectLst/>
                <a:latin typeface="+mn-lt"/>
                <a:ea typeface="+mn-ea"/>
                <a:cs typeface="+mn-cs"/>
                <a:hlinkClick r:id="rId4" tooltip="Change Management"/>
              </a:rPr>
              <a:t>Change</a:t>
            </a:r>
            <a:r>
              <a:rPr lang="en-US" sz="1200" b="0" i="0" u="none" strike="noStrike" kern="1200" dirty="0">
                <a:solidFill>
                  <a:schemeClr val="tx1"/>
                </a:solidFill>
                <a:effectLst/>
                <a:latin typeface="+mn-lt"/>
                <a:ea typeface="+mn-ea"/>
                <a:cs typeface="+mn-cs"/>
              </a:rPr>
              <a:t>. Significant Changes are passed on to the </a:t>
            </a:r>
            <a:r>
              <a:rPr lang="en-US" sz="1200" b="0" i="0" u="none" strike="noStrike" kern="1200" dirty="0">
                <a:solidFill>
                  <a:schemeClr val="tx1"/>
                </a:solidFill>
                <a:effectLst/>
                <a:latin typeface="+mn-lt"/>
                <a:ea typeface="+mn-ea"/>
                <a:cs typeface="+mn-cs"/>
                <a:hlinkClick r:id="rId8" tooltip="Change Management"/>
              </a:rPr>
              <a:t>CAB</a:t>
            </a:r>
            <a:r>
              <a:rPr lang="en-US" sz="1200" b="0" i="0" u="none" strike="noStrike" kern="1200" dirty="0">
                <a:solidFill>
                  <a:schemeClr val="tx1"/>
                </a:solidFill>
                <a:effectLst/>
                <a:latin typeface="+mn-lt"/>
                <a:ea typeface="+mn-ea"/>
                <a:cs typeface="+mn-cs"/>
              </a:rPr>
              <a:t> for assessment, while minor Changes are immediately assessed and authorized by the </a:t>
            </a:r>
            <a:r>
              <a:rPr lang="en-US" sz="1200" b="0" i="0" u="none" strike="noStrike" kern="1200" dirty="0">
                <a:solidFill>
                  <a:schemeClr val="tx1"/>
                </a:solidFill>
                <a:effectLst/>
                <a:latin typeface="+mn-lt"/>
                <a:ea typeface="+mn-ea"/>
                <a:cs typeface="+mn-cs"/>
                <a:hlinkClick r:id="rId9" tooltip="Change Management"/>
              </a:rPr>
              <a:t>Change Manager</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Change Assessment by the </a:t>
            </a:r>
            <a:r>
              <a:rPr lang="en-US" sz="1200" b="1" i="0" u="none" strike="noStrike" kern="1200" dirty="0">
                <a:solidFill>
                  <a:schemeClr val="tx1"/>
                </a:solidFill>
                <a:effectLst/>
                <a:latin typeface="+mn-lt"/>
                <a:ea typeface="+mn-ea"/>
                <a:cs typeface="+mn-cs"/>
                <a:hlinkClick r:id="rId8" tooltip="Change Management"/>
              </a:rPr>
              <a:t>CAB</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assess a proposed Change and authorize the Change planning phase. If required, higher levels of authority (e.g. IT Management) are involved in the authorization process.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Change Scheduling and Build Authorization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authorize detailed Change and Release planning, and to assess the resulting Project Plan prior to authorizing the Change Build phase.</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Change Deployment Authorization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assess if all required Change components have been built and properly tested, and to authorize the Change Deployment phase.</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Minor Change Deployment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implement low-risk, well-understood Changes which do not require the involvement of </a:t>
            </a:r>
            <a:r>
              <a:rPr lang="en-US" sz="1200" b="0" i="0" u="none" strike="noStrike" kern="1200" dirty="0">
                <a:solidFill>
                  <a:schemeClr val="tx1"/>
                </a:solidFill>
                <a:effectLst/>
                <a:latin typeface="+mn-lt"/>
                <a:ea typeface="+mn-ea"/>
                <a:cs typeface="+mn-cs"/>
                <a:hlinkClick r:id="rId10" tooltip="Release and Deployment Management"/>
              </a:rPr>
              <a:t>Release Management</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Post Implementation Review and Change Closure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assess the course of the Change implementation and the achieved results, in order to verify that a complete history if activities is present for future reference, and to make sure that any mistakes are analyzed and lessons learned.</a:t>
            </a:r>
          </a:p>
          <a:p>
            <a:endParaRPr lang="en-US" dirty="0"/>
          </a:p>
        </p:txBody>
      </p:sp>
      <p:sp>
        <p:nvSpPr>
          <p:cNvPr id="4" name="Slide Number Placeholder 3"/>
          <p:cNvSpPr>
            <a:spLocks noGrp="1"/>
          </p:cNvSpPr>
          <p:nvPr>
            <p:ph type="sldNum" sz="quarter" idx="10"/>
          </p:nvPr>
        </p:nvSpPr>
        <p:spPr/>
        <p:txBody>
          <a:bodyPr/>
          <a:lstStyle/>
          <a:p>
            <a:fld id="{C65A8D16-AC02-A84C-99C1-8499CA0ACE63}" type="slidenum">
              <a:rPr lang="en-US" smtClean="0"/>
              <a:t>16</a:t>
            </a:fld>
            <a:endParaRPr lang="en-US"/>
          </a:p>
        </p:txBody>
      </p:sp>
    </p:spTree>
    <p:extLst>
      <p:ext uri="{BB962C8B-B14F-4D97-AF65-F5344CB8AC3E}">
        <p14:creationId xmlns:p14="http://schemas.microsoft.com/office/powerpoint/2010/main" val="190028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Release Management Support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provide guidelines and support for the deployment of </a:t>
            </a:r>
            <a:r>
              <a:rPr lang="en-US" sz="1200" b="0" i="0" u="none" strike="noStrike" kern="1200" dirty="0">
                <a:solidFill>
                  <a:schemeClr val="tx1"/>
                </a:solidFill>
                <a:effectLst/>
                <a:latin typeface="+mn-lt"/>
                <a:ea typeface="+mn-ea"/>
                <a:cs typeface="+mn-cs"/>
                <a:hlinkClick r:id="rId3" tooltip="Release and Deployment Management"/>
              </a:rPr>
              <a:t>Releases</a:t>
            </a:r>
            <a:r>
              <a:rPr lang="en-US" sz="1200" b="0" i="0" u="none" strike="noStrike" kern="1200" dirty="0">
                <a:solidFill>
                  <a:schemeClr val="tx1"/>
                </a:solidFill>
                <a:effectLst/>
                <a:latin typeface="+mn-lt"/>
                <a:ea typeface="+mn-ea"/>
                <a:cs typeface="+mn-cs"/>
              </a:rPr>
              <a:t>.</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Release Planning</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assign authorized Changes to </a:t>
            </a:r>
            <a:r>
              <a:rPr lang="en-US" sz="1200" b="0" i="0" u="none" strike="noStrike" kern="1200" dirty="0">
                <a:solidFill>
                  <a:schemeClr val="tx1"/>
                </a:solidFill>
                <a:effectLst/>
                <a:latin typeface="+mn-lt"/>
                <a:ea typeface="+mn-ea"/>
                <a:cs typeface="+mn-cs"/>
                <a:hlinkClick r:id="rId3" tooltip="Release and Deployment Management"/>
              </a:rPr>
              <a:t>Release Packages</a:t>
            </a:r>
            <a:r>
              <a:rPr lang="en-US" sz="1200" b="0" i="0" u="none" strike="noStrike" kern="1200" dirty="0">
                <a:solidFill>
                  <a:schemeClr val="tx1"/>
                </a:solidFill>
                <a:effectLst/>
                <a:latin typeface="+mn-lt"/>
                <a:ea typeface="+mn-ea"/>
                <a:cs typeface="+mn-cs"/>
              </a:rPr>
              <a:t> and to define the scope and content of Releases. Based on this information, the Release Planning process develops a schedule for building, testing and deploying the Release.</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Release Build</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issue all necessary Work Orders and </a:t>
            </a:r>
            <a:r>
              <a:rPr lang="en-US" sz="1200" b="0" i="0" u="none" strike="noStrike" kern="1200" dirty="0">
                <a:solidFill>
                  <a:schemeClr val="tx1"/>
                </a:solidFill>
                <a:effectLst/>
                <a:latin typeface="+mn-lt"/>
                <a:ea typeface="+mn-ea"/>
                <a:cs typeface="+mn-cs"/>
                <a:hlinkClick r:id="rId4" tooltip="Supplier Management"/>
              </a:rPr>
              <a:t>Purchase Requests</a:t>
            </a:r>
            <a:r>
              <a:rPr lang="en-US" sz="1200" b="0" i="0" u="none" strike="noStrike" kern="1200" dirty="0">
                <a:solidFill>
                  <a:schemeClr val="tx1"/>
                </a:solidFill>
                <a:effectLst/>
                <a:latin typeface="+mn-lt"/>
                <a:ea typeface="+mn-ea"/>
                <a:cs typeface="+mn-cs"/>
              </a:rPr>
              <a:t> so that Release components are either bought from outside vendors or developed/ customized in-house. At the end of this process, all required Release components are ready to enter the testing phase.</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Release Deployment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deploy the Release components into the live production environment. This process is also responsible for training end-users and operating staff and circulating information/ documentation on the newly deployed Release or the services it supports.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Early Life Support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resolve operational issues quickly during an initial period after </a:t>
            </a:r>
            <a:r>
              <a:rPr lang="en-US" sz="1200" b="0" i="0" u="none" strike="noStrike" kern="1200" dirty="0">
                <a:solidFill>
                  <a:schemeClr val="tx1"/>
                </a:solidFill>
                <a:effectLst/>
                <a:latin typeface="+mn-lt"/>
                <a:ea typeface="+mn-ea"/>
                <a:cs typeface="+mn-cs"/>
                <a:hlinkClick r:id="rId5" tooltip="Release and Deployment Management"/>
              </a:rPr>
              <a:t>Release deployment</a:t>
            </a:r>
            <a:r>
              <a:rPr lang="en-US" sz="1200" b="0" i="0" u="none" strike="noStrike" kern="1200" dirty="0">
                <a:solidFill>
                  <a:schemeClr val="tx1"/>
                </a:solidFill>
                <a:effectLst/>
                <a:latin typeface="+mn-lt"/>
                <a:ea typeface="+mn-ea"/>
                <a:cs typeface="+mn-cs"/>
              </a:rPr>
              <a:t>, and to remove any remaining errors or deficiencies.</a:t>
            </a: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Release Closure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Process Objective: To formally close a Release after verifying if activity logs and </a:t>
            </a:r>
            <a:r>
              <a:rPr lang="en-US" sz="1200" b="0" i="0" u="none" strike="noStrike" kern="1200" dirty="0">
                <a:solidFill>
                  <a:schemeClr val="tx1"/>
                </a:solidFill>
                <a:effectLst/>
                <a:latin typeface="+mn-lt"/>
                <a:ea typeface="+mn-ea"/>
                <a:cs typeface="+mn-cs"/>
                <a:hlinkClick r:id="rId6" tooltip="Checklist CMS CMDB"/>
              </a:rPr>
              <a:t>CMS</a:t>
            </a:r>
            <a:r>
              <a:rPr lang="en-US" sz="1200" b="0" i="0" u="none" strike="noStrike" kern="1200" dirty="0">
                <a:solidFill>
                  <a:schemeClr val="tx1"/>
                </a:solidFill>
                <a:effectLst/>
                <a:latin typeface="+mn-lt"/>
                <a:ea typeface="+mn-ea"/>
                <a:cs typeface="+mn-cs"/>
              </a:rPr>
              <a:t> contents are up to date.</a:t>
            </a:r>
          </a:p>
        </p:txBody>
      </p:sp>
      <p:sp>
        <p:nvSpPr>
          <p:cNvPr id="4" name="Slide Number Placeholder 3"/>
          <p:cNvSpPr>
            <a:spLocks noGrp="1"/>
          </p:cNvSpPr>
          <p:nvPr>
            <p:ph type="sldNum" sz="quarter" idx="10"/>
          </p:nvPr>
        </p:nvSpPr>
        <p:spPr/>
        <p:txBody>
          <a:bodyPr/>
          <a:lstStyle/>
          <a:p>
            <a:fld id="{C65A8D16-AC02-A84C-99C1-8499CA0ACE63}" type="slidenum">
              <a:rPr lang="en-US" smtClean="0"/>
              <a:t>17</a:t>
            </a:fld>
            <a:endParaRPr lang="en-US"/>
          </a:p>
        </p:txBody>
      </p:sp>
    </p:spTree>
    <p:extLst>
      <p:ext uri="{BB962C8B-B14F-4D97-AF65-F5344CB8AC3E}">
        <p14:creationId xmlns:p14="http://schemas.microsoft.com/office/powerpoint/2010/main" val="77938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a:solidFill>
                  <a:schemeClr val="tx1"/>
                </a:solidFill>
                <a:effectLst/>
                <a:latin typeface="+mn-lt"/>
                <a:ea typeface="+mn-ea"/>
                <a:cs typeface="+mn-cs"/>
                <a:hlinkClick r:id="rId3" tooltip="Event Management"/>
              </a:rPr>
              <a:t>Event </a:t>
            </a:r>
            <a:r>
              <a:rPr lang="en-US" sz="1200" u="none" strike="noStrike" kern="1200" dirty="0" err="1">
                <a:solidFill>
                  <a:schemeClr val="tx1"/>
                </a:solidFill>
                <a:effectLst/>
                <a:latin typeface="+mn-lt"/>
                <a:ea typeface="+mn-ea"/>
                <a:cs typeface="+mn-cs"/>
                <a:hlinkClick r:id="rId3" tooltip="Event Management"/>
              </a:rPr>
              <a:t>Management</a:t>
            </a:r>
            <a:r>
              <a:rPr lang="en-US" dirty="0" err="1"/>
              <a:t>Process</a:t>
            </a:r>
            <a:r>
              <a:rPr lang="en-US" dirty="0"/>
              <a:t> Objective: To make sure CIs and services are constantly monitored, and to filter and categorize Events in order to decide on appropriate actions.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4" tooltip="Incident Management"/>
              </a:rPr>
              <a:t>Incident </a:t>
            </a:r>
            <a:r>
              <a:rPr lang="en-US" sz="1200" u="none" strike="noStrike" kern="1200" dirty="0" err="1">
                <a:solidFill>
                  <a:schemeClr val="tx1"/>
                </a:solidFill>
                <a:effectLst/>
                <a:latin typeface="+mn-lt"/>
                <a:ea typeface="+mn-ea"/>
                <a:cs typeface="+mn-cs"/>
                <a:hlinkClick r:id="rId4" tooltip="Incident Management"/>
              </a:rPr>
              <a:t>Management</a:t>
            </a:r>
            <a:r>
              <a:rPr lang="en-US" dirty="0" err="1"/>
              <a:t>Process</a:t>
            </a:r>
            <a:r>
              <a:rPr lang="en-US" dirty="0"/>
              <a:t> Objective: To manage the lifecycle of all Incidents. The primary objective of Incident Management is to return the IT service to users as quickly as possible.</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5" tooltip="Request Fulfilment"/>
              </a:rPr>
              <a:t>Request </a:t>
            </a:r>
            <a:r>
              <a:rPr lang="en-US" sz="1200" u="none" strike="noStrike" kern="1200" dirty="0" err="1">
                <a:solidFill>
                  <a:schemeClr val="tx1"/>
                </a:solidFill>
                <a:effectLst/>
                <a:latin typeface="+mn-lt"/>
                <a:ea typeface="+mn-ea"/>
                <a:cs typeface="+mn-cs"/>
                <a:hlinkClick r:id="rId5" tooltip="Request Fulfilment"/>
              </a:rPr>
              <a:t>Fulfilment</a:t>
            </a:r>
            <a:r>
              <a:rPr lang="en-US" dirty="0" err="1"/>
              <a:t>Process</a:t>
            </a:r>
            <a:r>
              <a:rPr lang="en-US" dirty="0"/>
              <a:t> Objective: To fulfill Service Requests, which in most cases are minor (standard) Changes (e.g. requests to change a password) or requests for information.</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6" tooltip="Access Management"/>
              </a:rPr>
              <a:t>Access </a:t>
            </a:r>
            <a:r>
              <a:rPr lang="en-US" sz="1200" u="none" strike="noStrike" kern="1200" dirty="0" err="1">
                <a:solidFill>
                  <a:schemeClr val="tx1"/>
                </a:solidFill>
                <a:effectLst/>
                <a:latin typeface="+mn-lt"/>
                <a:ea typeface="+mn-ea"/>
                <a:cs typeface="+mn-cs"/>
                <a:hlinkClick r:id="rId6" tooltip="Access Management"/>
              </a:rPr>
              <a:t>Management</a:t>
            </a:r>
            <a:r>
              <a:rPr lang="en-US" dirty="0" err="1"/>
              <a:t>Process</a:t>
            </a:r>
            <a:r>
              <a:rPr lang="en-US" dirty="0"/>
              <a:t> Objective: To grant authorized users the right to use a service, while preventing access to non-authorized users. The Access Management processes essentially execute policies defined in Information Security Management. Access Management is sometimes also referred to as Rights Management or Identity Management.</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7" tooltip="Problem Management"/>
              </a:rPr>
              <a:t>Problem </a:t>
            </a:r>
            <a:r>
              <a:rPr lang="en-US" sz="1200" u="none" strike="noStrike" kern="1200" dirty="0" err="1">
                <a:solidFill>
                  <a:schemeClr val="tx1"/>
                </a:solidFill>
                <a:effectLst/>
                <a:latin typeface="+mn-lt"/>
                <a:ea typeface="+mn-ea"/>
                <a:cs typeface="+mn-cs"/>
                <a:hlinkClick r:id="rId7" tooltip="Problem Management"/>
              </a:rPr>
              <a:t>Management</a:t>
            </a:r>
            <a:r>
              <a:rPr lang="en-US" dirty="0" err="1"/>
              <a:t>Process</a:t>
            </a:r>
            <a:r>
              <a:rPr lang="en-US" dirty="0"/>
              <a:t> Objective: To manage the lifecycle of all Problems. The primary objectives of Problem Management are to prevent Incidents from happening, and to minimize the impact of incidents that cannot be prevented. Proactive Problem Management analyzes Incident Records, and uses data collected by other IT Service Management processes to identify trends or significant Problems.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8" tooltip="ITIL Operations Control"/>
              </a:rPr>
              <a:t>IT Operations </a:t>
            </a:r>
            <a:r>
              <a:rPr lang="en-US" sz="1200" u="none" strike="noStrike" kern="1200" dirty="0" err="1">
                <a:solidFill>
                  <a:schemeClr val="tx1"/>
                </a:solidFill>
                <a:effectLst/>
                <a:latin typeface="+mn-lt"/>
                <a:ea typeface="+mn-ea"/>
                <a:cs typeface="+mn-cs"/>
                <a:hlinkClick r:id="rId8" tooltip="ITIL Operations Control"/>
              </a:rPr>
              <a:t>Control</a:t>
            </a:r>
            <a:r>
              <a:rPr lang="en-US" dirty="0" err="1"/>
              <a:t>Process</a:t>
            </a:r>
            <a:r>
              <a:rPr lang="en-US" dirty="0"/>
              <a:t> Objective: To monitor and control the IT services and their underlying infrastructure. The process IT Operations Control executes day-to-day routine tasks related to the operation of infrastructure components and applications. This includes job scheduling, backup and restore activities, print and output management, and routine maintenance.</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9" tooltip="ITIL Facilities Management"/>
              </a:rPr>
              <a:t>Facilities </a:t>
            </a:r>
            <a:r>
              <a:rPr lang="en-US" sz="1200" u="none" strike="noStrike" kern="1200" dirty="0" err="1">
                <a:solidFill>
                  <a:schemeClr val="tx1"/>
                </a:solidFill>
                <a:effectLst/>
                <a:latin typeface="+mn-lt"/>
                <a:ea typeface="+mn-ea"/>
                <a:cs typeface="+mn-cs"/>
                <a:hlinkClick r:id="rId9" tooltip="ITIL Facilities Management"/>
              </a:rPr>
              <a:t>Management</a:t>
            </a:r>
            <a:r>
              <a:rPr lang="en-US" dirty="0" err="1"/>
              <a:t>Process</a:t>
            </a:r>
            <a:r>
              <a:rPr lang="en-US" dirty="0"/>
              <a:t> Objective: To manage the physical environment where the IT infrastructure is located. Facilities Management includes all aspects of managing the physical environment, for example power and cooling, building access management, and environmental monitoring.</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10" tooltip="ITIL Application Management"/>
              </a:rPr>
              <a:t>Application </a:t>
            </a:r>
            <a:r>
              <a:rPr lang="en-US" sz="1200" u="none" strike="noStrike" kern="1200" dirty="0" err="1">
                <a:solidFill>
                  <a:schemeClr val="tx1"/>
                </a:solidFill>
                <a:effectLst/>
                <a:latin typeface="+mn-lt"/>
                <a:ea typeface="+mn-ea"/>
                <a:cs typeface="+mn-cs"/>
                <a:hlinkClick r:id="rId10" tooltip="ITIL Application Management"/>
              </a:rPr>
              <a:t>Management</a:t>
            </a:r>
            <a:r>
              <a:rPr lang="en-US" dirty="0" err="1"/>
              <a:t>Application</a:t>
            </a:r>
            <a:r>
              <a:rPr lang="en-US" dirty="0"/>
              <a:t> Management is responsible for managing applications throughout their lifecycle.</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hlinkClick r:id="rId11" tooltip="ITIL Technical Management"/>
              </a:rPr>
              <a:t>Technical </a:t>
            </a:r>
            <a:r>
              <a:rPr lang="en-US" sz="1200" u="none" strike="noStrike" kern="1200" dirty="0" err="1">
                <a:solidFill>
                  <a:schemeClr val="tx1"/>
                </a:solidFill>
                <a:effectLst/>
                <a:latin typeface="+mn-lt"/>
                <a:ea typeface="+mn-ea"/>
                <a:cs typeface="+mn-cs"/>
                <a:hlinkClick r:id="rId11" tooltip="ITIL Technical Management"/>
              </a:rPr>
              <a:t>Management</a:t>
            </a:r>
            <a:r>
              <a:rPr lang="en-US" dirty="0" err="1"/>
              <a:t>Technical</a:t>
            </a:r>
            <a:r>
              <a:rPr lang="en-US" dirty="0"/>
              <a:t> Management provides technical expertise and support for the management of the IT infrastructure.</a:t>
            </a:r>
          </a:p>
        </p:txBody>
      </p:sp>
      <p:sp>
        <p:nvSpPr>
          <p:cNvPr id="4" name="Slide Number Placeholder 3"/>
          <p:cNvSpPr>
            <a:spLocks noGrp="1"/>
          </p:cNvSpPr>
          <p:nvPr>
            <p:ph type="sldNum" sz="quarter" idx="10"/>
          </p:nvPr>
        </p:nvSpPr>
        <p:spPr/>
        <p:txBody>
          <a:bodyPr/>
          <a:lstStyle/>
          <a:p>
            <a:fld id="{C65A8D16-AC02-A84C-99C1-8499CA0ACE63}" type="slidenum">
              <a:rPr lang="en-US" smtClean="0"/>
              <a:t>18</a:t>
            </a:fld>
            <a:endParaRPr lang="en-US"/>
          </a:p>
        </p:txBody>
      </p:sp>
    </p:spTree>
    <p:extLst>
      <p:ext uri="{BB962C8B-B14F-4D97-AF65-F5344CB8AC3E}">
        <p14:creationId xmlns:p14="http://schemas.microsoft.com/office/powerpoint/2010/main" val="384944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4/18/18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onfluence.atlassian.com/jirakb/using-jira-as-an-information-technology-infrastructure-library-itil-298978148.html" TargetMode="External"/><Relationship Id="rId2" Type="http://schemas.openxmlformats.org/officeDocument/2006/relationships/hyperlink" Target="https://www.capterra.com/itsm-software/?utf8=%E2%9C%93&amp;users=&amp;sort_options=Highest+Rated" TargetMode="External"/><Relationship Id="rId1" Type="http://schemas.openxmlformats.org/officeDocument/2006/relationships/slideLayout" Target="../slideLayouts/slideLayout2.xml"/><Relationship Id="rId4" Type="http://schemas.openxmlformats.org/officeDocument/2006/relationships/hyperlink" Target="https://martinskemme.wordpress.com/2009/02/01/using-jira-to-support-itil-process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n.m.wikipedia.org/wiki/ITIL" TargetMode="External"/><Relationship Id="rId2" Type="http://schemas.openxmlformats.org/officeDocument/2006/relationships/hyperlink" Target="https://wiki.en.it-processmaps.com/index.php/Main_Pa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D6B1-C142-1C49-AE8C-3E5DDE998250}"/>
              </a:ext>
            </a:extLst>
          </p:cNvPr>
          <p:cNvSpPr>
            <a:spLocks noGrp="1"/>
          </p:cNvSpPr>
          <p:nvPr>
            <p:ph type="ctrTitle"/>
          </p:nvPr>
        </p:nvSpPr>
        <p:spPr/>
        <p:txBody>
          <a:bodyPr/>
          <a:lstStyle/>
          <a:p>
            <a:r>
              <a:rPr lang="en-US" sz="9600" dirty="0"/>
              <a:t>ITIL</a:t>
            </a:r>
          </a:p>
        </p:txBody>
      </p:sp>
      <p:sp>
        <p:nvSpPr>
          <p:cNvPr id="3" name="Subtitle 2">
            <a:extLst>
              <a:ext uri="{FF2B5EF4-FFF2-40B4-BE49-F238E27FC236}">
                <a16:creationId xmlns:a16="http://schemas.microsoft.com/office/drawing/2014/main" id="{A7DD28CC-BF6C-DA4A-82A9-24DEBEE18F52}"/>
              </a:ext>
            </a:extLst>
          </p:cNvPr>
          <p:cNvSpPr>
            <a:spLocks noGrp="1"/>
          </p:cNvSpPr>
          <p:nvPr>
            <p:ph type="subTitle" idx="1"/>
          </p:nvPr>
        </p:nvSpPr>
        <p:spPr/>
        <p:txBody>
          <a:bodyPr/>
          <a:lstStyle/>
          <a:p>
            <a:r>
              <a:rPr lang="en-US" dirty="0"/>
              <a:t>How can we operate our IT systems better?</a:t>
            </a:r>
          </a:p>
          <a:p>
            <a:r>
              <a:rPr lang="en-US" altLang="ko-KR" dirty="0"/>
              <a:t>Lee</a:t>
            </a:r>
            <a:r>
              <a:rPr lang="ko-KR" altLang="en-US" dirty="0"/>
              <a:t> </a:t>
            </a:r>
            <a:r>
              <a:rPr lang="en-US" altLang="ko-KR" dirty="0"/>
              <a:t>Ji</a:t>
            </a:r>
            <a:r>
              <a:rPr lang="ko-KR" altLang="en-US" dirty="0"/>
              <a:t> </a:t>
            </a:r>
            <a:r>
              <a:rPr lang="en-US" altLang="ko-KR" dirty="0"/>
              <a:t>Hyun</a:t>
            </a:r>
            <a:endParaRPr lang="en-US" dirty="0"/>
          </a:p>
        </p:txBody>
      </p:sp>
    </p:spTree>
    <p:extLst>
      <p:ext uri="{BB962C8B-B14F-4D97-AF65-F5344CB8AC3E}">
        <p14:creationId xmlns:p14="http://schemas.microsoft.com/office/powerpoint/2010/main" val="1644179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8DD9-069C-8842-88D4-BA604D8DC61F}"/>
              </a:ext>
            </a:extLst>
          </p:cNvPr>
          <p:cNvSpPr>
            <a:spLocks noGrp="1"/>
          </p:cNvSpPr>
          <p:nvPr>
            <p:ph type="title"/>
          </p:nvPr>
        </p:nvSpPr>
        <p:spPr/>
        <p:txBody>
          <a:bodyPr/>
          <a:lstStyle/>
          <a:p>
            <a:r>
              <a:rPr lang="en-US" dirty="0"/>
              <a:t>ITIL Service Lifecycle</a:t>
            </a:r>
          </a:p>
        </p:txBody>
      </p:sp>
      <p:pic>
        <p:nvPicPr>
          <p:cNvPr id="6" name="Content Placeholder 5">
            <a:extLst>
              <a:ext uri="{FF2B5EF4-FFF2-40B4-BE49-F238E27FC236}">
                <a16:creationId xmlns:a16="http://schemas.microsoft.com/office/drawing/2014/main" id="{995CD6FF-C482-E943-82E2-6A54A5FE9890}"/>
              </a:ext>
            </a:extLst>
          </p:cNvPr>
          <p:cNvPicPr>
            <a:picLocks noGrp="1" noChangeAspect="1"/>
          </p:cNvPicPr>
          <p:nvPr>
            <p:ph sz="half" idx="1"/>
          </p:nvPr>
        </p:nvPicPr>
        <p:blipFill>
          <a:blip r:embed="rId3"/>
          <a:stretch>
            <a:fillRect/>
          </a:stretch>
        </p:blipFill>
        <p:spPr>
          <a:xfrm>
            <a:off x="828675" y="2160588"/>
            <a:ext cx="3881437" cy="3881437"/>
          </a:xfrm>
        </p:spPr>
      </p:pic>
      <p:sp>
        <p:nvSpPr>
          <p:cNvPr id="4" name="Content Placeholder 3">
            <a:extLst>
              <a:ext uri="{FF2B5EF4-FFF2-40B4-BE49-F238E27FC236}">
                <a16:creationId xmlns:a16="http://schemas.microsoft.com/office/drawing/2014/main" id="{418A1E32-2AB9-164D-B450-4730412B36EA}"/>
              </a:ext>
            </a:extLst>
          </p:cNvPr>
          <p:cNvSpPr>
            <a:spLocks noGrp="1"/>
          </p:cNvSpPr>
          <p:nvPr>
            <p:ph sz="half" idx="2"/>
          </p:nvPr>
        </p:nvSpPr>
        <p:spPr/>
        <p:txBody>
          <a:bodyPr/>
          <a:lstStyle/>
          <a:p>
            <a:r>
              <a:rPr lang="en-US" dirty="0"/>
              <a:t>Service Strategy</a:t>
            </a:r>
          </a:p>
          <a:p>
            <a:r>
              <a:rPr lang="en-US" dirty="0"/>
              <a:t>Service Design</a:t>
            </a:r>
          </a:p>
          <a:p>
            <a:r>
              <a:rPr lang="en-US" dirty="0"/>
              <a:t>Service Transition</a:t>
            </a:r>
          </a:p>
          <a:p>
            <a:r>
              <a:rPr lang="en-US" dirty="0"/>
              <a:t>Service Operation</a:t>
            </a:r>
          </a:p>
          <a:p>
            <a:r>
              <a:rPr lang="en-US" dirty="0"/>
              <a:t>Continual Service Improvement</a:t>
            </a:r>
          </a:p>
        </p:txBody>
      </p:sp>
    </p:spTree>
    <p:extLst>
      <p:ext uri="{BB962C8B-B14F-4D97-AF65-F5344CB8AC3E}">
        <p14:creationId xmlns:p14="http://schemas.microsoft.com/office/powerpoint/2010/main" val="277783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478-0FBF-964B-AA61-3B59F6BD7520}"/>
              </a:ext>
            </a:extLst>
          </p:cNvPr>
          <p:cNvSpPr>
            <a:spLocks noGrp="1"/>
          </p:cNvSpPr>
          <p:nvPr>
            <p:ph type="title"/>
          </p:nvPr>
        </p:nvSpPr>
        <p:spPr/>
        <p:txBody>
          <a:bodyPr>
            <a:normAutofit/>
          </a:bodyPr>
          <a:lstStyle/>
          <a:p>
            <a:r>
              <a:rPr lang="en-US" dirty="0"/>
              <a:t>Processes: Service Strategy</a:t>
            </a:r>
            <a:br>
              <a:rPr lang="en-US" dirty="0"/>
            </a:br>
            <a:r>
              <a:rPr lang="en-US" sz="2200" dirty="0"/>
              <a:t>	</a:t>
            </a:r>
            <a:r>
              <a:rPr lang="en-US" sz="2200" i="1" dirty="0"/>
              <a:t>understands organizational objectives and customer needs</a:t>
            </a:r>
            <a:endParaRPr lang="en-US" dirty="0"/>
          </a:p>
        </p:txBody>
      </p:sp>
      <p:pic>
        <p:nvPicPr>
          <p:cNvPr id="6" name="Content Placeholder 5">
            <a:extLst>
              <a:ext uri="{FF2B5EF4-FFF2-40B4-BE49-F238E27FC236}">
                <a16:creationId xmlns:a16="http://schemas.microsoft.com/office/drawing/2014/main" id="{6036F38C-D502-944B-BC21-B1E658EEF263}"/>
              </a:ext>
            </a:extLst>
          </p:cNvPr>
          <p:cNvPicPr>
            <a:picLocks noGrp="1" noChangeAspect="1"/>
          </p:cNvPicPr>
          <p:nvPr>
            <p:ph sz="half" idx="1"/>
          </p:nvPr>
        </p:nvPicPr>
        <p:blipFill>
          <a:blip r:embed="rId3"/>
          <a:stretch>
            <a:fillRect/>
          </a:stretch>
        </p:blipFill>
        <p:spPr>
          <a:xfrm>
            <a:off x="1145527" y="2160588"/>
            <a:ext cx="3247733" cy="3881437"/>
          </a:xfrm>
        </p:spPr>
      </p:pic>
      <p:sp>
        <p:nvSpPr>
          <p:cNvPr id="4" name="Content Placeholder 3">
            <a:extLst>
              <a:ext uri="{FF2B5EF4-FFF2-40B4-BE49-F238E27FC236}">
                <a16:creationId xmlns:a16="http://schemas.microsoft.com/office/drawing/2014/main" id="{4C92A109-13AA-494E-9D4D-3B83F6D59707}"/>
              </a:ext>
            </a:extLst>
          </p:cNvPr>
          <p:cNvSpPr>
            <a:spLocks noGrp="1"/>
          </p:cNvSpPr>
          <p:nvPr>
            <p:ph sz="half" idx="2"/>
          </p:nvPr>
        </p:nvSpPr>
        <p:spPr/>
        <p:txBody>
          <a:bodyPr>
            <a:normAutofit/>
          </a:bodyPr>
          <a:lstStyle/>
          <a:p>
            <a:r>
              <a:rPr lang="en-US" dirty="0"/>
              <a:t>Strategy Management for IT Services</a:t>
            </a:r>
          </a:p>
          <a:p>
            <a:r>
              <a:rPr lang="en-US" dirty="0"/>
              <a:t>Service Portfolio Management</a:t>
            </a:r>
          </a:p>
          <a:p>
            <a:r>
              <a:rPr lang="en-US" dirty="0"/>
              <a:t>Financial Management for IT Services</a:t>
            </a:r>
          </a:p>
          <a:p>
            <a:r>
              <a:rPr lang="en-US" dirty="0"/>
              <a:t>Demand Management</a:t>
            </a:r>
          </a:p>
          <a:p>
            <a:r>
              <a:rPr lang="en-US" dirty="0"/>
              <a:t>Business Relationship Management</a:t>
            </a:r>
          </a:p>
        </p:txBody>
      </p:sp>
    </p:spTree>
    <p:extLst>
      <p:ext uri="{BB962C8B-B14F-4D97-AF65-F5344CB8AC3E}">
        <p14:creationId xmlns:p14="http://schemas.microsoft.com/office/powerpoint/2010/main" val="386590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478-0FBF-964B-AA61-3B59F6BD7520}"/>
              </a:ext>
            </a:extLst>
          </p:cNvPr>
          <p:cNvSpPr>
            <a:spLocks noGrp="1"/>
          </p:cNvSpPr>
          <p:nvPr>
            <p:ph type="title"/>
          </p:nvPr>
        </p:nvSpPr>
        <p:spPr/>
        <p:txBody>
          <a:bodyPr>
            <a:normAutofit/>
          </a:bodyPr>
          <a:lstStyle/>
          <a:p>
            <a:r>
              <a:rPr lang="en-US" dirty="0"/>
              <a:t>Processes: Service Design</a:t>
            </a:r>
            <a:br>
              <a:rPr lang="en-US" dirty="0"/>
            </a:br>
            <a:r>
              <a:rPr lang="en-US" sz="2200" dirty="0"/>
              <a:t>	</a:t>
            </a:r>
            <a:r>
              <a:rPr lang="en-US" sz="2200" i="1" dirty="0"/>
              <a:t>turns the service strategy into a plan for delivering the business objectives</a:t>
            </a:r>
            <a:endParaRPr lang="en-US" dirty="0"/>
          </a:p>
        </p:txBody>
      </p:sp>
      <p:sp>
        <p:nvSpPr>
          <p:cNvPr id="4" name="Content Placeholder 3">
            <a:extLst>
              <a:ext uri="{FF2B5EF4-FFF2-40B4-BE49-F238E27FC236}">
                <a16:creationId xmlns:a16="http://schemas.microsoft.com/office/drawing/2014/main" id="{4C92A109-13AA-494E-9D4D-3B83F6D59707}"/>
              </a:ext>
            </a:extLst>
          </p:cNvPr>
          <p:cNvSpPr>
            <a:spLocks noGrp="1"/>
          </p:cNvSpPr>
          <p:nvPr>
            <p:ph sz="half" idx="2"/>
          </p:nvPr>
        </p:nvSpPr>
        <p:spPr/>
        <p:txBody>
          <a:bodyPr>
            <a:normAutofit lnSpcReduction="10000"/>
          </a:bodyPr>
          <a:lstStyle/>
          <a:p>
            <a:r>
              <a:rPr lang="en-US" dirty="0"/>
              <a:t>Design coordination</a:t>
            </a:r>
          </a:p>
          <a:p>
            <a:r>
              <a:rPr lang="en-US" dirty="0"/>
              <a:t>Service catalogue management</a:t>
            </a:r>
          </a:p>
          <a:p>
            <a:r>
              <a:rPr lang="en-US" dirty="0"/>
              <a:t>Service level management</a:t>
            </a:r>
          </a:p>
          <a:p>
            <a:r>
              <a:rPr lang="en-US" dirty="0"/>
              <a:t>Risk Management</a:t>
            </a:r>
          </a:p>
          <a:p>
            <a:r>
              <a:rPr lang="en-US" dirty="0"/>
              <a:t>Capacity management</a:t>
            </a:r>
          </a:p>
          <a:p>
            <a:r>
              <a:rPr lang="en-US" dirty="0"/>
              <a:t>Availability management</a:t>
            </a:r>
          </a:p>
          <a:p>
            <a:r>
              <a:rPr lang="en-US" dirty="0"/>
              <a:t>IT service continuity management</a:t>
            </a:r>
          </a:p>
          <a:p>
            <a:r>
              <a:rPr lang="en-US" dirty="0"/>
              <a:t>Security management</a:t>
            </a:r>
          </a:p>
          <a:p>
            <a:r>
              <a:rPr lang="en-US" dirty="0"/>
              <a:t>Compliance Management</a:t>
            </a:r>
          </a:p>
          <a:p>
            <a:r>
              <a:rPr lang="en-US" dirty="0"/>
              <a:t>Supplier management</a:t>
            </a:r>
          </a:p>
        </p:txBody>
      </p:sp>
      <p:pic>
        <p:nvPicPr>
          <p:cNvPr id="8" name="Content Placeholder 7">
            <a:extLst>
              <a:ext uri="{FF2B5EF4-FFF2-40B4-BE49-F238E27FC236}">
                <a16:creationId xmlns:a16="http://schemas.microsoft.com/office/drawing/2014/main" id="{856DE9DD-F03F-0942-B4BC-05E3D250709A}"/>
              </a:ext>
            </a:extLst>
          </p:cNvPr>
          <p:cNvPicPr>
            <a:picLocks noGrp="1" noChangeAspect="1"/>
          </p:cNvPicPr>
          <p:nvPr>
            <p:ph sz="half" idx="1"/>
          </p:nvPr>
        </p:nvPicPr>
        <p:blipFill>
          <a:blip r:embed="rId3"/>
          <a:stretch>
            <a:fillRect/>
          </a:stretch>
        </p:blipFill>
        <p:spPr>
          <a:xfrm>
            <a:off x="1606513" y="2160588"/>
            <a:ext cx="2325761" cy="3881437"/>
          </a:xfrm>
        </p:spPr>
      </p:pic>
    </p:spTree>
    <p:extLst>
      <p:ext uri="{BB962C8B-B14F-4D97-AF65-F5344CB8AC3E}">
        <p14:creationId xmlns:p14="http://schemas.microsoft.com/office/powerpoint/2010/main" val="16015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003515-E010-7D41-B83B-28F6A5116894}"/>
              </a:ext>
            </a:extLst>
          </p:cNvPr>
          <p:cNvSpPr>
            <a:spLocks noGrp="1"/>
          </p:cNvSpPr>
          <p:nvPr>
            <p:ph type="title"/>
          </p:nvPr>
        </p:nvSpPr>
        <p:spPr>
          <a:xfrm>
            <a:off x="677334" y="609600"/>
            <a:ext cx="8596668" cy="1320800"/>
          </a:xfrm>
        </p:spPr>
        <p:txBody>
          <a:bodyPr>
            <a:normAutofit fontScale="90000"/>
          </a:bodyPr>
          <a:lstStyle/>
          <a:p>
            <a:r>
              <a:rPr lang="en-US" sz="3200" dirty="0"/>
              <a:t>Service Design - </a:t>
            </a:r>
            <a:r>
              <a:rPr lang="en-US" sz="3200" i="1" dirty="0"/>
              <a:t>Availability Management</a:t>
            </a:r>
            <a:br>
              <a:rPr lang="en-US" sz="3200" i="1" dirty="0"/>
            </a:br>
            <a:r>
              <a:rPr lang="en-US" sz="3200" i="1" dirty="0"/>
              <a:t> </a:t>
            </a:r>
            <a:r>
              <a:rPr lang="en-US" sz="2400" i="1" dirty="0"/>
              <a:t>To define, analyze, plan, measure and improve all aspects of the availability of IT services</a:t>
            </a:r>
            <a:endParaRPr lang="en-US" sz="2400" dirty="0"/>
          </a:p>
        </p:txBody>
      </p:sp>
      <p:sp>
        <p:nvSpPr>
          <p:cNvPr id="3" name="Content Placeholder 2">
            <a:extLst>
              <a:ext uri="{FF2B5EF4-FFF2-40B4-BE49-F238E27FC236}">
                <a16:creationId xmlns:a16="http://schemas.microsoft.com/office/drawing/2014/main" id="{CC8A71D3-A83D-C54F-90E2-F695DB671B8F}"/>
              </a:ext>
            </a:extLst>
          </p:cNvPr>
          <p:cNvSpPr>
            <a:spLocks noGrp="1"/>
          </p:cNvSpPr>
          <p:nvPr>
            <p:ph idx="1"/>
          </p:nvPr>
        </p:nvSpPr>
        <p:spPr/>
        <p:txBody>
          <a:bodyPr>
            <a:normAutofit lnSpcReduction="10000"/>
          </a:bodyPr>
          <a:lstStyle/>
          <a:p>
            <a:r>
              <a:rPr lang="en-US" dirty="0"/>
              <a:t>Availability management addresses the ability of an IT component to perform at an agreed level over a period of time.</a:t>
            </a:r>
          </a:p>
          <a:p>
            <a:pPr lvl="1"/>
            <a:r>
              <a:rPr lang="en-US" dirty="0"/>
              <a:t>Reliability: Ability of an IT component to perform at an agreed level at described conditions.</a:t>
            </a:r>
          </a:p>
          <a:p>
            <a:pPr lvl="1"/>
            <a:r>
              <a:rPr lang="en-US" dirty="0"/>
              <a:t>Maintainability: The ability of an IT component to remain in, or be restored to an operational state.</a:t>
            </a:r>
          </a:p>
          <a:p>
            <a:pPr lvl="1"/>
            <a:r>
              <a:rPr lang="en-US" dirty="0"/>
              <a:t>Serviceability: The ability for an external supplier to maintain the availability of component or function under a third-party contract.</a:t>
            </a:r>
          </a:p>
          <a:p>
            <a:pPr lvl="1"/>
            <a:r>
              <a:rPr lang="en-US" dirty="0"/>
              <a:t>Resilience: A measure of freedom from operational failure and a method of keeping services reliable. One popular method of resilience is redundancy.</a:t>
            </a:r>
          </a:p>
          <a:p>
            <a:pPr lvl="1"/>
            <a:r>
              <a:rPr lang="en-US" dirty="0"/>
              <a:t>Security: A service may have associated data. Security refers to the confidentiality, integrity, and availability of that data. Availability gives a clear overview of the end-to-end availability of the system.</a:t>
            </a:r>
          </a:p>
        </p:txBody>
      </p:sp>
    </p:spTree>
    <p:extLst>
      <p:ext uri="{BB962C8B-B14F-4D97-AF65-F5344CB8AC3E}">
        <p14:creationId xmlns:p14="http://schemas.microsoft.com/office/powerpoint/2010/main" val="207092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003515-E010-7D41-B83B-28F6A5116894}"/>
              </a:ext>
            </a:extLst>
          </p:cNvPr>
          <p:cNvSpPr>
            <a:spLocks noGrp="1"/>
          </p:cNvSpPr>
          <p:nvPr>
            <p:ph type="title"/>
          </p:nvPr>
        </p:nvSpPr>
        <p:spPr>
          <a:xfrm>
            <a:off x="677334" y="609600"/>
            <a:ext cx="8596668" cy="1320800"/>
          </a:xfrm>
        </p:spPr>
        <p:txBody>
          <a:bodyPr>
            <a:normAutofit fontScale="90000"/>
          </a:bodyPr>
          <a:lstStyle/>
          <a:p>
            <a:r>
              <a:rPr lang="en-US" sz="3100" dirty="0"/>
              <a:t>Service Design - </a:t>
            </a:r>
            <a:r>
              <a:rPr lang="en-US" sz="3100" i="1" dirty="0"/>
              <a:t>IT Service Continuity Management</a:t>
            </a:r>
            <a:br>
              <a:rPr lang="en-US" sz="3200" i="1" dirty="0"/>
            </a:br>
            <a:r>
              <a:rPr lang="en-US" sz="3200" i="1" dirty="0"/>
              <a:t> </a:t>
            </a:r>
            <a:r>
              <a:rPr lang="en-US" sz="2400" i="1" dirty="0"/>
              <a:t>To manage risks that could seriously impact IT services</a:t>
            </a:r>
            <a:endParaRPr lang="en-US" sz="2400" dirty="0"/>
          </a:p>
        </p:txBody>
      </p:sp>
      <p:sp>
        <p:nvSpPr>
          <p:cNvPr id="10" name="Rectangle 1">
            <a:extLst>
              <a:ext uri="{FF2B5EF4-FFF2-40B4-BE49-F238E27FC236}">
                <a16:creationId xmlns:a16="http://schemas.microsoft.com/office/drawing/2014/main" id="{57BA7AB7-7A7D-AE45-B7E7-CC256645714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Content Placeholder 11">
            <a:extLst>
              <a:ext uri="{FF2B5EF4-FFF2-40B4-BE49-F238E27FC236}">
                <a16:creationId xmlns:a16="http://schemas.microsoft.com/office/drawing/2014/main" id="{F1F9FFB6-508A-314E-BEE7-D51A7FC7213C}"/>
              </a:ext>
            </a:extLst>
          </p:cNvPr>
          <p:cNvSpPr>
            <a:spLocks noGrp="1"/>
          </p:cNvSpPr>
          <p:nvPr>
            <p:ph idx="1"/>
          </p:nvPr>
        </p:nvSpPr>
        <p:spPr/>
        <p:txBody>
          <a:bodyPr>
            <a:normAutofit/>
          </a:bodyPr>
          <a:lstStyle/>
          <a:p>
            <a:r>
              <a:rPr lang="en-US" dirty="0"/>
              <a:t>ITSCM(IT Service Continuity Management) involves the following basic steps:</a:t>
            </a:r>
          </a:p>
          <a:p>
            <a:pPr lvl="1"/>
            <a:r>
              <a:rPr lang="en-US" dirty="0" err="1"/>
              <a:t>prioritising</a:t>
            </a:r>
            <a:r>
              <a:rPr lang="en-US" dirty="0"/>
              <a:t> the activities to be recovered by conducting a business impact analysis (BIA)</a:t>
            </a:r>
          </a:p>
          <a:p>
            <a:pPr lvl="1"/>
            <a:r>
              <a:rPr lang="en-US" dirty="0"/>
              <a:t>performing a risk assessment (aka risk analysis) for each of the IT services to identify the assets, threats, vulnerabilities and countermeasures for each service.</a:t>
            </a:r>
          </a:p>
          <a:p>
            <a:pPr lvl="1"/>
            <a:r>
              <a:rPr lang="en-US" dirty="0"/>
              <a:t>evaluating the options for recovery</a:t>
            </a:r>
          </a:p>
          <a:p>
            <a:pPr lvl="1"/>
            <a:r>
              <a:rPr lang="en-US" dirty="0"/>
              <a:t>producing the contingency plan</a:t>
            </a:r>
          </a:p>
          <a:p>
            <a:pPr lvl="1"/>
            <a:r>
              <a:rPr lang="en-US" dirty="0"/>
              <a:t>testing, reviewing, and revising the plan on a regular basis.</a:t>
            </a:r>
          </a:p>
        </p:txBody>
      </p:sp>
    </p:spTree>
    <p:extLst>
      <p:ext uri="{BB962C8B-B14F-4D97-AF65-F5344CB8AC3E}">
        <p14:creationId xmlns:p14="http://schemas.microsoft.com/office/powerpoint/2010/main" val="1028688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478-0FBF-964B-AA61-3B59F6BD7520}"/>
              </a:ext>
            </a:extLst>
          </p:cNvPr>
          <p:cNvSpPr>
            <a:spLocks noGrp="1"/>
          </p:cNvSpPr>
          <p:nvPr>
            <p:ph type="title"/>
          </p:nvPr>
        </p:nvSpPr>
        <p:spPr/>
        <p:txBody>
          <a:bodyPr>
            <a:normAutofit/>
          </a:bodyPr>
          <a:lstStyle/>
          <a:p>
            <a:r>
              <a:rPr lang="en-US" dirty="0"/>
              <a:t>Processes: Service Transition</a:t>
            </a:r>
            <a:br>
              <a:rPr lang="en-US" dirty="0"/>
            </a:br>
            <a:r>
              <a:rPr lang="en-US" sz="2200" dirty="0"/>
              <a:t>	</a:t>
            </a:r>
            <a:r>
              <a:rPr lang="en-US" sz="2200" i="1" dirty="0"/>
              <a:t>develops and improves capabilities for introducing new services into supported environments.</a:t>
            </a:r>
            <a:endParaRPr lang="en-US" dirty="0"/>
          </a:p>
        </p:txBody>
      </p:sp>
      <p:sp>
        <p:nvSpPr>
          <p:cNvPr id="4" name="Content Placeholder 3">
            <a:extLst>
              <a:ext uri="{FF2B5EF4-FFF2-40B4-BE49-F238E27FC236}">
                <a16:creationId xmlns:a16="http://schemas.microsoft.com/office/drawing/2014/main" id="{4C92A109-13AA-494E-9D4D-3B83F6D59707}"/>
              </a:ext>
            </a:extLst>
          </p:cNvPr>
          <p:cNvSpPr>
            <a:spLocks noGrp="1"/>
          </p:cNvSpPr>
          <p:nvPr>
            <p:ph sz="half" idx="2"/>
          </p:nvPr>
        </p:nvSpPr>
        <p:spPr/>
        <p:txBody>
          <a:bodyPr>
            <a:normAutofit/>
          </a:bodyPr>
          <a:lstStyle/>
          <a:p>
            <a:r>
              <a:rPr lang="en-US" dirty="0"/>
              <a:t>Transition planning and support</a:t>
            </a:r>
          </a:p>
          <a:p>
            <a:r>
              <a:rPr lang="en-US" dirty="0"/>
              <a:t>Change management</a:t>
            </a:r>
          </a:p>
          <a:p>
            <a:r>
              <a:rPr lang="en-US" dirty="0"/>
              <a:t>Service asset and configuration management</a:t>
            </a:r>
          </a:p>
          <a:p>
            <a:r>
              <a:rPr lang="en-US" dirty="0"/>
              <a:t>Release and deployment management</a:t>
            </a:r>
          </a:p>
          <a:p>
            <a:r>
              <a:rPr lang="en-US" dirty="0"/>
              <a:t>Application Development</a:t>
            </a:r>
          </a:p>
          <a:p>
            <a:r>
              <a:rPr lang="en-US" dirty="0"/>
              <a:t>Service validation and testing</a:t>
            </a:r>
          </a:p>
          <a:p>
            <a:r>
              <a:rPr lang="en-US" dirty="0"/>
              <a:t>Change evaluation</a:t>
            </a:r>
          </a:p>
          <a:p>
            <a:r>
              <a:rPr lang="en-US" dirty="0"/>
              <a:t>Knowledge management</a:t>
            </a:r>
          </a:p>
        </p:txBody>
      </p:sp>
      <p:pic>
        <p:nvPicPr>
          <p:cNvPr id="7" name="Content Placeholder 6">
            <a:extLst>
              <a:ext uri="{FF2B5EF4-FFF2-40B4-BE49-F238E27FC236}">
                <a16:creationId xmlns:a16="http://schemas.microsoft.com/office/drawing/2014/main" id="{88637A02-8467-0B43-974E-823030AEE70D}"/>
              </a:ext>
            </a:extLst>
          </p:cNvPr>
          <p:cNvPicPr>
            <a:picLocks noGrp="1" noChangeAspect="1"/>
          </p:cNvPicPr>
          <p:nvPr>
            <p:ph sz="half" idx="1"/>
          </p:nvPr>
        </p:nvPicPr>
        <p:blipFill>
          <a:blip r:embed="rId3"/>
          <a:stretch>
            <a:fillRect/>
          </a:stretch>
        </p:blipFill>
        <p:spPr>
          <a:xfrm>
            <a:off x="1553491" y="2160588"/>
            <a:ext cx="2431806" cy="3881437"/>
          </a:xfrm>
        </p:spPr>
      </p:pic>
    </p:spTree>
    <p:extLst>
      <p:ext uri="{BB962C8B-B14F-4D97-AF65-F5344CB8AC3E}">
        <p14:creationId xmlns:p14="http://schemas.microsoft.com/office/powerpoint/2010/main" val="74375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7B99A57-C713-8B40-918C-16DBAE436B26}"/>
              </a:ext>
            </a:extLst>
          </p:cNvPr>
          <p:cNvPicPr>
            <a:picLocks noGrp="1" noChangeAspect="1"/>
          </p:cNvPicPr>
          <p:nvPr>
            <p:ph idx="1"/>
          </p:nvPr>
        </p:nvPicPr>
        <p:blipFill rotWithShape="1">
          <a:blip r:embed="rId3"/>
          <a:srcRect l="28401" t="24185" r="29322" b="5140"/>
          <a:stretch/>
        </p:blipFill>
        <p:spPr>
          <a:xfrm>
            <a:off x="2916454" y="1722540"/>
            <a:ext cx="4071488" cy="5111778"/>
          </a:xfrm>
        </p:spPr>
      </p:pic>
      <p:sp>
        <p:nvSpPr>
          <p:cNvPr id="4" name="Title 1">
            <a:extLst>
              <a:ext uri="{FF2B5EF4-FFF2-40B4-BE49-F238E27FC236}">
                <a16:creationId xmlns:a16="http://schemas.microsoft.com/office/drawing/2014/main" id="{2A920C25-93C8-4249-A502-7777DCB98009}"/>
              </a:ext>
            </a:extLst>
          </p:cNvPr>
          <p:cNvSpPr>
            <a:spLocks noGrp="1"/>
          </p:cNvSpPr>
          <p:nvPr>
            <p:ph type="title"/>
          </p:nvPr>
        </p:nvSpPr>
        <p:spPr>
          <a:xfrm>
            <a:off x="677334" y="609600"/>
            <a:ext cx="8596668" cy="1320800"/>
          </a:xfrm>
        </p:spPr>
        <p:txBody>
          <a:bodyPr>
            <a:normAutofit/>
          </a:bodyPr>
          <a:lstStyle/>
          <a:p>
            <a:r>
              <a:rPr lang="en-US" dirty="0"/>
              <a:t>Service Transition - Change Management</a:t>
            </a:r>
            <a:br>
              <a:rPr lang="en-US" i="1" dirty="0"/>
            </a:br>
            <a:r>
              <a:rPr lang="en-US" sz="3200" i="1" dirty="0"/>
              <a:t> </a:t>
            </a:r>
            <a:r>
              <a:rPr lang="en-US" sz="2400" i="1" dirty="0"/>
              <a:t>To control the lifecycle of all Changes</a:t>
            </a:r>
            <a:endParaRPr lang="en-US" sz="2400" dirty="0"/>
          </a:p>
        </p:txBody>
      </p:sp>
    </p:spTree>
    <p:extLst>
      <p:ext uri="{BB962C8B-B14F-4D97-AF65-F5344CB8AC3E}">
        <p14:creationId xmlns:p14="http://schemas.microsoft.com/office/powerpoint/2010/main" val="183189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920C25-93C8-4249-A502-7777DCB98009}"/>
              </a:ext>
            </a:extLst>
          </p:cNvPr>
          <p:cNvSpPr>
            <a:spLocks noGrp="1"/>
          </p:cNvSpPr>
          <p:nvPr>
            <p:ph type="title"/>
          </p:nvPr>
        </p:nvSpPr>
        <p:spPr>
          <a:xfrm>
            <a:off x="677334" y="609600"/>
            <a:ext cx="8596668" cy="1320800"/>
          </a:xfrm>
        </p:spPr>
        <p:txBody>
          <a:bodyPr>
            <a:normAutofit fontScale="90000"/>
          </a:bodyPr>
          <a:lstStyle/>
          <a:p>
            <a:r>
              <a:rPr lang="en-US" dirty="0"/>
              <a:t>Service Transition - Release and Deployment Management</a:t>
            </a:r>
            <a:br>
              <a:rPr lang="en-US" i="1" dirty="0"/>
            </a:br>
            <a:r>
              <a:rPr lang="en-US" sz="3200" i="1" dirty="0"/>
              <a:t> </a:t>
            </a:r>
            <a:r>
              <a:rPr lang="en-US" sz="2400" i="1" dirty="0"/>
              <a:t>To plan, schedule and control the movement of releases to test and live environments.</a:t>
            </a:r>
            <a:endParaRPr lang="en-US" sz="2400" dirty="0"/>
          </a:p>
        </p:txBody>
      </p:sp>
      <p:pic>
        <p:nvPicPr>
          <p:cNvPr id="7" name="Content Placeholder 6">
            <a:extLst>
              <a:ext uri="{FF2B5EF4-FFF2-40B4-BE49-F238E27FC236}">
                <a16:creationId xmlns:a16="http://schemas.microsoft.com/office/drawing/2014/main" id="{099AAAEA-D4F2-5049-9E47-0EF2089C9386}"/>
              </a:ext>
            </a:extLst>
          </p:cNvPr>
          <p:cNvPicPr>
            <a:picLocks noGrp="1" noChangeAspect="1"/>
          </p:cNvPicPr>
          <p:nvPr>
            <p:ph idx="1"/>
          </p:nvPr>
        </p:nvPicPr>
        <p:blipFill rotWithShape="1">
          <a:blip r:embed="rId3"/>
          <a:srcRect l="28790" t="30385" r="29329" b="12083"/>
          <a:stretch/>
        </p:blipFill>
        <p:spPr>
          <a:xfrm>
            <a:off x="2858703" y="2402824"/>
            <a:ext cx="4206242" cy="4261346"/>
          </a:xfrm>
        </p:spPr>
      </p:pic>
    </p:spTree>
    <p:extLst>
      <p:ext uri="{BB962C8B-B14F-4D97-AF65-F5344CB8AC3E}">
        <p14:creationId xmlns:p14="http://schemas.microsoft.com/office/powerpoint/2010/main" val="197480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478-0FBF-964B-AA61-3B59F6BD7520}"/>
              </a:ext>
            </a:extLst>
          </p:cNvPr>
          <p:cNvSpPr>
            <a:spLocks noGrp="1"/>
          </p:cNvSpPr>
          <p:nvPr>
            <p:ph type="title"/>
          </p:nvPr>
        </p:nvSpPr>
        <p:spPr/>
        <p:txBody>
          <a:bodyPr>
            <a:normAutofit/>
          </a:bodyPr>
          <a:lstStyle/>
          <a:p>
            <a:r>
              <a:rPr lang="en-US" dirty="0"/>
              <a:t>Processes: Service Operation</a:t>
            </a:r>
            <a:br>
              <a:rPr lang="en-US" dirty="0"/>
            </a:br>
            <a:r>
              <a:rPr lang="en-US" sz="2200" dirty="0"/>
              <a:t>	</a:t>
            </a:r>
            <a:r>
              <a:rPr lang="en-US" sz="2200" i="1" dirty="0"/>
              <a:t>manages services in supported environments</a:t>
            </a:r>
            <a:endParaRPr lang="en-US" dirty="0"/>
          </a:p>
        </p:txBody>
      </p:sp>
      <p:sp>
        <p:nvSpPr>
          <p:cNvPr id="4" name="Content Placeholder 3">
            <a:extLst>
              <a:ext uri="{FF2B5EF4-FFF2-40B4-BE49-F238E27FC236}">
                <a16:creationId xmlns:a16="http://schemas.microsoft.com/office/drawing/2014/main" id="{4C92A109-13AA-494E-9D4D-3B83F6D59707}"/>
              </a:ext>
            </a:extLst>
          </p:cNvPr>
          <p:cNvSpPr>
            <a:spLocks noGrp="1"/>
          </p:cNvSpPr>
          <p:nvPr>
            <p:ph sz="half" idx="2"/>
          </p:nvPr>
        </p:nvSpPr>
        <p:spPr/>
        <p:txBody>
          <a:bodyPr>
            <a:normAutofit/>
          </a:bodyPr>
          <a:lstStyle/>
          <a:p>
            <a:r>
              <a:rPr lang="en-US" dirty="0"/>
              <a:t>Event Management</a:t>
            </a:r>
          </a:p>
          <a:p>
            <a:r>
              <a:rPr lang="en-US" dirty="0"/>
              <a:t>Incident Management</a:t>
            </a:r>
          </a:p>
          <a:p>
            <a:r>
              <a:rPr lang="en-US" dirty="0"/>
              <a:t>Request Fulfilment</a:t>
            </a:r>
          </a:p>
          <a:p>
            <a:r>
              <a:rPr lang="en-US" dirty="0"/>
              <a:t>Access Management</a:t>
            </a:r>
          </a:p>
          <a:p>
            <a:r>
              <a:rPr lang="en-US" dirty="0"/>
              <a:t>Problem Management</a:t>
            </a:r>
          </a:p>
          <a:p>
            <a:r>
              <a:rPr lang="en-US" dirty="0"/>
              <a:t>IT Operations Control</a:t>
            </a:r>
          </a:p>
          <a:p>
            <a:r>
              <a:rPr lang="en-US" dirty="0"/>
              <a:t>Facilities Management</a:t>
            </a:r>
          </a:p>
          <a:p>
            <a:r>
              <a:rPr lang="en-US" dirty="0"/>
              <a:t>Application Management</a:t>
            </a:r>
          </a:p>
          <a:p>
            <a:r>
              <a:rPr lang="en-US" dirty="0"/>
              <a:t>Technical Management</a:t>
            </a:r>
          </a:p>
        </p:txBody>
      </p:sp>
      <p:pic>
        <p:nvPicPr>
          <p:cNvPr id="6" name="Content Placeholder 5">
            <a:extLst>
              <a:ext uri="{FF2B5EF4-FFF2-40B4-BE49-F238E27FC236}">
                <a16:creationId xmlns:a16="http://schemas.microsoft.com/office/drawing/2014/main" id="{4C2B52AC-BC5D-F149-A6CE-6754B9C1541D}"/>
              </a:ext>
            </a:extLst>
          </p:cNvPr>
          <p:cNvPicPr>
            <a:picLocks noGrp="1" noChangeAspect="1"/>
          </p:cNvPicPr>
          <p:nvPr>
            <p:ph sz="half" idx="1"/>
          </p:nvPr>
        </p:nvPicPr>
        <p:blipFill>
          <a:blip r:embed="rId3"/>
          <a:stretch>
            <a:fillRect/>
          </a:stretch>
        </p:blipFill>
        <p:spPr>
          <a:xfrm>
            <a:off x="1458407" y="2160588"/>
            <a:ext cx="2621973" cy="3881437"/>
          </a:xfrm>
        </p:spPr>
      </p:pic>
    </p:spTree>
    <p:extLst>
      <p:ext uri="{BB962C8B-B14F-4D97-AF65-F5344CB8AC3E}">
        <p14:creationId xmlns:p14="http://schemas.microsoft.com/office/powerpoint/2010/main" val="310679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478-0FBF-964B-AA61-3B59F6BD7520}"/>
              </a:ext>
            </a:extLst>
          </p:cNvPr>
          <p:cNvSpPr>
            <a:spLocks noGrp="1"/>
          </p:cNvSpPr>
          <p:nvPr>
            <p:ph type="title"/>
          </p:nvPr>
        </p:nvSpPr>
        <p:spPr/>
        <p:txBody>
          <a:bodyPr>
            <a:normAutofit fontScale="90000"/>
          </a:bodyPr>
          <a:lstStyle/>
          <a:p>
            <a:r>
              <a:rPr lang="en-US" dirty="0"/>
              <a:t>Service Operation - Event Management</a:t>
            </a:r>
            <a:br>
              <a:rPr lang="en-US" dirty="0"/>
            </a:br>
            <a:r>
              <a:rPr lang="en-US" sz="2200" dirty="0"/>
              <a:t>	</a:t>
            </a:r>
            <a:r>
              <a:rPr lang="en-US" sz="2200" i="1" dirty="0"/>
              <a:t> To make sure CIs and services are constantly monitored, and to filter and categorize Events in order to decide on appropriate actions.</a:t>
            </a:r>
            <a:endParaRPr lang="en-US" dirty="0"/>
          </a:p>
        </p:txBody>
      </p:sp>
      <p:sp>
        <p:nvSpPr>
          <p:cNvPr id="5" name="Content Placeholder 4">
            <a:extLst>
              <a:ext uri="{FF2B5EF4-FFF2-40B4-BE49-F238E27FC236}">
                <a16:creationId xmlns:a16="http://schemas.microsoft.com/office/drawing/2014/main" id="{ED7FC79C-108B-424D-811F-C526F66EE62E}"/>
              </a:ext>
            </a:extLst>
          </p:cNvPr>
          <p:cNvSpPr>
            <a:spLocks noGrp="1"/>
          </p:cNvSpPr>
          <p:nvPr>
            <p:ph sz="half" idx="1"/>
          </p:nvPr>
        </p:nvSpPr>
        <p:spPr>
          <a:xfrm>
            <a:off x="677334" y="2160589"/>
            <a:ext cx="8596668" cy="3880772"/>
          </a:xfrm>
        </p:spPr>
        <p:txBody>
          <a:bodyPr>
            <a:normAutofit fontScale="92500" lnSpcReduction="10000"/>
          </a:bodyPr>
          <a:lstStyle/>
          <a:p>
            <a:r>
              <a:rPr lang="en-US" dirty="0"/>
              <a:t>Maintenance of Event Monitoring Mechanisms and Rules</a:t>
            </a:r>
          </a:p>
          <a:p>
            <a:pPr lvl="1"/>
            <a:r>
              <a:rPr lang="en-US" dirty="0"/>
              <a:t>Process Objective: To set up and maintain the mechanisms for generating meaningful Events and effective rules for their filtering and correlating.</a:t>
            </a:r>
          </a:p>
          <a:p>
            <a:r>
              <a:rPr lang="en-US" dirty="0"/>
              <a:t>Event Filtering and 1st Level Correlation</a:t>
            </a:r>
          </a:p>
          <a:p>
            <a:pPr lvl="1"/>
            <a:r>
              <a:rPr lang="en-US" dirty="0"/>
              <a:t>Process Objective: To filter out Events which are merely informational and can be ignored, and to communicate any Warning and Exception Events.</a:t>
            </a:r>
          </a:p>
          <a:p>
            <a:r>
              <a:rPr lang="en-US" dirty="0"/>
              <a:t>2nd Level Correlation and Response Selection</a:t>
            </a:r>
          </a:p>
          <a:p>
            <a:pPr lvl="1"/>
            <a:r>
              <a:rPr lang="en-US" dirty="0"/>
              <a:t>Process Objective: To interpret the meaning of an Event and select a suitable response if required.</a:t>
            </a:r>
          </a:p>
          <a:p>
            <a:r>
              <a:rPr lang="en-US" dirty="0"/>
              <a:t>Event Review and Closure</a:t>
            </a:r>
          </a:p>
          <a:p>
            <a:pPr lvl="1"/>
            <a:r>
              <a:rPr lang="en-US" dirty="0"/>
              <a:t>Process Objective: To check if Events have been handled appropriately and may be closed. This process also makes sure that Event logs are analyzed in order to identify trends or patterns which suggest corrective action must be taken.</a:t>
            </a:r>
          </a:p>
        </p:txBody>
      </p:sp>
    </p:spTree>
    <p:extLst>
      <p:ext uri="{BB962C8B-B14F-4D97-AF65-F5344CB8AC3E}">
        <p14:creationId xmlns:p14="http://schemas.microsoft.com/office/powerpoint/2010/main" val="36640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0189-BF12-1441-A03E-8E34AD184177}"/>
              </a:ext>
            </a:extLst>
          </p:cNvPr>
          <p:cNvSpPr>
            <a:spLocks noGrp="1"/>
          </p:cNvSpPr>
          <p:nvPr>
            <p:ph type="title"/>
          </p:nvPr>
        </p:nvSpPr>
        <p:spPr/>
        <p:txBody>
          <a:bodyPr/>
          <a:lstStyle/>
          <a:p>
            <a:r>
              <a:rPr lang="en-US" altLang="ko-KR" dirty="0"/>
              <a:t>Motivation</a:t>
            </a:r>
            <a:endParaRPr lang="en-US" dirty="0"/>
          </a:p>
        </p:txBody>
      </p:sp>
      <p:sp>
        <p:nvSpPr>
          <p:cNvPr id="3" name="Text Placeholder 2">
            <a:extLst>
              <a:ext uri="{FF2B5EF4-FFF2-40B4-BE49-F238E27FC236}">
                <a16:creationId xmlns:a16="http://schemas.microsoft.com/office/drawing/2014/main" id="{AFDB338A-1073-B944-B4D5-404FD1A5170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94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478-0FBF-964B-AA61-3B59F6BD7520}"/>
              </a:ext>
            </a:extLst>
          </p:cNvPr>
          <p:cNvSpPr>
            <a:spLocks noGrp="1"/>
          </p:cNvSpPr>
          <p:nvPr>
            <p:ph type="title"/>
          </p:nvPr>
        </p:nvSpPr>
        <p:spPr/>
        <p:txBody>
          <a:bodyPr>
            <a:normAutofit fontScale="90000"/>
          </a:bodyPr>
          <a:lstStyle/>
          <a:p>
            <a:r>
              <a:rPr lang="en-US" dirty="0"/>
              <a:t>Service Operation - Incident Management</a:t>
            </a:r>
            <a:br>
              <a:rPr lang="en-US" dirty="0"/>
            </a:br>
            <a:r>
              <a:rPr lang="en-US" sz="2200" dirty="0"/>
              <a:t>	T</a:t>
            </a:r>
            <a:r>
              <a:rPr lang="en-US" sz="2200" i="1" dirty="0"/>
              <a:t>o manage the lifecycle of all Incidents. The primary objective of Incident Management is to return the IT service to users as quickly as possible.</a:t>
            </a:r>
            <a:endParaRPr lang="en-US" dirty="0"/>
          </a:p>
        </p:txBody>
      </p:sp>
      <p:sp>
        <p:nvSpPr>
          <p:cNvPr id="8" name="Content Placeholder 4">
            <a:extLst>
              <a:ext uri="{FF2B5EF4-FFF2-40B4-BE49-F238E27FC236}">
                <a16:creationId xmlns:a16="http://schemas.microsoft.com/office/drawing/2014/main" id="{8A66FA81-5B02-1B4F-8DDF-941E68C6E07B}"/>
              </a:ext>
            </a:extLst>
          </p:cNvPr>
          <p:cNvSpPr>
            <a:spLocks noGrp="1"/>
          </p:cNvSpPr>
          <p:nvPr>
            <p:ph sz="half" idx="1"/>
          </p:nvPr>
        </p:nvSpPr>
        <p:spPr>
          <a:xfrm>
            <a:off x="677334" y="2160589"/>
            <a:ext cx="8596668" cy="3880772"/>
          </a:xfrm>
        </p:spPr>
        <p:txBody>
          <a:bodyPr>
            <a:normAutofit/>
          </a:bodyPr>
          <a:lstStyle/>
          <a:p>
            <a:r>
              <a:rPr lang="en-US" dirty="0"/>
              <a:t>Incident Management Support</a:t>
            </a:r>
          </a:p>
          <a:p>
            <a:r>
              <a:rPr lang="en-US" dirty="0"/>
              <a:t>Incident Logging and Categorization</a:t>
            </a:r>
          </a:p>
          <a:p>
            <a:r>
              <a:rPr lang="en-US" dirty="0"/>
              <a:t>Immediate Incident Resolution by 1st Level Support</a:t>
            </a:r>
          </a:p>
          <a:p>
            <a:r>
              <a:rPr lang="en-US" dirty="0"/>
              <a:t>Incident Resolution by 2nd Level Support</a:t>
            </a:r>
          </a:p>
          <a:p>
            <a:r>
              <a:rPr lang="en-US" dirty="0"/>
              <a:t>Handling of Major Incidents</a:t>
            </a:r>
          </a:p>
          <a:p>
            <a:r>
              <a:rPr lang="en-US" dirty="0"/>
              <a:t>Incident Monitoring and Escalation</a:t>
            </a:r>
          </a:p>
          <a:p>
            <a:r>
              <a:rPr lang="en-US" dirty="0"/>
              <a:t>Incident Closure and Evaluation</a:t>
            </a:r>
          </a:p>
          <a:p>
            <a:r>
              <a:rPr lang="en-US" dirty="0"/>
              <a:t>Pro-Active User Information</a:t>
            </a:r>
          </a:p>
          <a:p>
            <a:r>
              <a:rPr lang="en-US" dirty="0"/>
              <a:t>Incident Management Reporting</a:t>
            </a:r>
          </a:p>
        </p:txBody>
      </p:sp>
    </p:spTree>
    <p:extLst>
      <p:ext uri="{BB962C8B-B14F-4D97-AF65-F5344CB8AC3E}">
        <p14:creationId xmlns:p14="http://schemas.microsoft.com/office/powerpoint/2010/main" val="132879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478-0FBF-964B-AA61-3B59F6BD7520}"/>
              </a:ext>
            </a:extLst>
          </p:cNvPr>
          <p:cNvSpPr>
            <a:spLocks noGrp="1"/>
          </p:cNvSpPr>
          <p:nvPr>
            <p:ph type="title"/>
          </p:nvPr>
        </p:nvSpPr>
        <p:spPr/>
        <p:txBody>
          <a:bodyPr>
            <a:normAutofit fontScale="90000"/>
          </a:bodyPr>
          <a:lstStyle/>
          <a:p>
            <a:r>
              <a:rPr lang="en-US" dirty="0"/>
              <a:t>Service Operation - Problem Management</a:t>
            </a:r>
            <a:br>
              <a:rPr lang="en-US" dirty="0"/>
            </a:br>
            <a:r>
              <a:rPr lang="en-US" sz="2200" dirty="0"/>
              <a:t>	</a:t>
            </a:r>
            <a:r>
              <a:rPr lang="en-US" sz="2200" i="1" dirty="0"/>
              <a:t> To manage the lifecycle of all Problems</a:t>
            </a:r>
            <a:endParaRPr lang="en-US" dirty="0"/>
          </a:p>
        </p:txBody>
      </p:sp>
      <p:sp>
        <p:nvSpPr>
          <p:cNvPr id="5" name="Content Placeholder 4">
            <a:extLst>
              <a:ext uri="{FF2B5EF4-FFF2-40B4-BE49-F238E27FC236}">
                <a16:creationId xmlns:a16="http://schemas.microsoft.com/office/drawing/2014/main" id="{ED7FC79C-108B-424D-811F-C526F66EE62E}"/>
              </a:ext>
            </a:extLst>
          </p:cNvPr>
          <p:cNvSpPr>
            <a:spLocks noGrp="1"/>
          </p:cNvSpPr>
          <p:nvPr>
            <p:ph sz="half" idx="1"/>
          </p:nvPr>
        </p:nvSpPr>
        <p:spPr>
          <a:xfrm>
            <a:off x="677334" y="2160589"/>
            <a:ext cx="8596668" cy="3880772"/>
          </a:xfrm>
        </p:spPr>
        <p:txBody>
          <a:bodyPr>
            <a:normAutofit/>
          </a:bodyPr>
          <a:lstStyle/>
          <a:p>
            <a:r>
              <a:rPr lang="en-US" dirty="0"/>
              <a:t>Proactive Problem Identification</a:t>
            </a:r>
          </a:p>
          <a:p>
            <a:r>
              <a:rPr lang="en-US" dirty="0"/>
              <a:t>Problem Categorization and Prioritization</a:t>
            </a:r>
          </a:p>
          <a:p>
            <a:r>
              <a:rPr lang="en-US" dirty="0"/>
              <a:t>Problem Diagnosis and Resolution</a:t>
            </a:r>
          </a:p>
          <a:p>
            <a:r>
              <a:rPr lang="en-US" dirty="0"/>
              <a:t>Problem and Error Control</a:t>
            </a:r>
          </a:p>
          <a:p>
            <a:r>
              <a:rPr lang="en-US" dirty="0"/>
              <a:t>Problem Closure and Evaluation</a:t>
            </a:r>
          </a:p>
          <a:p>
            <a:r>
              <a:rPr lang="en-US" dirty="0"/>
              <a:t>Major Problem Review</a:t>
            </a:r>
          </a:p>
          <a:p>
            <a:r>
              <a:rPr lang="en-US" dirty="0"/>
              <a:t>Problem Management Reporting</a:t>
            </a:r>
          </a:p>
        </p:txBody>
      </p:sp>
    </p:spTree>
    <p:extLst>
      <p:ext uri="{BB962C8B-B14F-4D97-AF65-F5344CB8AC3E}">
        <p14:creationId xmlns:p14="http://schemas.microsoft.com/office/powerpoint/2010/main" val="838858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478-0FBF-964B-AA61-3B59F6BD7520}"/>
              </a:ext>
            </a:extLst>
          </p:cNvPr>
          <p:cNvSpPr>
            <a:spLocks noGrp="1"/>
          </p:cNvSpPr>
          <p:nvPr>
            <p:ph type="title"/>
          </p:nvPr>
        </p:nvSpPr>
        <p:spPr/>
        <p:txBody>
          <a:bodyPr>
            <a:normAutofit fontScale="90000"/>
          </a:bodyPr>
          <a:lstStyle/>
          <a:p>
            <a:r>
              <a:rPr lang="en-US" dirty="0"/>
              <a:t>Processes: Continual Service Improvement</a:t>
            </a:r>
            <a:br>
              <a:rPr lang="en-US" dirty="0"/>
            </a:br>
            <a:r>
              <a:rPr lang="en-US" sz="2200" dirty="0"/>
              <a:t>	</a:t>
            </a:r>
            <a:r>
              <a:rPr lang="en-US" sz="2200" i="1" dirty="0"/>
              <a:t>achieves services incremental and large-scale improvements</a:t>
            </a:r>
            <a:endParaRPr lang="en-US" dirty="0"/>
          </a:p>
        </p:txBody>
      </p:sp>
      <p:sp>
        <p:nvSpPr>
          <p:cNvPr id="4" name="Content Placeholder 3">
            <a:extLst>
              <a:ext uri="{FF2B5EF4-FFF2-40B4-BE49-F238E27FC236}">
                <a16:creationId xmlns:a16="http://schemas.microsoft.com/office/drawing/2014/main" id="{4C92A109-13AA-494E-9D4D-3B83F6D59707}"/>
              </a:ext>
            </a:extLst>
          </p:cNvPr>
          <p:cNvSpPr>
            <a:spLocks noGrp="1"/>
          </p:cNvSpPr>
          <p:nvPr>
            <p:ph sz="half" idx="2"/>
          </p:nvPr>
        </p:nvSpPr>
        <p:spPr/>
        <p:txBody>
          <a:bodyPr>
            <a:normAutofit/>
          </a:bodyPr>
          <a:lstStyle/>
          <a:p>
            <a:r>
              <a:rPr lang="en-US" dirty="0"/>
              <a:t>Service Review</a:t>
            </a:r>
          </a:p>
          <a:p>
            <a:r>
              <a:rPr lang="en-US" dirty="0"/>
              <a:t>Process Evaluation</a:t>
            </a:r>
          </a:p>
          <a:p>
            <a:r>
              <a:rPr lang="en-US" dirty="0"/>
              <a:t>Definition of CSI Initiatives</a:t>
            </a:r>
          </a:p>
          <a:p>
            <a:r>
              <a:rPr lang="en-US" dirty="0"/>
              <a:t>Monitoring of CSI Initiatives</a:t>
            </a:r>
          </a:p>
        </p:txBody>
      </p:sp>
      <p:pic>
        <p:nvPicPr>
          <p:cNvPr id="6" name="Content Placeholder 5">
            <a:extLst>
              <a:ext uri="{FF2B5EF4-FFF2-40B4-BE49-F238E27FC236}">
                <a16:creationId xmlns:a16="http://schemas.microsoft.com/office/drawing/2014/main" id="{B96376EC-B08D-0443-AEF5-FE3C040CF9D8}"/>
              </a:ext>
            </a:extLst>
          </p:cNvPr>
          <p:cNvPicPr>
            <a:picLocks noGrp="1" noChangeAspect="1"/>
          </p:cNvPicPr>
          <p:nvPr>
            <p:ph sz="half" idx="1"/>
          </p:nvPr>
        </p:nvPicPr>
        <p:blipFill>
          <a:blip r:embed="rId3"/>
          <a:stretch>
            <a:fillRect/>
          </a:stretch>
        </p:blipFill>
        <p:spPr>
          <a:xfrm>
            <a:off x="677863" y="2184818"/>
            <a:ext cx="4183062" cy="3832977"/>
          </a:xfrm>
        </p:spPr>
      </p:pic>
    </p:spTree>
    <p:extLst>
      <p:ext uri="{BB962C8B-B14F-4D97-AF65-F5344CB8AC3E}">
        <p14:creationId xmlns:p14="http://schemas.microsoft.com/office/powerpoint/2010/main" val="379749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0189-BF12-1441-A03E-8E34AD184177}"/>
              </a:ext>
            </a:extLst>
          </p:cNvPr>
          <p:cNvSpPr>
            <a:spLocks noGrp="1"/>
          </p:cNvSpPr>
          <p:nvPr>
            <p:ph type="title"/>
          </p:nvPr>
        </p:nvSpPr>
        <p:spPr/>
        <p:txBody>
          <a:bodyPr/>
          <a:lstStyle/>
          <a:p>
            <a:r>
              <a:rPr lang="en-US" altLang="ko-KR" dirty="0"/>
              <a:t>Conclusion</a:t>
            </a:r>
            <a:endParaRPr lang="en-US" dirty="0"/>
          </a:p>
        </p:txBody>
      </p:sp>
      <p:sp>
        <p:nvSpPr>
          <p:cNvPr id="3" name="Text Placeholder 2">
            <a:extLst>
              <a:ext uri="{FF2B5EF4-FFF2-40B4-BE49-F238E27FC236}">
                <a16:creationId xmlns:a16="http://schemas.microsoft.com/office/drawing/2014/main" id="{AFDB338A-1073-B944-B4D5-404FD1A5170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758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D77-FC01-B844-BDE4-7471DE3AB47F}"/>
              </a:ext>
            </a:extLst>
          </p:cNvPr>
          <p:cNvSpPr>
            <a:spLocks noGrp="1"/>
          </p:cNvSpPr>
          <p:nvPr>
            <p:ph type="title"/>
          </p:nvPr>
        </p:nvSpPr>
        <p:spPr/>
        <p:txBody>
          <a:bodyPr/>
          <a:lstStyle/>
          <a:p>
            <a:r>
              <a:rPr lang="en-US" altLang="ko-KR" dirty="0"/>
              <a:t>Maybe..</a:t>
            </a:r>
            <a:endParaRPr lang="en-US" dirty="0"/>
          </a:p>
        </p:txBody>
      </p:sp>
      <p:sp>
        <p:nvSpPr>
          <p:cNvPr id="3" name="Content Placeholder 2">
            <a:extLst>
              <a:ext uri="{FF2B5EF4-FFF2-40B4-BE49-F238E27FC236}">
                <a16:creationId xmlns:a16="http://schemas.microsoft.com/office/drawing/2014/main" id="{490370F5-3F3B-DD42-96D5-8D269D916558}"/>
              </a:ext>
            </a:extLst>
          </p:cNvPr>
          <p:cNvSpPr>
            <a:spLocks noGrp="1"/>
          </p:cNvSpPr>
          <p:nvPr>
            <p:ph idx="1"/>
          </p:nvPr>
        </p:nvSpPr>
        <p:spPr/>
        <p:txBody>
          <a:bodyPr/>
          <a:lstStyle/>
          <a:p>
            <a:r>
              <a:rPr lang="en-US" dirty="0"/>
              <a:t>It wouldn't have been funny.</a:t>
            </a:r>
          </a:p>
          <a:p>
            <a:r>
              <a:rPr lang="en-US" dirty="0"/>
              <a:t>Feel out of place with us.</a:t>
            </a:r>
          </a:p>
          <a:p>
            <a:r>
              <a:rPr lang="en-US" dirty="0"/>
              <a:t>Feel it’s too old</a:t>
            </a:r>
            <a:r>
              <a:rPr lang="ko-KR" altLang="en-US" dirty="0"/>
              <a:t> </a:t>
            </a:r>
            <a:r>
              <a:rPr lang="en-US" altLang="ko-KR" dirty="0"/>
              <a:t>style</a:t>
            </a:r>
            <a:r>
              <a:rPr lang="en-US" dirty="0"/>
              <a:t>.</a:t>
            </a:r>
            <a:br>
              <a:rPr lang="en-US" dirty="0"/>
            </a:br>
            <a:endParaRPr lang="en-US" dirty="0"/>
          </a:p>
          <a:p>
            <a:r>
              <a:rPr lang="en-US" dirty="0"/>
              <a:t>You don't have to do this.</a:t>
            </a:r>
          </a:p>
          <a:p>
            <a:r>
              <a:rPr lang="en-US" dirty="0"/>
              <a:t>I’m </a:t>
            </a:r>
            <a:r>
              <a:rPr lang="ko-KR" altLang="en-US" dirty="0"/>
              <a:t> </a:t>
            </a:r>
            <a:r>
              <a:rPr lang="en-US" altLang="ko-KR" dirty="0"/>
              <a:t>also</a:t>
            </a:r>
            <a:r>
              <a:rPr lang="ko-KR" altLang="en-US" dirty="0"/>
              <a:t> </a:t>
            </a:r>
            <a:r>
              <a:rPr lang="en-US" dirty="0"/>
              <a:t>not much of a very professional</a:t>
            </a:r>
            <a:r>
              <a:rPr lang="ko-KR" altLang="en-US" dirty="0"/>
              <a:t> </a:t>
            </a:r>
            <a:r>
              <a:rPr lang="en-US" altLang="ko-KR" dirty="0"/>
              <a:t>about</a:t>
            </a:r>
            <a:r>
              <a:rPr lang="ko-KR" altLang="en-US" dirty="0"/>
              <a:t> </a:t>
            </a:r>
            <a:r>
              <a:rPr lang="en-US" altLang="ko-KR" dirty="0"/>
              <a:t>this</a:t>
            </a:r>
            <a:r>
              <a:rPr lang="en-US" dirty="0"/>
              <a:t>.</a:t>
            </a:r>
          </a:p>
          <a:p>
            <a:r>
              <a:rPr lang="en-US" dirty="0"/>
              <a:t>But I think it'll be better if you think about it once.</a:t>
            </a:r>
          </a:p>
          <a:p>
            <a:r>
              <a:rPr lang="en-US" dirty="0"/>
              <a:t>Because in fact, a lot of IT-systems are operated like this way.</a:t>
            </a:r>
            <a:endParaRPr lang="en-US" altLang="ko-KR" dirty="0"/>
          </a:p>
        </p:txBody>
      </p:sp>
    </p:spTree>
    <p:extLst>
      <p:ext uri="{BB962C8B-B14F-4D97-AF65-F5344CB8AC3E}">
        <p14:creationId xmlns:p14="http://schemas.microsoft.com/office/powerpoint/2010/main" val="2037319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D77-FC01-B844-BDE4-7471DE3AB47F}"/>
              </a:ext>
            </a:extLst>
          </p:cNvPr>
          <p:cNvSpPr>
            <a:spLocks noGrp="1"/>
          </p:cNvSpPr>
          <p:nvPr>
            <p:ph type="title"/>
          </p:nvPr>
        </p:nvSpPr>
        <p:spPr/>
        <p:txBody>
          <a:bodyPr/>
          <a:lstStyle/>
          <a:p>
            <a:r>
              <a:rPr lang="en-US" altLang="ko-KR" dirty="0"/>
              <a:t>Link</a:t>
            </a:r>
            <a:endParaRPr lang="en-US" dirty="0"/>
          </a:p>
        </p:txBody>
      </p:sp>
      <p:sp>
        <p:nvSpPr>
          <p:cNvPr id="3" name="Content Placeholder 2">
            <a:extLst>
              <a:ext uri="{FF2B5EF4-FFF2-40B4-BE49-F238E27FC236}">
                <a16:creationId xmlns:a16="http://schemas.microsoft.com/office/drawing/2014/main" id="{490370F5-3F3B-DD42-96D5-8D269D916558}"/>
              </a:ext>
            </a:extLst>
          </p:cNvPr>
          <p:cNvSpPr>
            <a:spLocks noGrp="1"/>
          </p:cNvSpPr>
          <p:nvPr>
            <p:ph idx="1"/>
          </p:nvPr>
        </p:nvSpPr>
        <p:spPr/>
        <p:txBody>
          <a:bodyPr/>
          <a:lstStyle/>
          <a:p>
            <a:r>
              <a:rPr lang="en-US" b="1" dirty="0"/>
              <a:t>ITSM </a:t>
            </a:r>
            <a:r>
              <a:rPr lang="en-US" b="1" dirty="0" err="1"/>
              <a:t>Softwares</a:t>
            </a:r>
            <a:endParaRPr lang="en-US" b="1" dirty="0"/>
          </a:p>
          <a:p>
            <a:pPr lvl="1"/>
            <a:r>
              <a:rPr lang="en-US" dirty="0">
                <a:hlinkClick r:id="rId2"/>
              </a:rPr>
              <a:t>https://www.capterra.com/itsm-software/?utf8=%E2%9C%93&amp;users=&amp;sort_options=Highest+Rated</a:t>
            </a:r>
            <a:endParaRPr lang="en-US" dirty="0"/>
          </a:p>
          <a:p>
            <a:r>
              <a:rPr lang="en-US" b="1" dirty="0"/>
              <a:t>Using JIRA as an Information Technology Infrastructure Library (ITIL)</a:t>
            </a:r>
          </a:p>
          <a:p>
            <a:pPr lvl="1"/>
            <a:r>
              <a:rPr lang="en-US" altLang="ko-KR" dirty="0">
                <a:hlinkClick r:id="rId3"/>
              </a:rPr>
              <a:t>https://confluence.atlassian.com/jirakb/using-jira-as-an-information-technology-infrastructure-library-itil-298978148.html</a:t>
            </a:r>
            <a:endParaRPr lang="en-US" altLang="ko-KR" dirty="0"/>
          </a:p>
          <a:p>
            <a:r>
              <a:rPr lang="en-US" b="1" dirty="0"/>
              <a:t>Using JIRA to support ITIL processes</a:t>
            </a:r>
          </a:p>
          <a:p>
            <a:pPr lvl="1"/>
            <a:r>
              <a:rPr lang="en-US" altLang="ko-KR" dirty="0">
                <a:hlinkClick r:id="rId4"/>
              </a:rPr>
              <a:t>https://martinskemme.wordpress.com/2009/02/01/using-jira-to-support-itil-processes/</a:t>
            </a:r>
            <a:endParaRPr lang="en-US" altLang="ko-KR" dirty="0"/>
          </a:p>
        </p:txBody>
      </p:sp>
    </p:spTree>
    <p:extLst>
      <p:ext uri="{BB962C8B-B14F-4D97-AF65-F5344CB8AC3E}">
        <p14:creationId xmlns:p14="http://schemas.microsoft.com/office/powerpoint/2010/main" val="107611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D77-FC01-B844-BDE4-7471DE3AB47F}"/>
              </a:ext>
            </a:extLst>
          </p:cNvPr>
          <p:cNvSpPr>
            <a:spLocks noGrp="1"/>
          </p:cNvSpPr>
          <p:nvPr>
            <p:ph type="title"/>
          </p:nvPr>
        </p:nvSpPr>
        <p:spPr/>
        <p:txBody>
          <a:bodyPr/>
          <a:lstStyle/>
          <a:p>
            <a:r>
              <a:rPr lang="en-US" altLang="ko-KR" dirty="0"/>
              <a:t>Reference</a:t>
            </a:r>
            <a:endParaRPr lang="en-US" dirty="0"/>
          </a:p>
        </p:txBody>
      </p:sp>
      <p:sp>
        <p:nvSpPr>
          <p:cNvPr id="3" name="Content Placeholder 2">
            <a:extLst>
              <a:ext uri="{FF2B5EF4-FFF2-40B4-BE49-F238E27FC236}">
                <a16:creationId xmlns:a16="http://schemas.microsoft.com/office/drawing/2014/main" id="{490370F5-3F3B-DD42-96D5-8D269D916558}"/>
              </a:ext>
            </a:extLst>
          </p:cNvPr>
          <p:cNvSpPr>
            <a:spLocks noGrp="1"/>
          </p:cNvSpPr>
          <p:nvPr>
            <p:ph idx="1"/>
          </p:nvPr>
        </p:nvSpPr>
        <p:spPr/>
        <p:txBody>
          <a:bodyPr/>
          <a:lstStyle/>
          <a:p>
            <a:r>
              <a:rPr lang="en-US" dirty="0">
                <a:hlinkClick r:id="rId2"/>
              </a:rPr>
              <a:t>https://wiki.en.it-processmaps.com/index.php/Main_Page</a:t>
            </a:r>
            <a:endParaRPr lang="en-US" dirty="0"/>
          </a:p>
          <a:p>
            <a:r>
              <a:rPr lang="en-US" dirty="0">
                <a:hlinkClick r:id="rId3"/>
              </a:rPr>
              <a:t>https://en.m.wikipedia.org/wiki/ITIL</a:t>
            </a:r>
            <a:endParaRPr lang="en-US" dirty="0"/>
          </a:p>
        </p:txBody>
      </p:sp>
    </p:spTree>
    <p:extLst>
      <p:ext uri="{BB962C8B-B14F-4D97-AF65-F5344CB8AC3E}">
        <p14:creationId xmlns:p14="http://schemas.microsoft.com/office/powerpoint/2010/main" val="1544980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F8CD-2B7E-F049-9AF5-0532C0FD525D}"/>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575BC5D0-B212-AB4A-9A67-D55A1578F6A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846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D77-FC01-B844-BDE4-7471DE3AB47F}"/>
              </a:ext>
            </a:extLst>
          </p:cNvPr>
          <p:cNvSpPr>
            <a:spLocks noGrp="1"/>
          </p:cNvSpPr>
          <p:nvPr>
            <p:ph type="title"/>
          </p:nvPr>
        </p:nvSpPr>
        <p:spPr/>
        <p:txBody>
          <a:bodyPr/>
          <a:lstStyle/>
          <a:p>
            <a:r>
              <a:rPr lang="en-US" altLang="ko-KR" dirty="0"/>
              <a:t>Operation?</a:t>
            </a:r>
            <a:endParaRPr lang="en-US" dirty="0"/>
          </a:p>
        </p:txBody>
      </p:sp>
      <p:sp>
        <p:nvSpPr>
          <p:cNvPr id="3" name="Content Placeholder 2">
            <a:extLst>
              <a:ext uri="{FF2B5EF4-FFF2-40B4-BE49-F238E27FC236}">
                <a16:creationId xmlns:a16="http://schemas.microsoft.com/office/drawing/2014/main" id="{490370F5-3F3B-DD42-96D5-8D269D916558}"/>
              </a:ext>
            </a:extLst>
          </p:cNvPr>
          <p:cNvSpPr>
            <a:spLocks noGrp="1"/>
          </p:cNvSpPr>
          <p:nvPr>
            <p:ph idx="1"/>
          </p:nvPr>
        </p:nvSpPr>
        <p:spPr/>
        <p:txBody>
          <a:bodyPr/>
          <a:lstStyle/>
          <a:p>
            <a:r>
              <a:rPr lang="en-US" altLang="ko-KR" dirty="0"/>
              <a:t>Easy</a:t>
            </a:r>
          </a:p>
          <a:p>
            <a:r>
              <a:rPr lang="en-US" altLang="ko-KR" dirty="0"/>
              <a:t>Boring</a:t>
            </a:r>
          </a:p>
          <a:p>
            <a:r>
              <a:rPr lang="en-US" altLang="ko-KR" dirty="0"/>
              <a:t>Just Do it</a:t>
            </a:r>
          </a:p>
          <a:p>
            <a:r>
              <a:rPr lang="en-US" dirty="0"/>
              <a:t>Maybe someone will</a:t>
            </a:r>
            <a:r>
              <a:rPr lang="ko-KR" altLang="en-US" dirty="0"/>
              <a:t> </a:t>
            </a:r>
            <a:r>
              <a:rPr lang="en-US" altLang="ko-KR" dirty="0"/>
              <a:t>do</a:t>
            </a:r>
            <a:r>
              <a:rPr lang="en-US" dirty="0"/>
              <a:t>.</a:t>
            </a:r>
            <a:endParaRPr lang="en-US" altLang="ko-KR" dirty="0"/>
          </a:p>
        </p:txBody>
      </p:sp>
    </p:spTree>
    <p:extLst>
      <p:ext uri="{BB962C8B-B14F-4D97-AF65-F5344CB8AC3E}">
        <p14:creationId xmlns:p14="http://schemas.microsoft.com/office/powerpoint/2010/main" val="319539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D77-FC01-B844-BDE4-7471DE3AB47F}"/>
              </a:ext>
            </a:extLst>
          </p:cNvPr>
          <p:cNvSpPr>
            <a:spLocks noGrp="1"/>
          </p:cNvSpPr>
          <p:nvPr>
            <p:ph type="title"/>
          </p:nvPr>
        </p:nvSpPr>
        <p:spPr/>
        <p:txBody>
          <a:bodyPr/>
          <a:lstStyle/>
          <a:p>
            <a:r>
              <a:rPr lang="en-US" dirty="0"/>
              <a:t>I think..</a:t>
            </a:r>
          </a:p>
        </p:txBody>
      </p:sp>
      <p:sp>
        <p:nvSpPr>
          <p:cNvPr id="3" name="Content Placeholder 2">
            <a:extLst>
              <a:ext uri="{FF2B5EF4-FFF2-40B4-BE49-F238E27FC236}">
                <a16:creationId xmlns:a16="http://schemas.microsoft.com/office/drawing/2014/main" id="{490370F5-3F3B-DD42-96D5-8D269D916558}"/>
              </a:ext>
            </a:extLst>
          </p:cNvPr>
          <p:cNvSpPr>
            <a:spLocks noGrp="1"/>
          </p:cNvSpPr>
          <p:nvPr>
            <p:ph idx="1"/>
          </p:nvPr>
        </p:nvSpPr>
        <p:spPr/>
        <p:txBody>
          <a:bodyPr/>
          <a:lstStyle/>
          <a:p>
            <a:r>
              <a:rPr lang="en-US" altLang="ko-KR" dirty="0"/>
              <a:t>We are developers and also operators.</a:t>
            </a:r>
          </a:p>
          <a:p>
            <a:r>
              <a:rPr lang="en-US" altLang="ko-KR" dirty="0"/>
              <a:t>We are already doing a lot of work for the operation.</a:t>
            </a:r>
          </a:p>
          <a:p>
            <a:r>
              <a:rPr lang="en-US" altLang="ko-KR" dirty="0"/>
              <a:t>We are put a lot of effort into improving development skill.</a:t>
            </a:r>
          </a:p>
          <a:p>
            <a:r>
              <a:rPr lang="en-US" altLang="ko-KR" dirty="0"/>
              <a:t>But.. development and operation are not the same.</a:t>
            </a:r>
          </a:p>
        </p:txBody>
      </p:sp>
    </p:spTree>
    <p:extLst>
      <p:ext uri="{BB962C8B-B14F-4D97-AF65-F5344CB8AC3E}">
        <p14:creationId xmlns:p14="http://schemas.microsoft.com/office/powerpoint/2010/main" val="356486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D77-FC01-B844-BDE4-7471DE3AB47F}"/>
              </a:ext>
            </a:extLst>
          </p:cNvPr>
          <p:cNvSpPr>
            <a:spLocks noGrp="1"/>
          </p:cNvSpPr>
          <p:nvPr>
            <p:ph type="title"/>
          </p:nvPr>
        </p:nvSpPr>
        <p:spPr/>
        <p:txBody>
          <a:bodyPr/>
          <a:lstStyle/>
          <a:p>
            <a:r>
              <a:rPr lang="en-US" altLang="ko-KR" dirty="0"/>
              <a:t>Think about it</a:t>
            </a:r>
            <a:endParaRPr lang="en-US" dirty="0"/>
          </a:p>
        </p:txBody>
      </p:sp>
      <p:sp>
        <p:nvSpPr>
          <p:cNvPr id="3" name="Content Placeholder 2">
            <a:extLst>
              <a:ext uri="{FF2B5EF4-FFF2-40B4-BE49-F238E27FC236}">
                <a16:creationId xmlns:a16="http://schemas.microsoft.com/office/drawing/2014/main" id="{490370F5-3F3B-DD42-96D5-8D269D916558}"/>
              </a:ext>
            </a:extLst>
          </p:cNvPr>
          <p:cNvSpPr>
            <a:spLocks noGrp="1"/>
          </p:cNvSpPr>
          <p:nvPr>
            <p:ph idx="1"/>
          </p:nvPr>
        </p:nvSpPr>
        <p:spPr/>
        <p:txBody>
          <a:bodyPr/>
          <a:lstStyle/>
          <a:p>
            <a:r>
              <a:rPr lang="en-US" dirty="0"/>
              <a:t>What is good operation?</a:t>
            </a:r>
          </a:p>
          <a:p>
            <a:r>
              <a:rPr lang="en-US" dirty="0"/>
              <a:t>How can we operate our IT systems better?</a:t>
            </a:r>
          </a:p>
        </p:txBody>
      </p:sp>
    </p:spTree>
    <p:extLst>
      <p:ext uri="{BB962C8B-B14F-4D97-AF65-F5344CB8AC3E}">
        <p14:creationId xmlns:p14="http://schemas.microsoft.com/office/powerpoint/2010/main" val="128178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0189-BF12-1441-A03E-8E34AD184177}"/>
              </a:ext>
            </a:extLst>
          </p:cNvPr>
          <p:cNvSpPr>
            <a:spLocks noGrp="1"/>
          </p:cNvSpPr>
          <p:nvPr>
            <p:ph type="title"/>
          </p:nvPr>
        </p:nvSpPr>
        <p:spPr/>
        <p:txBody>
          <a:bodyPr/>
          <a:lstStyle/>
          <a:p>
            <a:r>
              <a:rPr lang="en-US" altLang="ko-KR" dirty="0"/>
              <a:t>ITIL</a:t>
            </a:r>
            <a:endParaRPr lang="en-US" dirty="0"/>
          </a:p>
        </p:txBody>
      </p:sp>
      <p:sp>
        <p:nvSpPr>
          <p:cNvPr id="3" name="Text Placeholder 2">
            <a:extLst>
              <a:ext uri="{FF2B5EF4-FFF2-40B4-BE49-F238E27FC236}">
                <a16:creationId xmlns:a16="http://schemas.microsoft.com/office/drawing/2014/main" id="{AFDB338A-1073-B944-B4D5-404FD1A5170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404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D77-FC01-B844-BDE4-7471DE3AB47F}"/>
              </a:ext>
            </a:extLst>
          </p:cNvPr>
          <p:cNvSpPr>
            <a:spLocks noGrp="1"/>
          </p:cNvSpPr>
          <p:nvPr>
            <p:ph type="title"/>
          </p:nvPr>
        </p:nvSpPr>
        <p:spPr/>
        <p:txBody>
          <a:bodyPr/>
          <a:lstStyle/>
          <a:p>
            <a:r>
              <a:rPr lang="en-US" altLang="ko-KR" dirty="0"/>
              <a:t>IT service management (ITSM)</a:t>
            </a:r>
            <a:endParaRPr lang="en-US" dirty="0"/>
          </a:p>
        </p:txBody>
      </p:sp>
      <p:sp>
        <p:nvSpPr>
          <p:cNvPr id="3" name="Content Placeholder 2">
            <a:extLst>
              <a:ext uri="{FF2B5EF4-FFF2-40B4-BE49-F238E27FC236}">
                <a16:creationId xmlns:a16="http://schemas.microsoft.com/office/drawing/2014/main" id="{490370F5-3F3B-DD42-96D5-8D269D916558}"/>
              </a:ext>
            </a:extLst>
          </p:cNvPr>
          <p:cNvSpPr>
            <a:spLocks noGrp="1"/>
          </p:cNvSpPr>
          <p:nvPr>
            <p:ph idx="1"/>
          </p:nvPr>
        </p:nvSpPr>
        <p:spPr/>
        <p:txBody>
          <a:bodyPr/>
          <a:lstStyle/>
          <a:p>
            <a:pPr marL="0" indent="0">
              <a:buNone/>
            </a:pPr>
            <a:endParaRPr lang="en-US" altLang="ko-KR" dirty="0"/>
          </a:p>
          <a:p>
            <a:r>
              <a:rPr lang="en-US" altLang="ko-KR" dirty="0"/>
              <a:t>IT service management (ITSM) refers to the entirety of activities – directed by policies, organized and structured in processes and supporting procedures – that are performed by an organization to design, plan, deliver, operate and control information technology (IT) services offered to customers. It is thus concerned with the implementation of IT services that meet customers' needs, and it is performed by the IT service provider through an appropriate mix of people, process and information technology.</a:t>
            </a:r>
          </a:p>
          <a:p>
            <a:endParaRPr lang="en-US" altLang="ko-KR" dirty="0"/>
          </a:p>
        </p:txBody>
      </p:sp>
    </p:spTree>
    <p:extLst>
      <p:ext uri="{BB962C8B-B14F-4D97-AF65-F5344CB8AC3E}">
        <p14:creationId xmlns:p14="http://schemas.microsoft.com/office/powerpoint/2010/main" val="259854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D77-FC01-B844-BDE4-7471DE3AB47F}"/>
              </a:ext>
            </a:extLst>
          </p:cNvPr>
          <p:cNvSpPr>
            <a:spLocks noGrp="1"/>
          </p:cNvSpPr>
          <p:nvPr>
            <p:ph type="title"/>
          </p:nvPr>
        </p:nvSpPr>
        <p:spPr/>
        <p:txBody>
          <a:bodyPr/>
          <a:lstStyle/>
          <a:p>
            <a:r>
              <a:rPr lang="en-US" dirty="0"/>
              <a:t>Information Technology Infrastructure Library (ITIL)</a:t>
            </a:r>
          </a:p>
        </p:txBody>
      </p:sp>
      <p:sp>
        <p:nvSpPr>
          <p:cNvPr id="3" name="Content Placeholder 2">
            <a:extLst>
              <a:ext uri="{FF2B5EF4-FFF2-40B4-BE49-F238E27FC236}">
                <a16:creationId xmlns:a16="http://schemas.microsoft.com/office/drawing/2014/main" id="{490370F5-3F3B-DD42-96D5-8D269D916558}"/>
              </a:ext>
            </a:extLst>
          </p:cNvPr>
          <p:cNvSpPr>
            <a:spLocks noGrp="1"/>
          </p:cNvSpPr>
          <p:nvPr>
            <p:ph idx="1"/>
          </p:nvPr>
        </p:nvSpPr>
        <p:spPr/>
        <p:txBody>
          <a:bodyPr/>
          <a:lstStyle/>
          <a:p>
            <a:endParaRPr lang="en-US" altLang="ko-KR" dirty="0"/>
          </a:p>
          <a:p>
            <a:r>
              <a:rPr lang="en-US" dirty="0"/>
              <a:t>ITIL was started in the 1980's when the IT services provided to the British government did not meet expectations, and a method had to be found to achieve better quality at lower costs.</a:t>
            </a:r>
          </a:p>
          <a:p>
            <a:r>
              <a:rPr lang="en-US" altLang="ko-KR" dirty="0"/>
              <a:t>In 1989, ITIL v1 </a:t>
            </a:r>
            <a:r>
              <a:rPr lang="en-US" dirty="0"/>
              <a:t>was published.</a:t>
            </a:r>
            <a:endParaRPr lang="en-US" altLang="ko-KR" dirty="0"/>
          </a:p>
          <a:p>
            <a:r>
              <a:rPr lang="en-US" dirty="0"/>
              <a:t>In 2001, ITIL v2 was published. </a:t>
            </a:r>
          </a:p>
          <a:p>
            <a:r>
              <a:rPr lang="en-US" dirty="0"/>
              <a:t>In 2007, ITIL v3 was published. </a:t>
            </a:r>
          </a:p>
          <a:p>
            <a:r>
              <a:rPr lang="en-US" dirty="0"/>
              <a:t>In 2011, the 2011 edition of ITIL v3 was published</a:t>
            </a:r>
            <a:endParaRPr lang="en-US" altLang="ko-KR" dirty="0"/>
          </a:p>
        </p:txBody>
      </p:sp>
    </p:spTree>
    <p:extLst>
      <p:ext uri="{BB962C8B-B14F-4D97-AF65-F5344CB8AC3E}">
        <p14:creationId xmlns:p14="http://schemas.microsoft.com/office/powerpoint/2010/main" val="275718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D77-FC01-B844-BDE4-7471DE3AB47F}"/>
              </a:ext>
            </a:extLst>
          </p:cNvPr>
          <p:cNvSpPr>
            <a:spLocks noGrp="1"/>
          </p:cNvSpPr>
          <p:nvPr>
            <p:ph type="title"/>
          </p:nvPr>
        </p:nvSpPr>
        <p:spPr/>
        <p:txBody>
          <a:bodyPr/>
          <a:lstStyle/>
          <a:p>
            <a:r>
              <a:rPr lang="en-US" dirty="0"/>
              <a:t>Information Technology Infrastructure Library (ITIL)</a:t>
            </a:r>
          </a:p>
        </p:txBody>
      </p:sp>
      <p:sp>
        <p:nvSpPr>
          <p:cNvPr id="3" name="Content Placeholder 2">
            <a:extLst>
              <a:ext uri="{FF2B5EF4-FFF2-40B4-BE49-F238E27FC236}">
                <a16:creationId xmlns:a16="http://schemas.microsoft.com/office/drawing/2014/main" id="{490370F5-3F3B-DD42-96D5-8D269D916558}"/>
              </a:ext>
            </a:extLst>
          </p:cNvPr>
          <p:cNvSpPr>
            <a:spLocks noGrp="1"/>
          </p:cNvSpPr>
          <p:nvPr>
            <p:ph idx="1"/>
          </p:nvPr>
        </p:nvSpPr>
        <p:spPr/>
        <p:txBody>
          <a:bodyPr/>
          <a:lstStyle/>
          <a:p>
            <a:endParaRPr lang="en-US" altLang="ko-KR" dirty="0"/>
          </a:p>
          <a:p>
            <a:r>
              <a:rPr lang="en-US" altLang="ko-KR" dirty="0"/>
              <a:t>ITIL (Information Technology Infrastructure Library) is a set of detailed practices for IT service management (ITSM) that focuses on aligning IT services with the needs of business. </a:t>
            </a:r>
          </a:p>
          <a:p>
            <a:endParaRPr lang="en-US" dirty="0"/>
          </a:p>
          <a:p>
            <a:r>
              <a:rPr lang="en-US" dirty="0"/>
              <a:t>Processes</a:t>
            </a:r>
          </a:p>
          <a:p>
            <a:r>
              <a:rPr lang="en-US" dirty="0"/>
              <a:t>Roles</a:t>
            </a:r>
          </a:p>
          <a:p>
            <a:r>
              <a:rPr lang="en-US" dirty="0"/>
              <a:t>Key Performance Indicators (KPIs)</a:t>
            </a:r>
          </a:p>
          <a:p>
            <a:r>
              <a:rPr lang="en-US" dirty="0"/>
              <a:t>Templates and Checklists</a:t>
            </a:r>
          </a:p>
        </p:txBody>
      </p:sp>
    </p:spTree>
    <p:extLst>
      <p:ext uri="{BB962C8B-B14F-4D97-AF65-F5344CB8AC3E}">
        <p14:creationId xmlns:p14="http://schemas.microsoft.com/office/powerpoint/2010/main" val="32345624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390</TotalTime>
  <Words>1427</Words>
  <Application>Microsoft Macintosh PowerPoint</Application>
  <PresentationFormat>Widescreen</PresentationFormat>
  <Paragraphs>308</Paragraphs>
  <Slides>27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HY그래픽M</vt:lpstr>
      <vt:lpstr>맑은 고딕</vt:lpstr>
      <vt:lpstr>Arial</vt:lpstr>
      <vt:lpstr>Calibri</vt:lpstr>
      <vt:lpstr>Trebuchet MS</vt:lpstr>
      <vt:lpstr>Wingdings 3</vt:lpstr>
      <vt:lpstr>Facet</vt:lpstr>
      <vt:lpstr>ITIL</vt:lpstr>
      <vt:lpstr>Motivation</vt:lpstr>
      <vt:lpstr>Operation?</vt:lpstr>
      <vt:lpstr>I think..</vt:lpstr>
      <vt:lpstr>Think about it</vt:lpstr>
      <vt:lpstr>ITIL</vt:lpstr>
      <vt:lpstr>IT service management (ITSM)</vt:lpstr>
      <vt:lpstr>Information Technology Infrastructure Library (ITIL)</vt:lpstr>
      <vt:lpstr>Information Technology Infrastructure Library (ITIL)</vt:lpstr>
      <vt:lpstr>ITIL Service Lifecycle</vt:lpstr>
      <vt:lpstr>Processes: Service Strategy  understands organizational objectives and customer needs</vt:lpstr>
      <vt:lpstr>Processes: Service Design  turns the service strategy into a plan for delivering the business objectives</vt:lpstr>
      <vt:lpstr>Service Design - Availability Management  To define, analyze, plan, measure and improve all aspects of the availability of IT services</vt:lpstr>
      <vt:lpstr>Service Design - IT Service Continuity Management  To manage risks that could seriously impact IT services</vt:lpstr>
      <vt:lpstr>Processes: Service Transition  develops and improves capabilities for introducing new services into supported environments.</vt:lpstr>
      <vt:lpstr>Service Transition - Change Management  To control the lifecycle of all Changes</vt:lpstr>
      <vt:lpstr>Service Transition - Release and Deployment Management  To plan, schedule and control the movement of releases to test and live environments.</vt:lpstr>
      <vt:lpstr>Processes: Service Operation  manages services in supported environments</vt:lpstr>
      <vt:lpstr>Service Operation - Event Management   To make sure CIs and services are constantly monitored, and to filter and categorize Events in order to decide on appropriate actions.</vt:lpstr>
      <vt:lpstr>Service Operation - Incident Management  To manage the lifecycle of all Incidents. The primary objective of Incident Management is to return the IT service to users as quickly as possible.</vt:lpstr>
      <vt:lpstr>Service Operation - Problem Management   To manage the lifecycle of all Problems</vt:lpstr>
      <vt:lpstr>Processes: Continual Service Improvement  achieves services incremental and large-scale improvements</vt:lpstr>
      <vt:lpstr>Conclusion</vt:lpstr>
      <vt:lpstr>Maybe..</vt:lpstr>
      <vt:lpstr>Link</vt:lpstr>
      <vt:lpstr>Reference</vt:lpstr>
      <vt:lpstr>Thank you</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ITIL</dc:title>
  <dc:creator>Microsoft Office 사용자</dc:creator>
  <cp:lastModifiedBy>Microsoft Office 사용자</cp:lastModifiedBy>
  <cp:revision>39</cp:revision>
  <dcterms:created xsi:type="dcterms:W3CDTF">2018-04-13T05:34:54Z</dcterms:created>
  <dcterms:modified xsi:type="dcterms:W3CDTF">2018-04-18T02:36:35Z</dcterms:modified>
</cp:coreProperties>
</file>