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4"/>
  </p:sldMasterIdLst>
  <p:notesMasterIdLst>
    <p:notesMasterId r:id="rId11"/>
  </p:notesMasterIdLst>
  <p:handoutMasterIdLst>
    <p:handoutMasterId r:id="rId12"/>
  </p:handoutMasterIdLst>
  <p:sldIdLst>
    <p:sldId id="256" r:id="rId5"/>
    <p:sldId id="304" r:id="rId6"/>
    <p:sldId id="305" r:id="rId7"/>
    <p:sldId id="306" r:id="rId8"/>
    <p:sldId id="307" r:id="rId9"/>
    <p:sldId id="3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293" autoAdjust="0"/>
  </p:normalViewPr>
  <p:slideViewPr>
    <p:cSldViewPr snapToGrid="0">
      <p:cViewPr varScale="1">
        <p:scale>
          <a:sx n="101" d="100"/>
          <a:sy n="101" d="100"/>
        </p:scale>
        <p:origin x="258" y="102"/>
      </p:cViewPr>
      <p:guideLst/>
    </p:cSldViewPr>
  </p:slideViewPr>
  <p:outlineViewPr>
    <p:cViewPr>
      <p:scale>
        <a:sx n="33" d="100"/>
        <a:sy n="33" d="100"/>
      </p:scale>
      <p:origin x="0" y="-4896"/>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1869F-F6FC-6A0D-CE07-6B540E550E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A6B6C1-6185-79F5-23C8-927538634E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41E86C-C6B4-424D-8295-67D3386172F0}" type="datetimeFigureOut">
              <a:rPr lang="en-US" smtClean="0"/>
              <a:t>6/4/2024</a:t>
            </a:fld>
            <a:endParaRPr lang="en-US" dirty="0"/>
          </a:p>
        </p:txBody>
      </p:sp>
      <p:sp>
        <p:nvSpPr>
          <p:cNvPr id="4" name="Footer Placeholder 3">
            <a:extLst>
              <a:ext uri="{FF2B5EF4-FFF2-40B4-BE49-F238E27FC236}">
                <a16:creationId xmlns:a16="http://schemas.microsoft.com/office/drawing/2014/main" id="{D875153B-EAEA-CF1E-30D7-16C2E64586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AFB7-47EE-893B-5887-BDC37DCA5F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F94707-CAF6-40B0-A7EA-C5F3C63CBD6B}" type="slidenum">
              <a:rPr lang="en-US" smtClean="0"/>
              <a:t>‹nº›</a:t>
            </a:fld>
            <a:endParaRPr lang="en-US" dirty="0"/>
          </a:p>
        </p:txBody>
      </p:sp>
    </p:spTree>
    <p:extLst>
      <p:ext uri="{BB962C8B-B14F-4D97-AF65-F5344CB8AC3E}">
        <p14:creationId xmlns:p14="http://schemas.microsoft.com/office/powerpoint/2010/main" val="4033411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88D07-B188-44E4-ABBB-6994C1A52936}"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2455A-0D23-4EAB-9AF9-2CC2B3066B0A}" type="slidenum">
              <a:rPr lang="en-US" smtClean="0"/>
              <a:t>‹nº›</a:t>
            </a:fld>
            <a:endParaRPr lang="en-US" dirty="0"/>
          </a:p>
        </p:txBody>
      </p:sp>
    </p:spTree>
    <p:extLst>
      <p:ext uri="{BB962C8B-B14F-4D97-AF65-F5344CB8AC3E}">
        <p14:creationId xmlns:p14="http://schemas.microsoft.com/office/powerpoint/2010/main" val="390436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6/4/2024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normAutofit/>
          </a:bodyPr>
          <a:lstStyle/>
          <a:p>
            <a:r>
              <a:rPr lang="pt-BR" dirty="0"/>
              <a:t>S</a:t>
            </a:r>
            <a:r>
              <a:rPr lang="en-US" dirty="0" err="1"/>
              <a:t>upervisor</a:t>
            </a:r>
            <a:r>
              <a:rPr lang="en-US" dirty="0"/>
              <a:t> Assessment</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dirty="0"/>
              <a:t>Athos Ribeiro Vilela</a:t>
            </a:r>
          </a:p>
        </p:txBody>
      </p:sp>
      <p:pic>
        <p:nvPicPr>
          <p:cNvPr id="5" name="Espaço Reservado para Imagem 4">
            <a:extLst>
              <a:ext uri="{FF2B5EF4-FFF2-40B4-BE49-F238E27FC236}">
                <a16:creationId xmlns:a16="http://schemas.microsoft.com/office/drawing/2014/main" id="{F89B8C49-B262-4940-1831-72268F2A559A}"/>
              </a:ext>
            </a:extLst>
          </p:cNvPr>
          <p:cNvPicPr>
            <a:picLocks noGrp="1" noChangeAspect="1"/>
          </p:cNvPicPr>
          <p:nvPr>
            <p:ph type="pic" sz="quarter" idx="13"/>
          </p:nvPr>
        </p:nvPicPr>
        <p:blipFill>
          <a:blip r:embed="rId2"/>
          <a:srcRect t="19328" b="19328"/>
          <a:stretch/>
        </p:blip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9797E-8C47-A0C3-4935-A29709189A18}"/>
              </a:ext>
            </a:extLst>
          </p:cNvPr>
          <p:cNvSpPr>
            <a:spLocks noGrp="1"/>
          </p:cNvSpPr>
          <p:nvPr>
            <p:ph type="title"/>
          </p:nvPr>
        </p:nvSpPr>
        <p:spPr/>
        <p:txBody>
          <a:bodyPr/>
          <a:lstStyle/>
          <a:p>
            <a:r>
              <a:rPr lang="pt-BR" sz="6000" b="1" dirty="0"/>
              <a:t>Q</a:t>
            </a:r>
            <a:r>
              <a:rPr lang="en-US" sz="6000" b="1" dirty="0" err="1"/>
              <a:t>uality</a:t>
            </a:r>
            <a:endParaRPr lang="en-US" sz="6000" b="1" dirty="0"/>
          </a:p>
        </p:txBody>
      </p:sp>
      <p:sp>
        <p:nvSpPr>
          <p:cNvPr id="3" name="Espaço Reservado para Texto 2">
            <a:extLst>
              <a:ext uri="{FF2B5EF4-FFF2-40B4-BE49-F238E27FC236}">
                <a16:creationId xmlns:a16="http://schemas.microsoft.com/office/drawing/2014/main" id="{D540E1D3-EEE2-3D97-0420-7271A4BBF14A}"/>
              </a:ext>
            </a:extLst>
          </p:cNvPr>
          <p:cNvSpPr>
            <a:spLocks noGrp="1"/>
          </p:cNvSpPr>
          <p:nvPr>
            <p:ph type="body" idx="1"/>
          </p:nvPr>
        </p:nvSpPr>
        <p:spPr/>
        <p:txBody>
          <a:bodyPr/>
          <a:lstStyle/>
          <a:p>
            <a:r>
              <a:rPr lang="en-US" sz="2800" b="1" dirty="0"/>
              <a:t>Root Cause Analysis – Accuracy and AHT</a:t>
            </a:r>
            <a:endParaRPr lang="en-US" sz="2800" dirty="0"/>
          </a:p>
        </p:txBody>
      </p:sp>
      <p:sp>
        <p:nvSpPr>
          <p:cNvPr id="4" name="Espaço Reservado para Texto 3">
            <a:extLst>
              <a:ext uri="{FF2B5EF4-FFF2-40B4-BE49-F238E27FC236}">
                <a16:creationId xmlns:a16="http://schemas.microsoft.com/office/drawing/2014/main" id="{3C808637-D5F4-FA7E-DD10-2F4B348BEA45}"/>
              </a:ext>
            </a:extLst>
          </p:cNvPr>
          <p:cNvSpPr>
            <a:spLocks noGrp="1"/>
          </p:cNvSpPr>
          <p:nvPr>
            <p:ph type="body" sz="half" idx="2"/>
          </p:nvPr>
        </p:nvSpPr>
        <p:spPr>
          <a:xfrm>
            <a:off x="960664" y="2390962"/>
            <a:ext cx="6970825" cy="2264210"/>
          </a:xfrm>
        </p:spPr>
        <p:txBody>
          <a:bodyPr/>
          <a:lstStyle/>
          <a:p>
            <a:pPr marL="285750" indent="-285750">
              <a:buFont typeface="Arial" panose="020B0604020202020204" pitchFamily="34" charset="0"/>
              <a:buChar char="•"/>
            </a:pPr>
            <a:r>
              <a:rPr lang="en-US" sz="1800" dirty="0"/>
              <a:t>Knowledge Gaps regarding specific policies</a:t>
            </a:r>
          </a:p>
          <a:p>
            <a:pPr marL="285750" indent="-285750">
              <a:buFont typeface="Arial" panose="020B0604020202020204" pitchFamily="34" charset="0"/>
              <a:buChar char="•"/>
            </a:pPr>
            <a:r>
              <a:rPr lang="en-US" sz="1800" dirty="0"/>
              <a:t>Agents may be assuming answers on certain jobs during moderation without properly checking and adhering to the policy (Hardline Policy).</a:t>
            </a:r>
          </a:p>
          <a:p>
            <a:pPr marL="285750" indent="-285750">
              <a:buFont typeface="Arial" panose="020B0604020202020204" pitchFamily="34" charset="0"/>
              <a:buChar char="•"/>
            </a:pPr>
            <a:r>
              <a:rPr lang="en-US" sz="1800" dirty="0"/>
              <a:t>Lack of attention during moderation.</a:t>
            </a:r>
          </a:p>
          <a:p>
            <a:pPr marL="285750" indent="-285750">
              <a:buFont typeface="Arial" panose="020B0604020202020204" pitchFamily="34" charset="0"/>
              <a:buChar char="•"/>
            </a:pPr>
            <a:r>
              <a:rPr lang="en-US" sz="1800" dirty="0"/>
              <a:t>Excessive distractions and parallel conversations causing delays in job moderation.</a:t>
            </a:r>
            <a:br>
              <a:rPr lang="en-US" sz="1800" dirty="0"/>
            </a:br>
            <a:br>
              <a:rPr lang="en-US" sz="1600" dirty="0"/>
            </a:br>
            <a:endParaRPr lang="en-US" sz="1400" dirty="0"/>
          </a:p>
        </p:txBody>
      </p:sp>
      <p:sp>
        <p:nvSpPr>
          <p:cNvPr id="10" name="Espaço Reservado para Texto 9">
            <a:extLst>
              <a:ext uri="{FF2B5EF4-FFF2-40B4-BE49-F238E27FC236}">
                <a16:creationId xmlns:a16="http://schemas.microsoft.com/office/drawing/2014/main" id="{0EABF318-B882-8E46-FD16-6C8366361875}"/>
              </a:ext>
            </a:extLst>
          </p:cNvPr>
          <p:cNvSpPr>
            <a:spLocks noGrp="1"/>
          </p:cNvSpPr>
          <p:nvPr>
            <p:ph type="body" sz="quarter" idx="20"/>
          </p:nvPr>
        </p:nvSpPr>
        <p:spPr/>
        <p:txBody>
          <a:bodyPr/>
          <a:lstStyle/>
          <a:p>
            <a:r>
              <a:rPr lang="en-US"/>
              <a:t>Photos provided by Unsplash</a:t>
            </a:r>
          </a:p>
        </p:txBody>
      </p:sp>
      <p:pic>
        <p:nvPicPr>
          <p:cNvPr id="25" name="Imagem 24" descr="Tabela&#10;&#10;Descrição gerada automaticamente">
            <a:extLst>
              <a:ext uri="{FF2B5EF4-FFF2-40B4-BE49-F238E27FC236}">
                <a16:creationId xmlns:a16="http://schemas.microsoft.com/office/drawing/2014/main" id="{152695E1-B688-9211-47EF-F11F522CB6C9}"/>
              </a:ext>
            </a:extLst>
          </p:cNvPr>
          <p:cNvPicPr>
            <a:picLocks noChangeAspect="1"/>
          </p:cNvPicPr>
          <p:nvPr/>
        </p:nvPicPr>
        <p:blipFill>
          <a:blip r:embed="rId2"/>
          <a:stretch>
            <a:fillRect/>
          </a:stretch>
        </p:blipFill>
        <p:spPr>
          <a:xfrm>
            <a:off x="7931489" y="1455854"/>
            <a:ext cx="3048425" cy="2067213"/>
          </a:xfrm>
          <a:prstGeom prst="rect">
            <a:avLst/>
          </a:prstGeom>
          <a:ln/>
        </p:spPr>
        <p:style>
          <a:lnRef idx="2">
            <a:schemeClr val="dk1">
              <a:shade val="15000"/>
            </a:schemeClr>
          </a:lnRef>
          <a:fillRef idx="1">
            <a:schemeClr val="dk1"/>
          </a:fillRef>
          <a:effectRef idx="0">
            <a:schemeClr val="dk1"/>
          </a:effectRef>
          <a:fontRef idx="minor">
            <a:schemeClr val="lt1"/>
          </a:fontRef>
        </p:style>
      </p:pic>
      <p:pic>
        <p:nvPicPr>
          <p:cNvPr id="27" name="Imagem 26" descr="Tabela&#10;&#10;Descrição gerada automaticamente">
            <a:extLst>
              <a:ext uri="{FF2B5EF4-FFF2-40B4-BE49-F238E27FC236}">
                <a16:creationId xmlns:a16="http://schemas.microsoft.com/office/drawing/2014/main" id="{BB615718-A25A-BD5E-1D57-783AF029653D}"/>
              </a:ext>
            </a:extLst>
          </p:cNvPr>
          <p:cNvPicPr>
            <a:picLocks noChangeAspect="1"/>
          </p:cNvPicPr>
          <p:nvPr/>
        </p:nvPicPr>
        <p:blipFill>
          <a:blip r:embed="rId3"/>
          <a:stretch>
            <a:fillRect/>
          </a:stretch>
        </p:blipFill>
        <p:spPr>
          <a:xfrm>
            <a:off x="7931488" y="3709671"/>
            <a:ext cx="3048425" cy="2143731"/>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54596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3BBB7-2C94-02E3-CE91-40FEAE51E3B4}"/>
              </a:ext>
            </a:extLst>
          </p:cNvPr>
          <p:cNvSpPr>
            <a:spLocks noGrp="1"/>
          </p:cNvSpPr>
          <p:nvPr>
            <p:ph type="title"/>
          </p:nvPr>
        </p:nvSpPr>
        <p:spPr>
          <a:xfrm>
            <a:off x="3112291" y="276842"/>
            <a:ext cx="5653089" cy="1230485"/>
          </a:xfrm>
        </p:spPr>
        <p:txBody>
          <a:bodyPr/>
          <a:lstStyle/>
          <a:p>
            <a:r>
              <a:rPr lang="en-US" sz="5400" dirty="0"/>
              <a:t>Quality Action Plan</a:t>
            </a:r>
          </a:p>
        </p:txBody>
      </p:sp>
      <p:pic>
        <p:nvPicPr>
          <p:cNvPr id="10" name="Espaço Reservado para Imagem 9">
            <a:extLst>
              <a:ext uri="{FF2B5EF4-FFF2-40B4-BE49-F238E27FC236}">
                <a16:creationId xmlns:a16="http://schemas.microsoft.com/office/drawing/2014/main" id="{6FD63398-2049-4E72-0959-D0090345A335}"/>
              </a:ext>
            </a:extLst>
          </p:cNvPr>
          <p:cNvPicPr>
            <a:picLocks noGrp="1" noChangeAspect="1"/>
          </p:cNvPicPr>
          <p:nvPr>
            <p:ph type="pic" sz="quarter" idx="26"/>
          </p:nvPr>
        </p:nvPicPr>
        <p:blipFill>
          <a:blip r:embed="rId2"/>
          <a:srcRect l="3941" r="3941"/>
          <a:stretch>
            <a:fillRect/>
          </a:stretch>
        </p:blipFill>
        <p:spPr/>
      </p:pic>
      <p:sp>
        <p:nvSpPr>
          <p:cNvPr id="26" name="CaixaDeTexto 25">
            <a:extLst>
              <a:ext uri="{FF2B5EF4-FFF2-40B4-BE49-F238E27FC236}">
                <a16:creationId xmlns:a16="http://schemas.microsoft.com/office/drawing/2014/main" id="{481A6110-9EC4-70C3-B913-D3B8DA554E9F}"/>
              </a:ext>
            </a:extLst>
          </p:cNvPr>
          <p:cNvSpPr txBox="1"/>
          <p:nvPr/>
        </p:nvSpPr>
        <p:spPr>
          <a:xfrm>
            <a:off x="714374" y="1640626"/>
            <a:ext cx="10448925" cy="3785652"/>
          </a:xfrm>
          <a:prstGeom prst="rect">
            <a:avLst/>
          </a:prstGeom>
          <a:noFill/>
        </p:spPr>
        <p:txBody>
          <a:bodyPr wrap="square">
            <a:spAutoFit/>
          </a:bodyPr>
          <a:lstStyle/>
          <a:p>
            <a:pPr marL="285750" indent="-285750">
              <a:buFont typeface="Arial" panose="020B0604020202020204" pitchFamily="34" charset="0"/>
              <a:buChar char="•"/>
            </a:pPr>
            <a:r>
              <a:rPr lang="en-US" sz="2000" dirty="0"/>
              <a:t>Conduct individual coaching sessions with each agent to identify if there are knowledge gaps regarding specific policies and/or lack of attention during moderation.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If both issues are identified, discuss strategies to enhance understanding of moderation policies and address potential distractions that affect negatively impacting the agent's attention and productivity (AHT).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Establish specific and measurable goals for each agent, aiming for a 5% improvement in Accuracy within 3 weeks.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Provide continuous support and feedback to each agent throughout the designated period, including guidance from QA's.</a:t>
            </a:r>
          </a:p>
        </p:txBody>
      </p:sp>
    </p:spTree>
    <p:extLst>
      <p:ext uri="{BB962C8B-B14F-4D97-AF65-F5344CB8AC3E}">
        <p14:creationId xmlns:p14="http://schemas.microsoft.com/office/powerpoint/2010/main" val="63024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1E421-5E3E-C620-6B18-2627DC84DD25}"/>
              </a:ext>
            </a:extLst>
          </p:cNvPr>
          <p:cNvSpPr>
            <a:spLocks noGrp="1"/>
          </p:cNvSpPr>
          <p:nvPr>
            <p:ph type="title"/>
          </p:nvPr>
        </p:nvSpPr>
        <p:spPr>
          <a:xfrm>
            <a:off x="417233" y="249237"/>
            <a:ext cx="7353300" cy="1230485"/>
          </a:xfrm>
        </p:spPr>
        <p:txBody>
          <a:bodyPr/>
          <a:lstStyle/>
          <a:p>
            <a:r>
              <a:rPr lang="en-US" sz="5400" b="1" kern="1000" dirty="0">
                <a:effectLst/>
                <a:latin typeface="Franklin Gothic Book" panose="020B0503020102020204" pitchFamily="34" charset="0"/>
                <a:ea typeface="Franklin Gothic Book" panose="020B0503020102020204" pitchFamily="34" charset="0"/>
                <a:cs typeface="Times New Roman" panose="02020603050405020304" pitchFamily="18" charset="0"/>
              </a:rPr>
              <a:t>Absenteeism Action Plan</a:t>
            </a:r>
            <a:endParaRPr lang="en-US" sz="11500" dirty="0"/>
          </a:p>
        </p:txBody>
      </p:sp>
      <p:sp>
        <p:nvSpPr>
          <p:cNvPr id="3" name="Espaço Reservado para Texto 2">
            <a:extLst>
              <a:ext uri="{FF2B5EF4-FFF2-40B4-BE49-F238E27FC236}">
                <a16:creationId xmlns:a16="http://schemas.microsoft.com/office/drawing/2014/main" id="{2206A35C-CC79-B804-8361-B158E9350683}"/>
              </a:ext>
            </a:extLst>
          </p:cNvPr>
          <p:cNvSpPr>
            <a:spLocks noGrp="1"/>
          </p:cNvSpPr>
          <p:nvPr>
            <p:ph type="body" idx="1"/>
          </p:nvPr>
        </p:nvSpPr>
        <p:spPr>
          <a:xfrm>
            <a:off x="3079467" y="1479722"/>
            <a:ext cx="2028832" cy="562749"/>
          </a:xfrm>
        </p:spPr>
        <p:txBody>
          <a:bodyPr/>
          <a:lstStyle/>
          <a:p>
            <a:r>
              <a:rPr lang="en-US" sz="4400" dirty="0"/>
              <a:t>Team A</a:t>
            </a:r>
          </a:p>
        </p:txBody>
      </p:sp>
      <p:pic>
        <p:nvPicPr>
          <p:cNvPr id="11" name="Espaço Reservado para Imagem 10">
            <a:extLst>
              <a:ext uri="{FF2B5EF4-FFF2-40B4-BE49-F238E27FC236}">
                <a16:creationId xmlns:a16="http://schemas.microsoft.com/office/drawing/2014/main" id="{26DA71AB-D658-4FDB-DAF6-43826DC9BF71}"/>
              </a:ext>
            </a:extLst>
          </p:cNvPr>
          <p:cNvPicPr>
            <a:picLocks noGrp="1" noChangeAspect="1"/>
          </p:cNvPicPr>
          <p:nvPr>
            <p:ph type="pic" sz="quarter" idx="17"/>
          </p:nvPr>
        </p:nvPicPr>
        <p:blipFill>
          <a:blip r:embed="rId2"/>
          <a:srcRect l="16667" r="16667"/>
          <a:stretch/>
        </p:blipFill>
        <p:spPr>
          <a:xfrm>
            <a:off x="8135314" y="1641683"/>
            <a:ext cx="3650910" cy="3650910"/>
          </a:xfrm>
        </p:spPr>
      </p:pic>
      <p:sp>
        <p:nvSpPr>
          <p:cNvPr id="10" name="Espaço Reservado para Texto 9">
            <a:extLst>
              <a:ext uri="{FF2B5EF4-FFF2-40B4-BE49-F238E27FC236}">
                <a16:creationId xmlns:a16="http://schemas.microsoft.com/office/drawing/2014/main" id="{750248E5-581E-7528-2D99-DCB9FE2E51F9}"/>
              </a:ext>
            </a:extLst>
          </p:cNvPr>
          <p:cNvSpPr>
            <a:spLocks noGrp="1"/>
          </p:cNvSpPr>
          <p:nvPr>
            <p:ph type="body" sz="quarter" idx="22"/>
          </p:nvPr>
        </p:nvSpPr>
        <p:spPr/>
        <p:txBody>
          <a:bodyPr/>
          <a:lstStyle/>
          <a:p>
            <a:r>
              <a:rPr lang="en-US"/>
              <a:t>Photos provided by Unsplash</a:t>
            </a:r>
          </a:p>
        </p:txBody>
      </p:sp>
      <p:sp>
        <p:nvSpPr>
          <p:cNvPr id="19" name="CaixaDeTexto 18">
            <a:extLst>
              <a:ext uri="{FF2B5EF4-FFF2-40B4-BE49-F238E27FC236}">
                <a16:creationId xmlns:a16="http://schemas.microsoft.com/office/drawing/2014/main" id="{21451DDE-0DE1-FC6A-1834-6B9C8945D6B1}"/>
              </a:ext>
            </a:extLst>
          </p:cNvPr>
          <p:cNvSpPr txBox="1"/>
          <p:nvPr/>
        </p:nvSpPr>
        <p:spPr>
          <a:xfrm>
            <a:off x="304800" y="2184002"/>
            <a:ext cx="7578166" cy="3693319"/>
          </a:xfrm>
          <a:prstGeom prst="rect">
            <a:avLst/>
          </a:prstGeom>
          <a:noFill/>
        </p:spPr>
        <p:txBody>
          <a:bodyPr wrap="square">
            <a:spAutoFit/>
          </a:bodyPr>
          <a:lstStyle/>
          <a:p>
            <a:pPr marL="285750" indent="-285750">
              <a:buFont typeface="Arial" panose="020B0604020202020204" pitchFamily="34" charset="0"/>
              <a:buChar char="•"/>
            </a:pPr>
            <a:r>
              <a:rPr lang="en-US" dirty="0"/>
              <a:t>Organize meetings with agents who are experiencing absenteeism issues.</a:t>
            </a:r>
            <a:br>
              <a:rPr lang="en-US" dirty="0"/>
            </a:br>
            <a:r>
              <a:rPr lang="en-US" dirty="0"/>
              <a:t>Investigate the causes and offer necessary assistance or resources. Address the issue of frequent medical leave requests and seek possible solutions or adjustments.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agents without documentation, discuss with the first agent the reason for the absence and, if necessary, request that they submit the documentation as soon as possible. Otherwise, establish clear expectations to prevent this situation from recurring.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Regarding the second agent, demonstrate empathy for the situation and, if possible, develop a flexible schedule to accommodate the unexpected, minimizing the emotional impact on the agent.</a:t>
            </a:r>
          </a:p>
        </p:txBody>
      </p:sp>
    </p:spTree>
    <p:extLst>
      <p:ext uri="{BB962C8B-B14F-4D97-AF65-F5344CB8AC3E}">
        <p14:creationId xmlns:p14="http://schemas.microsoft.com/office/powerpoint/2010/main" val="312392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1">
            <a:extLst>
              <a:ext uri="{FF2B5EF4-FFF2-40B4-BE49-F238E27FC236}">
                <a16:creationId xmlns:a16="http://schemas.microsoft.com/office/drawing/2014/main" id="{A42FC811-CD98-1461-D971-F6D40124B3E7}"/>
              </a:ext>
            </a:extLst>
          </p:cNvPr>
          <p:cNvSpPr>
            <a:spLocks noGrp="1"/>
          </p:cNvSpPr>
          <p:nvPr>
            <p:ph type="title"/>
          </p:nvPr>
        </p:nvSpPr>
        <p:spPr>
          <a:xfrm>
            <a:off x="417233" y="249237"/>
            <a:ext cx="7353300" cy="1230485"/>
          </a:xfrm>
        </p:spPr>
        <p:txBody>
          <a:bodyPr/>
          <a:lstStyle/>
          <a:p>
            <a:r>
              <a:rPr lang="en-US" sz="5400" b="1" kern="1000" dirty="0">
                <a:effectLst/>
                <a:latin typeface="Franklin Gothic Book" panose="020B0503020102020204" pitchFamily="34" charset="0"/>
                <a:ea typeface="Franklin Gothic Book" panose="020B0503020102020204" pitchFamily="34" charset="0"/>
                <a:cs typeface="Times New Roman" panose="02020603050405020304" pitchFamily="18" charset="0"/>
              </a:rPr>
              <a:t>Absenteeism Action Plan</a:t>
            </a:r>
            <a:endParaRPr lang="en-US" sz="11500" dirty="0"/>
          </a:p>
        </p:txBody>
      </p:sp>
      <p:sp>
        <p:nvSpPr>
          <p:cNvPr id="26" name="Espaço Reservado para Texto 2">
            <a:extLst>
              <a:ext uri="{FF2B5EF4-FFF2-40B4-BE49-F238E27FC236}">
                <a16:creationId xmlns:a16="http://schemas.microsoft.com/office/drawing/2014/main" id="{626F4234-E62A-1A65-1675-406C2EA365FB}"/>
              </a:ext>
            </a:extLst>
          </p:cNvPr>
          <p:cNvSpPr>
            <a:spLocks noGrp="1"/>
          </p:cNvSpPr>
          <p:nvPr>
            <p:ph type="body" idx="1"/>
          </p:nvPr>
        </p:nvSpPr>
        <p:spPr>
          <a:xfrm>
            <a:off x="3079467" y="1479722"/>
            <a:ext cx="2028832" cy="562749"/>
          </a:xfrm>
        </p:spPr>
        <p:txBody>
          <a:bodyPr/>
          <a:lstStyle/>
          <a:p>
            <a:r>
              <a:rPr lang="en-US" sz="4400" dirty="0"/>
              <a:t>Team B</a:t>
            </a:r>
          </a:p>
        </p:txBody>
      </p:sp>
      <p:sp>
        <p:nvSpPr>
          <p:cNvPr id="28" name="CaixaDeTexto 27">
            <a:extLst>
              <a:ext uri="{FF2B5EF4-FFF2-40B4-BE49-F238E27FC236}">
                <a16:creationId xmlns:a16="http://schemas.microsoft.com/office/drawing/2014/main" id="{4AADB57E-C56C-6752-207A-C69D5ED8BD93}"/>
              </a:ext>
            </a:extLst>
          </p:cNvPr>
          <p:cNvSpPr txBox="1"/>
          <p:nvPr/>
        </p:nvSpPr>
        <p:spPr>
          <a:xfrm>
            <a:off x="417232" y="2042471"/>
            <a:ext cx="7450417" cy="4093428"/>
          </a:xfrm>
          <a:prstGeom prst="rect">
            <a:avLst/>
          </a:prstGeom>
          <a:noFill/>
        </p:spPr>
        <p:txBody>
          <a:bodyPr wrap="square">
            <a:spAutoFit/>
          </a:bodyPr>
          <a:lstStyle/>
          <a:p>
            <a:pPr marL="285750" indent="-285750">
              <a:buFont typeface="Arial" panose="020B0604020202020204" pitchFamily="34" charset="0"/>
              <a:buChar char="•"/>
            </a:pPr>
            <a:r>
              <a:rPr lang="en-US" sz="2000" dirty="0"/>
              <a:t>Schedule individual meetings with the five agents facing absenteeism issues. Identify the reasons behind their study-related absences and explore options for flexible work schedules that accommodate their study hours. Establish clear expectations for agents to commit to attendance and maintain good performance, balancing work and studies effectively.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For the other agents, investigate the reasons for their frequent absences and, if possible, utilize the same strategy of flexible scheduling to address their medical needs. Encourage them to utilize company resources such as psychological support and emphasize the importance of attendance, highlighting the impact of absences not only on themselves but also on the entire team.</a:t>
            </a:r>
          </a:p>
        </p:txBody>
      </p:sp>
      <p:pic>
        <p:nvPicPr>
          <p:cNvPr id="29" name="Espaço Reservado para Imagem 10">
            <a:extLst>
              <a:ext uri="{FF2B5EF4-FFF2-40B4-BE49-F238E27FC236}">
                <a16:creationId xmlns:a16="http://schemas.microsoft.com/office/drawing/2014/main" id="{3F104FE9-411D-3693-2CDA-3ED5418DA784}"/>
              </a:ext>
            </a:extLst>
          </p:cNvPr>
          <p:cNvPicPr>
            <a:picLocks noChangeAspect="1"/>
          </p:cNvPicPr>
          <p:nvPr/>
        </p:nvPicPr>
        <p:blipFill>
          <a:blip r:embed="rId2"/>
          <a:srcRect l="16131" r="16131"/>
          <a:stretch/>
        </p:blipFill>
        <p:spPr>
          <a:xfrm>
            <a:off x="8135314" y="1641683"/>
            <a:ext cx="3650910" cy="3650910"/>
          </a:xfrm>
          <a:prstGeom prst="ellipse">
            <a:avLst/>
          </a:prstGeom>
        </p:spPr>
      </p:pic>
    </p:spTree>
    <p:extLst>
      <p:ext uri="{BB962C8B-B14F-4D97-AF65-F5344CB8AC3E}">
        <p14:creationId xmlns:p14="http://schemas.microsoft.com/office/powerpoint/2010/main" val="28978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4F7F-6054-CE86-AB92-067DED6FCA42}"/>
              </a:ext>
            </a:extLst>
          </p:cNvPr>
          <p:cNvSpPr>
            <a:spLocks noGrp="1"/>
          </p:cNvSpPr>
          <p:nvPr>
            <p:ph type="title"/>
          </p:nvPr>
        </p:nvSpPr>
        <p:spPr>
          <a:xfrm>
            <a:off x="2294103" y="302721"/>
            <a:ext cx="3562351" cy="1230485"/>
          </a:xfrm>
        </p:spPr>
        <p:txBody>
          <a:bodyPr/>
          <a:lstStyle/>
          <a:p>
            <a:r>
              <a:rPr lang="en-US" sz="5400" b="1" dirty="0"/>
              <a:t>Adherence</a:t>
            </a:r>
          </a:p>
        </p:txBody>
      </p:sp>
      <p:sp>
        <p:nvSpPr>
          <p:cNvPr id="3" name="Espaço Reservado para Texto 2">
            <a:extLst>
              <a:ext uri="{FF2B5EF4-FFF2-40B4-BE49-F238E27FC236}">
                <a16:creationId xmlns:a16="http://schemas.microsoft.com/office/drawing/2014/main" id="{10E68F62-1932-090D-BBB4-35BFBE2981A6}"/>
              </a:ext>
            </a:extLst>
          </p:cNvPr>
          <p:cNvSpPr>
            <a:spLocks noGrp="1"/>
          </p:cNvSpPr>
          <p:nvPr>
            <p:ph type="body" idx="1"/>
          </p:nvPr>
        </p:nvSpPr>
        <p:spPr>
          <a:xfrm>
            <a:off x="2856079" y="1414825"/>
            <a:ext cx="2438400" cy="593840"/>
          </a:xfrm>
        </p:spPr>
        <p:txBody>
          <a:bodyPr/>
          <a:lstStyle/>
          <a:p>
            <a:r>
              <a:rPr lang="en-US" sz="3600" dirty="0"/>
              <a:t>Action Plan</a:t>
            </a:r>
          </a:p>
        </p:txBody>
      </p:sp>
      <p:pic>
        <p:nvPicPr>
          <p:cNvPr id="11" name="Espaço Reservado para Imagem 10">
            <a:extLst>
              <a:ext uri="{FF2B5EF4-FFF2-40B4-BE49-F238E27FC236}">
                <a16:creationId xmlns:a16="http://schemas.microsoft.com/office/drawing/2014/main" id="{49A1D50A-B9AF-2050-0E7B-3A23E2F6B167}"/>
              </a:ext>
            </a:extLst>
          </p:cNvPr>
          <p:cNvPicPr>
            <a:picLocks noGrp="1" noChangeAspect="1"/>
          </p:cNvPicPr>
          <p:nvPr>
            <p:ph type="pic" sz="quarter" idx="17"/>
          </p:nvPr>
        </p:nvPicPr>
        <p:blipFill>
          <a:blip r:embed="rId2"/>
          <a:srcRect l="21875" r="21875"/>
          <a:stretch/>
        </p:blipFill>
        <p:spPr/>
      </p:pic>
      <p:sp>
        <p:nvSpPr>
          <p:cNvPr id="10" name="Espaço Reservado para Texto 9">
            <a:extLst>
              <a:ext uri="{FF2B5EF4-FFF2-40B4-BE49-F238E27FC236}">
                <a16:creationId xmlns:a16="http://schemas.microsoft.com/office/drawing/2014/main" id="{C0CA1A32-DD02-95B4-DE76-59C6F8B903C4}"/>
              </a:ext>
            </a:extLst>
          </p:cNvPr>
          <p:cNvSpPr>
            <a:spLocks noGrp="1"/>
          </p:cNvSpPr>
          <p:nvPr>
            <p:ph type="body" sz="quarter" idx="20"/>
          </p:nvPr>
        </p:nvSpPr>
        <p:spPr/>
        <p:txBody>
          <a:bodyPr/>
          <a:lstStyle/>
          <a:p>
            <a:r>
              <a:rPr lang="en-US"/>
              <a:t>Photos provided by Unsplash</a:t>
            </a:r>
          </a:p>
        </p:txBody>
      </p:sp>
      <p:sp>
        <p:nvSpPr>
          <p:cNvPr id="19" name="CaixaDeTexto 18">
            <a:extLst>
              <a:ext uri="{FF2B5EF4-FFF2-40B4-BE49-F238E27FC236}">
                <a16:creationId xmlns:a16="http://schemas.microsoft.com/office/drawing/2014/main" id="{F48E150F-C553-94AC-58B6-E8A2D08566BF}"/>
              </a:ext>
            </a:extLst>
          </p:cNvPr>
          <p:cNvSpPr txBox="1"/>
          <p:nvPr/>
        </p:nvSpPr>
        <p:spPr>
          <a:xfrm>
            <a:off x="219074" y="2265743"/>
            <a:ext cx="7712415" cy="2862322"/>
          </a:xfrm>
          <a:prstGeom prst="rect">
            <a:avLst/>
          </a:prstGeom>
          <a:noFill/>
        </p:spPr>
        <p:txBody>
          <a:bodyPr wrap="square">
            <a:spAutoFit/>
          </a:bodyPr>
          <a:lstStyle/>
          <a:p>
            <a:pPr marL="285750" indent="-285750">
              <a:buFont typeface="Arial" panose="020B0604020202020204" pitchFamily="34" charset="0"/>
              <a:buChar char="•"/>
            </a:pPr>
            <a:r>
              <a:rPr lang="en-US" dirty="0"/>
              <a:t>Conduct a meeting with all agents to communicate that it is not permissible to take breaks and lunch simultaneously, emphasizing the importance of adhering to the workforce's predetermined alignment to improve team adherence. Set clear expectations for all agents to follow their schedules as displayed on the </a:t>
            </a:r>
            <a:r>
              <a:rPr lang="en-US" dirty="0" err="1"/>
              <a:t>Mytp</a:t>
            </a:r>
            <a:r>
              <a:rPr lang="en-US" dirty="0"/>
              <a:t> platform starting immediately.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Encourage agents to utilize their well-being time for restroom breaks, allowing them to return to their stations at the designated time and use their auxiliaries for any needs that may arise, thus not compromising their break and lunch schedules or production hours.</a:t>
            </a:r>
          </a:p>
        </p:txBody>
      </p:sp>
    </p:spTree>
    <p:extLst>
      <p:ext uri="{BB962C8B-B14F-4D97-AF65-F5344CB8AC3E}">
        <p14:creationId xmlns:p14="http://schemas.microsoft.com/office/powerpoint/2010/main" val="649307976"/>
      </p:ext>
    </p:extLst>
  </p:cSld>
  <p:clrMapOvr>
    <a:masterClrMapping/>
  </p:clrMapOvr>
</p:sld>
</file>

<file path=ppt/theme/theme1.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794757-5B76-48DF-98DF-477D2652916A}">
  <we:reference id="wa200005566" version="3.0.0.2" store="pt-BR"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A887178-918B-41B5-90B5-AF84E76A4227}">
  <ds:schemaRefs>
    <ds:schemaRef ds:uri="http://schemas.microsoft.com/sharepoint/v3/contenttype/forms"/>
  </ds:schemaRefs>
</ds:datastoreItem>
</file>

<file path=customXml/itemProps2.xml><?xml version="1.0" encoding="utf-8"?>
<ds:datastoreItem xmlns:ds="http://schemas.openxmlformats.org/officeDocument/2006/customXml" ds:itemID="{6FDF0338-C524-4CF6-9268-3569B65741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E6FD3E-3033-4D44-9759-980DCC3E7F47}">
  <ds:schemaRefs>
    <ds:schemaRef ds:uri="http://schemas.microsoft.com/office/2006/documentManagement/types"/>
    <ds:schemaRef ds:uri="http://purl.org/dc/dcmitype/"/>
    <ds:schemaRef ds:uri="http://www.w3.org/XML/1998/namespace"/>
    <ds:schemaRef ds:uri="16c05727-aa75-4e4a-9b5f-8a80a1165891"/>
    <ds:schemaRef ds:uri="http://schemas.microsoft.com/office/infopath/2007/PartnerControls"/>
    <ds:schemaRef ds:uri="http://purl.org/dc/terms/"/>
    <ds:schemaRef ds:uri="http://schemas.openxmlformats.org/package/2006/metadata/core-properties"/>
    <ds:schemaRef ds:uri="230e9df3-be65-4c73-a93b-d1236ebd677e"/>
    <ds:schemaRef ds:uri="http://purl.org/dc/elements/1.1/"/>
    <ds:schemaRef ds:uri="71af3243-3dd4-4a8d-8c0d-dd76da1f02a5"/>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{59EBCB21-BDE9-4F72-9EF2-476602BF305B}tf22581678_win32</Template>
  <TotalTime>314</TotalTime>
  <Words>508</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Aptos</vt:lpstr>
      <vt:lpstr>Arial</vt:lpstr>
      <vt:lpstr>Calibri</vt:lpstr>
      <vt:lpstr>Franklin Gothic Book</vt:lpstr>
      <vt:lpstr>Roboto</vt:lpstr>
      <vt:lpstr>Drift</vt:lpstr>
      <vt:lpstr>Supervisor Assessment</vt:lpstr>
      <vt:lpstr>Quality</vt:lpstr>
      <vt:lpstr>Quality Action Plan</vt:lpstr>
      <vt:lpstr>Absenteeism Action Plan</vt:lpstr>
      <vt:lpstr>Absenteeism Action Plan</vt:lpstr>
      <vt:lpstr>Adherence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Supervisor Assessment</dc:title>
  <dc:creator>Joao Henrique Linhares de Almeida Macedo</dc:creator>
  <cp:lastModifiedBy>Joao Henrique Linhares de Almeida Macedo</cp:lastModifiedBy>
  <cp:revision>7</cp:revision>
  <dcterms:created xsi:type="dcterms:W3CDTF">2024-06-04T22:05:22Z</dcterms:created>
  <dcterms:modified xsi:type="dcterms:W3CDTF">2024-06-05T03:25:21Z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