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19" r:id="rId4"/>
    <p:sldId id="320" r:id="rId5"/>
    <p:sldId id="355" r:id="rId6"/>
    <p:sldId id="349" r:id="rId7"/>
    <p:sldId id="357" r:id="rId8"/>
    <p:sldId id="358" r:id="rId9"/>
    <p:sldId id="359" r:id="rId10"/>
    <p:sldId id="351" r:id="rId11"/>
    <p:sldId id="344" r:id="rId12"/>
    <p:sldId id="321" r:id="rId13"/>
    <p:sldId id="332" r:id="rId14"/>
    <p:sldId id="346" r:id="rId15"/>
    <p:sldId id="333" r:id="rId16"/>
    <p:sldId id="342" r:id="rId17"/>
    <p:sldId id="335" r:id="rId18"/>
    <p:sldId id="353" r:id="rId19"/>
    <p:sldId id="323" r:id="rId20"/>
    <p:sldId id="354" r:id="rId21"/>
    <p:sldId id="356" r:id="rId22"/>
    <p:sldId id="336" r:id="rId23"/>
    <p:sldId id="337" r:id="rId24"/>
    <p:sldId id="295"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58792" autoAdjust="0"/>
  </p:normalViewPr>
  <p:slideViewPr>
    <p:cSldViewPr snapToGrid="0">
      <p:cViewPr varScale="1">
        <p:scale>
          <a:sx n="39" d="100"/>
          <a:sy n="39" d="100"/>
        </p:scale>
        <p:origin x="1592" y="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Azure Storage Explorer provides an easy-to-use</a:t>
            </a:r>
            <a:r>
              <a:rPr lang="en-US" baseline="0" dirty="0"/>
              <a:t> GUI interface for creating containers, uploading and downloading blobs, generating SAS tokens, and more. But if you want to use a scripting language such as Bash or PowerShell to script storage operations, the Azure CLI is the way to go.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5898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provides a very rich REST-based API for blob</a:t>
            </a:r>
            <a:r>
              <a:rPr lang="en-US" baseline="0" dirty="0"/>
              <a:t> storage. Microsoft also provides free libraries/SDKs for popular platforms and languages that wrap the REST API and simplify the code that you write.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256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a:t>
            </a:r>
            <a:r>
              <a:rPr lang="en-US" baseline="0" dirty="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1393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Microsoft Cognitive Services</a:t>
            </a:r>
            <a:r>
              <a:rPr lang="en-US" sz="1200" b="0" i="0" u="none" strike="noStrike" kern="1200" baseline="0" dirty="0">
                <a:solidFill>
                  <a:schemeClr val="tx1"/>
                </a:solidFill>
                <a:effectLst/>
                <a:latin typeface="+mn-lt"/>
                <a:ea typeface="+mn-ea"/>
                <a:cs typeface="+mn-cs"/>
              </a:rPr>
              <a:t> is </a:t>
            </a:r>
            <a:r>
              <a:rPr lang="en-US" sz="1200" b="0" i="0" kern="1200" dirty="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9940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Vision API, part of Cognitive</a:t>
            </a:r>
            <a:r>
              <a:rPr lang="en-US" baseline="0" dirty="0"/>
              <a:t> Services, offers methods for captioning images, generating metadata keywords, recognizing celebrities, reading text, and generating "smart" thumbnails. For more information, visit https://www.microsoft.com/cognitive-services/en-us/computer-vision-api.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18605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will write</a:t>
            </a:r>
            <a:r>
              <a:rPr lang="en-US" baseline="0" dirty="0"/>
              <a:t> code similar to this in the next lab to submit images uploaded to a Web site to the Computer Vision API in order to generate captions and search keywords. This example is written in C# for Microsoft .NET.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53924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Students will write</a:t>
            </a:r>
            <a:r>
              <a:rPr lang="en-US" baseline="0" dirty="0"/>
              <a:t> code similar to this in the next lab to submit images uploaded to a Web site to the Computer Vision API in order to generate captions and search keywords. This example is written in JavaScript for Node.js.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609303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26622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a:solidFill>
                  <a:schemeClr val="tx1"/>
                </a:solidFill>
                <a:effectLst/>
                <a:latin typeface="+mn-lt"/>
                <a:ea typeface="+mn-ea"/>
                <a:cs typeface="+mn-cs"/>
                <a:hlinkClick r:id="rId3"/>
              </a:rPr>
              <a:t>Azure blobs</a:t>
            </a:r>
            <a:r>
              <a:rPr lang="en-US" sz="1200" b="0" i="0" kern="1200" dirty="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a:solidFill>
                  <a:schemeClr val="tx1"/>
                </a:solidFill>
                <a:effectLst/>
                <a:latin typeface="+mn-lt"/>
                <a:ea typeface="+mn-ea"/>
                <a:cs typeface="+mn-cs"/>
                <a:hlinkClick r:id="rId4"/>
              </a:rPr>
              <a:t>Azure Stream Analytics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Azure tables</a:t>
            </a:r>
            <a:r>
              <a:rPr lang="en-US" sz="1200" b="0" i="0" kern="1200" dirty="0">
                <a:solidFill>
                  <a:schemeClr val="tx1"/>
                </a:solidFill>
                <a:effectLst/>
                <a:latin typeface="+mn-lt"/>
                <a:ea typeface="+mn-ea"/>
                <a:cs typeface="+mn-cs"/>
              </a:rPr>
              <a:t> provide NoSQL storage for semi-structured data. </a:t>
            </a:r>
            <a:r>
              <a:rPr lang="en-US" sz="1200" b="0" i="0" u="none" strike="noStrike" kern="1200" dirty="0">
                <a:solidFill>
                  <a:schemeClr val="tx1"/>
                </a:solidFill>
                <a:effectLst/>
                <a:latin typeface="+mn-lt"/>
                <a:ea typeface="+mn-ea"/>
                <a:cs typeface="+mn-cs"/>
                <a:hlinkClick r:id="rId6"/>
              </a:rPr>
              <a:t>Azure </a:t>
            </a:r>
            <a:r>
              <a:rPr lang="en-US" sz="1200" b="0" i="0" u="none" strike="noStrike" kern="1200" dirty="0" err="1">
                <a:solidFill>
                  <a:schemeClr val="tx1"/>
                </a:solidFill>
                <a:effectLst/>
                <a:latin typeface="+mn-lt"/>
                <a:ea typeface="+mn-ea"/>
                <a:cs typeface="+mn-cs"/>
                <a:hlinkClick r:id="rId6"/>
              </a:rPr>
              <a:t>queues</a:t>
            </a:r>
            <a:r>
              <a:rPr lang="en-US" sz="1200" b="0" i="0" kern="1200" dirty="0" err="1">
                <a:solidFill>
                  <a:schemeClr val="tx1"/>
                </a:solidFill>
                <a:effectLst/>
                <a:latin typeface="+mn-lt"/>
                <a:ea typeface="+mn-ea"/>
                <a:cs typeface="+mn-cs"/>
              </a:rPr>
              <a:t>support</a:t>
            </a:r>
            <a:r>
              <a:rPr lang="en-US" sz="1200" b="0" i="0" kern="1200" dirty="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a:solidFill>
                  <a:schemeClr val="tx1"/>
                </a:solidFill>
                <a:effectLst/>
                <a:latin typeface="+mn-lt"/>
                <a:ea typeface="+mn-ea"/>
                <a:cs typeface="+mn-cs"/>
                <a:hlinkClick r:id="rId7"/>
              </a:rPr>
              <a:t>Azure Files</a:t>
            </a:r>
            <a:r>
              <a:rPr lang="en-US" sz="1200" b="0" i="0" kern="1200" dirty="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a:solidFill>
                  <a:schemeClr val="tx1"/>
                </a:solidFill>
                <a:effectLst/>
                <a:latin typeface="+mn-lt"/>
                <a:ea typeface="+mn-ea"/>
                <a:cs typeface="+mn-cs"/>
                <a:hlinkClick r:id="rId8"/>
              </a:rPr>
              <a:t>Azure Portal</a:t>
            </a:r>
            <a:r>
              <a:rPr lang="en-US" sz="1200" b="0" i="0" kern="1200" dirty="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9961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a:t> to a rather severe set of restrictions since storage names are used to form DNS names.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85043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created, a blob can be referenced by URL. The URL is formed from the storage-account name, container name, and blob name. This doesn't mean all blobs are public; they're private</a:t>
            </a:r>
            <a:r>
              <a:rPr lang="en-US" baseline="0" dirty="0"/>
              <a:t> by default. But they can be made public, and public blobs can be downloaded simply by typing their URLs into a browser.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00322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a:p>
          <a:p>
            <a:r>
              <a:rPr lang="en-US" dirty="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a:p>
          <a:p>
            <a:r>
              <a:rPr lang="en-US" dirty="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a:p>
          <a:p>
            <a:r>
              <a:rPr lang="en-US" dirty="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Access keys should </a:t>
            </a:r>
            <a:r>
              <a:rPr lang="en-US" u="sng" dirty="0"/>
              <a:t>never</a:t>
            </a:r>
            <a:r>
              <a:rPr lang="en-US" baseline="0" dirty="0"/>
              <a:t> be handed out to other people because they provide unrestricted access to a storage account. (They're useful for connecting other services that you create to your storage accounts, in which case they stay in Azure and are never divulged to the outside world.) SAS tokens are safer because they can be time-limited and set to provide read-only access. The best way to generate a SAS token is with Microsoft's cross-platform Azure Storage Explorer. For a real-world example of what happens when you fail to protect a storage account's access keys, see http://www.pcworld.com/article/2365602/hacker-puts-full-redundancy-codehosting-firm-out-of-business.html.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860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example shows how a SAS included in a query string can be used to provide access to an otherwise private blob. Could someone modify the query string to extend the lifetime of the SAS? They could try, but the SAS is digitally signed, so Azure will reject a modified SAS.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89054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private by default, which means only the storage-account owner (or someone who has an</a:t>
            </a:r>
            <a:r>
              <a:rPr lang="en-US" baseline="0" dirty="0"/>
              <a:t> access key for the storage account or a valid SAS) can access its contents. However, setting the container's access policy to "Public Container" or "Public Blob" makes the container's blobs public. The difference between "Public Container" and "Public Blob" is that the latter allows the blobs in the container to be enumerated, while the latter does not.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9036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blobs are block blobs. Page blobs are for VHDs and are used for VMs created in Azure. Most tools that let you create blobs --</a:t>
            </a:r>
            <a:r>
              <a:rPr lang="en-US" baseline="0" dirty="0"/>
              <a:t> for example, the Microsoft Azure Storage Explorer -- let you specify the blob type. APIs for creating blobs also let you specify the blob type.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44633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7/9/2018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louw@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Storage and</a:t>
            </a:r>
            <a:br>
              <a:rPr lang="en-US" dirty="0"/>
            </a:br>
            <a:r>
              <a:rPr lang="en-US" dirty="0"/>
              <a:t>Cognitive Services</a:t>
            </a:r>
          </a:p>
        </p:txBody>
      </p:sp>
      <p:sp>
        <p:nvSpPr>
          <p:cNvPr id="3" name="Subtitle 2"/>
          <p:cNvSpPr>
            <a:spLocks noGrp="1"/>
          </p:cNvSpPr>
          <p:nvPr>
            <p:ph type="subTitle" idx="1"/>
          </p:nvPr>
        </p:nvSpPr>
        <p:spPr/>
        <p:txBody>
          <a:bodyPr>
            <a:normAutofit fontScale="77500" lnSpcReduction="20000"/>
          </a:bodyPr>
          <a:lstStyle/>
          <a:p>
            <a:r>
              <a:rPr lang="en-US" dirty="0">
                <a:solidFill>
                  <a:srgbClr val="FFFF00"/>
                </a:solidFill>
              </a:rPr>
              <a:t>Jan-Hendrik Louw</a:t>
            </a:r>
          </a:p>
          <a:p>
            <a:r>
              <a:rPr lang="en-US" dirty="0">
                <a:solidFill>
                  <a:srgbClr val="FFFF00"/>
                </a:solidFill>
                <a:hlinkClick r:id="rId3"/>
              </a:rPr>
              <a:t>jalouw@Microsoft.com</a:t>
            </a:r>
            <a:endParaRPr lang="en-US" dirty="0">
              <a:solidFill>
                <a:srgbClr val="FFFF00"/>
              </a:solidFill>
            </a:endParaRPr>
          </a:p>
          <a:p>
            <a:endParaRPr lang="en-US" dirty="0">
              <a:solidFill>
                <a:srgbClr val="FFFF00"/>
              </a:solidFill>
            </a:endParaRPr>
          </a:p>
          <a:p>
            <a:r>
              <a:rPr lang="en-US" dirty="0">
                <a:solidFill>
                  <a:srgbClr val="FFFF00"/>
                </a:solidFill>
              </a:rPr>
              <a:t>Nils Woxholt</a:t>
            </a:r>
          </a:p>
          <a:p>
            <a:r>
              <a:rPr lang="en-US" dirty="0">
                <a:solidFill>
                  <a:srgbClr val="FFFF00"/>
                </a:solidFill>
              </a:rPr>
              <a:t>Nils.Woxholt@microsoft.com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Explorer</a:t>
            </a:r>
          </a:p>
        </p:txBody>
      </p:sp>
      <p:sp>
        <p:nvSpPr>
          <p:cNvPr id="3" name="Content Placeholder 2"/>
          <p:cNvSpPr>
            <a:spLocks noGrp="1"/>
          </p:cNvSpPr>
          <p:nvPr>
            <p:ph idx="1"/>
          </p:nvPr>
        </p:nvSpPr>
        <p:spPr/>
        <p:txBody>
          <a:bodyPr/>
          <a:lstStyle/>
          <a:p>
            <a:r>
              <a:rPr lang="en-US" dirty="0"/>
              <a:t>Free cross-platform tool for managing Azure Storage</a:t>
            </a:r>
          </a:p>
          <a:p>
            <a:r>
              <a:rPr lang="en-US" dirty="0"/>
              <a:t>http://storageexplorer.com/</a:t>
            </a:r>
          </a:p>
        </p:txBody>
      </p:sp>
      <p:pic>
        <p:nvPicPr>
          <p:cNvPr id="8" name="Picture 7"/>
          <p:cNvPicPr>
            <a:picLocks noChangeAspect="1"/>
          </p:cNvPicPr>
          <p:nvPr/>
        </p:nvPicPr>
        <p:blipFill>
          <a:blip r:embed="rId3"/>
          <a:stretch>
            <a:fillRect/>
          </a:stretch>
        </p:blipFill>
        <p:spPr>
          <a:xfrm>
            <a:off x="3448650" y="2994661"/>
            <a:ext cx="5294700" cy="3528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330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Blob Storage Programmatically</a:t>
            </a:r>
          </a:p>
        </p:txBody>
      </p:sp>
      <p:sp>
        <p:nvSpPr>
          <p:cNvPr id="3" name="Content Placeholder 2"/>
          <p:cNvSpPr>
            <a:spLocks noGrp="1"/>
          </p:cNvSpPr>
          <p:nvPr>
            <p:ph idx="1"/>
          </p:nvPr>
        </p:nvSpPr>
        <p:spPr/>
        <p:txBody>
          <a:bodyPr/>
          <a:lstStyle/>
          <a:p>
            <a:r>
              <a:rPr lang="en-US" dirty="0"/>
              <a:t>Blob service can be accessed using REST APIs</a:t>
            </a:r>
          </a:p>
          <a:p>
            <a:pPr lvl="1"/>
            <a:r>
              <a:rPr lang="en-US" dirty="0"/>
              <a:t>Accessible to any programming language that supports HTTP(S)</a:t>
            </a:r>
          </a:p>
          <a:p>
            <a:r>
              <a:rPr lang="en-US" dirty="0"/>
              <a:t>Blob service can also be accessed using Azure Storage SDKs available for popular languages and platforms</a:t>
            </a:r>
          </a:p>
          <a:p>
            <a:endParaRPr lang="en-US" dirty="0"/>
          </a:p>
          <a:p>
            <a:endParaRPr lang="en-US" dirty="0"/>
          </a:p>
          <a:p>
            <a:endParaRPr lang="en-US" dirty="0"/>
          </a:p>
          <a:p>
            <a:r>
              <a:rPr lang="en-US" dirty="0"/>
              <a:t>Also available from </a:t>
            </a:r>
            <a:r>
              <a:rPr lang="en-US" dirty="0" err="1"/>
              <a:t>NuGet</a:t>
            </a:r>
            <a:r>
              <a:rPr lang="en-US" dirty="0"/>
              <a:t>, NPM, and other package managers</a:t>
            </a:r>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Xamarin</a:t>
            </a:r>
            <a:endParaRPr lang="en-US" dirty="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a Blob (C#)</a:t>
            </a:r>
          </a:p>
        </p:txBody>
      </p:sp>
      <p:sp>
        <p:nvSpPr>
          <p:cNvPr id="3" name="Content Placeholder 2"/>
          <p:cNvSpPr>
            <a:spLocks noGrp="1"/>
          </p:cNvSpPr>
          <p:nvPr>
            <p:ph sz="half" idx="1"/>
          </p:nvPr>
        </p:nvSpPr>
        <p:spPr/>
        <p:txBody>
          <a:bodyPr/>
          <a:lstStyle/>
          <a:p>
            <a:r>
              <a:rPr lang="en-US" dirty="0"/>
              <a:t>Create a blob in the specified storage account and specified container using the Azure Storage SDK for .NET</a:t>
            </a:r>
          </a:p>
          <a:p>
            <a:r>
              <a:rPr lang="en-US" dirty="0"/>
              <a:t>Upload the contents of a local file to the blob</a:t>
            </a:r>
          </a:p>
          <a:p>
            <a:r>
              <a:rPr lang="en-US" dirty="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a:t>await </a:t>
            </a:r>
            <a:r>
              <a:rPr lang="en-US" dirty="0" err="1"/>
              <a:t>blob.UploadFromFileAsync</a:t>
            </a:r>
            <a:r>
              <a:rPr lang="en-US" dirty="0"/>
              <a:t>("</a:t>
            </a:r>
            <a:r>
              <a:rPr lang="en-US" dirty="0" err="1"/>
              <a:t>file_name</a:t>
            </a:r>
            <a:r>
              <a:rPr lang="en-US" dirty="0"/>
              <a:t>");</a:t>
            </a:r>
          </a:p>
          <a:p>
            <a:endParaRPr lang="en-US" dirty="0"/>
          </a:p>
          <a:p>
            <a:r>
              <a:rPr lang="en-US" dirty="0"/>
              <a:t>// Or use </a:t>
            </a:r>
            <a:r>
              <a:rPr lang="en-US" dirty="0" err="1"/>
              <a:t>UploadFromStreamAsync</a:t>
            </a:r>
            <a:r>
              <a:rPr lang="en-US" dirty="0"/>
              <a:t> or</a:t>
            </a:r>
          </a:p>
          <a:p>
            <a:r>
              <a:rPr lang="en-US" dirty="0"/>
              <a:t>// </a:t>
            </a:r>
            <a:r>
              <a:rPr lang="en-US" dirty="0" err="1"/>
              <a:t>UploadFromByteArrayAsync</a:t>
            </a:r>
            <a:endParaRPr lang="en-US" dirty="0"/>
          </a:p>
        </p:txBody>
      </p:sp>
    </p:spTree>
    <p:extLst>
      <p:ext uri="{BB962C8B-B14F-4D97-AF65-F5344CB8AC3E}">
        <p14:creationId xmlns:p14="http://schemas.microsoft.com/office/powerpoint/2010/main" val="10061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Downloading a Blob (Node.js)</a:t>
            </a:r>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and store its contents in a local file</a:t>
            </a:r>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a:t>service.getBlobToLocalFile</a:t>
            </a:r>
            <a:r>
              <a:rPr lang="en-US" dirty="0"/>
              <a:t>(</a:t>
            </a:r>
          </a:p>
          <a:p>
            <a:r>
              <a:rPr lang="en-US" dirty="0"/>
              <a:t>    "</a:t>
            </a:r>
            <a:r>
              <a:rPr lang="en-US" dirty="0" err="1"/>
              <a:t>container_name</a:t>
            </a:r>
            <a:r>
              <a:rPr lang="en-US" dirty="0"/>
              <a:t>", "</a:t>
            </a:r>
            <a:r>
              <a:rPr lang="en-US" dirty="0" err="1"/>
              <a:t>blob_name</a:t>
            </a:r>
            <a:r>
              <a:rPr lang="en-US" dirty="0"/>
              <a:t>", "</a:t>
            </a:r>
            <a:r>
              <a:rPr lang="en-US" dirty="0" err="1"/>
              <a:t>file_name</a:t>
            </a:r>
            <a:r>
              <a:rPr lang="en-US" dirty="0"/>
              <a:t>",</a:t>
            </a:r>
          </a:p>
          <a:p>
            <a:r>
              <a:rPr lang="en-US" dirty="0"/>
              <a:t> function(error, result, response) {</a:t>
            </a:r>
          </a:p>
          <a:p>
            <a:r>
              <a:rPr lang="en-US" dirty="0"/>
              <a:t>    if (!error) {</a:t>
            </a:r>
          </a:p>
          <a:p>
            <a:r>
              <a:rPr lang="en-US" dirty="0"/>
              <a:t>        // File downloaded</a:t>
            </a:r>
          </a:p>
          <a:p>
            <a:r>
              <a:rPr lang="en-US" dirty="0"/>
              <a:t>    }</a:t>
            </a:r>
          </a:p>
          <a:p>
            <a:r>
              <a:rPr lang="en-US" dirty="0"/>
              <a:t>});</a:t>
            </a:r>
          </a:p>
          <a:p>
            <a:endParaRPr lang="en-US" dirty="0"/>
          </a:p>
          <a:p>
            <a:r>
              <a:rPr lang="en-US" dirty="0"/>
              <a:t>// Or use </a:t>
            </a:r>
            <a:r>
              <a:rPr lang="en-US" dirty="0" err="1"/>
              <a:t>getBlobToStream</a:t>
            </a:r>
            <a:r>
              <a:rPr lang="en-US" dirty="0"/>
              <a:t>, </a:t>
            </a:r>
            <a:r>
              <a:rPr lang="en-US" dirty="0" err="1"/>
              <a:t>getBlobToTest</a:t>
            </a:r>
            <a:r>
              <a:rPr lang="en-US" dirty="0"/>
              <a:t>, or</a:t>
            </a:r>
          </a:p>
          <a:p>
            <a:r>
              <a:rPr lang="en-US" dirty="0"/>
              <a:t>// </a:t>
            </a:r>
            <a:r>
              <a:rPr lang="en-US" dirty="0" err="1"/>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Enumerating Blobs in a Container (C#)</a:t>
            </a:r>
          </a:p>
        </p:txBody>
      </p:sp>
      <p:sp>
        <p:nvSpPr>
          <p:cNvPr id="3" name="Content Placeholder 2"/>
          <p:cNvSpPr>
            <a:spLocks noGrp="1"/>
          </p:cNvSpPr>
          <p:nvPr>
            <p:ph sz="half" idx="1"/>
          </p:nvPr>
        </p:nvSpPr>
        <p:spPr/>
        <p:txBody>
          <a:bodyPr/>
          <a:lstStyle/>
          <a:p>
            <a:r>
              <a:rPr lang="en-US" dirty="0"/>
              <a:t>Enumerate all the block blobs in a specified container in a specified storage account</a:t>
            </a:r>
          </a:p>
          <a:p>
            <a:r>
              <a:rPr lang="en-US" dirty="0"/>
              <a:t>Retrieve the name of each blob</a:t>
            </a:r>
          </a:p>
          <a:p>
            <a:r>
              <a:rPr lang="en-US" dirty="0" err="1"/>
              <a:t>IListBlobItem</a:t>
            </a:r>
            <a:r>
              <a:rPr lang="en-US" dirty="0"/>
              <a:t> could </a:t>
            </a:r>
            <a:r>
              <a:rPr lang="en-US" dirty="0" err="1"/>
              <a:t>CloudBlockBlob</a:t>
            </a:r>
            <a:r>
              <a:rPr lang="en-US" dirty="0"/>
              <a:t>, Cloud-</a:t>
            </a:r>
            <a:r>
              <a:rPr lang="en-US" dirty="0" err="1"/>
              <a:t>PageBlob</a:t>
            </a:r>
            <a:r>
              <a:rPr lang="en-US" dirty="0"/>
              <a:t>, or Cloud-</a:t>
            </a:r>
            <a:r>
              <a:rPr lang="en-US" dirty="0" err="1"/>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a:t>    if (blob != null)</a:t>
            </a:r>
          </a:p>
          <a:p>
            <a:r>
              <a:rPr lang="en-US" dirty="0"/>
              <a:t>    {</a:t>
            </a:r>
          </a:p>
          <a:p>
            <a:r>
              <a:rPr lang="en-US" dirty="0"/>
              <a:t>        string name = </a:t>
            </a:r>
            <a:r>
              <a:rPr lang="en-US" dirty="0" err="1"/>
              <a:t>blob.Name</a:t>
            </a:r>
            <a:r>
              <a:rPr lang="en-US" dirty="0"/>
              <a:t>;</a:t>
            </a:r>
          </a:p>
          <a:p>
            <a:r>
              <a:rPr lang="en-US" dirty="0"/>
              <a:t>    }</a:t>
            </a:r>
          </a:p>
          <a:p>
            <a:r>
              <a:rPr lang="en-US" dirty="0"/>
              <a:t>}</a:t>
            </a:r>
          </a:p>
        </p:txBody>
      </p:sp>
    </p:spTree>
    <p:extLst>
      <p:ext uri="{BB962C8B-B14F-4D97-AF65-F5344CB8AC3E}">
        <p14:creationId xmlns:p14="http://schemas.microsoft.com/office/powerpoint/2010/main" val="120589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Blob Metadata (Node.js)</a:t>
            </a:r>
          </a:p>
        </p:txBody>
      </p:sp>
      <p:sp>
        <p:nvSpPr>
          <p:cNvPr id="3" name="Content Placeholder 2"/>
          <p:cNvSpPr>
            <a:spLocks noGrp="1"/>
          </p:cNvSpPr>
          <p:nvPr>
            <p:ph sz="half" idx="1"/>
          </p:nvPr>
        </p:nvSpPr>
        <p:spPr/>
        <p:txBody>
          <a:bodyPr/>
          <a:lstStyle/>
          <a:p>
            <a:r>
              <a:rPr lang="en-US" dirty="0"/>
              <a:t>Add metadata properties named "Property1," "Property2," and "Property3" to a blob</a:t>
            </a:r>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a:p>
          <a:p>
            <a:r>
              <a:rPr lang="en-US" dirty="0" err="1"/>
              <a:t>var</a:t>
            </a:r>
            <a:r>
              <a:rPr lang="en-US" dirty="0"/>
              <a:t> metadata = {</a:t>
            </a:r>
          </a:p>
          <a:p>
            <a:r>
              <a:rPr lang="en-US" dirty="0"/>
              <a:t>    "Property1", "Value1",</a:t>
            </a:r>
          </a:p>
          <a:p>
            <a:r>
              <a:rPr lang="en-US" dirty="0"/>
              <a:t>    "Property1", "Value2",</a:t>
            </a:r>
          </a:p>
          <a:p>
            <a:r>
              <a:rPr lang="en-US" dirty="0"/>
              <a:t>    "Property1", "Value3"</a:t>
            </a:r>
          </a:p>
          <a:p>
            <a:r>
              <a:rPr lang="en-US" dirty="0"/>
              <a:t>};</a:t>
            </a:r>
          </a:p>
          <a:p>
            <a:endParaRPr lang="en-US" dirty="0"/>
          </a:p>
          <a:p>
            <a:r>
              <a:rPr lang="en-US" dirty="0" err="1"/>
              <a:t>service.setBlobMetaData</a:t>
            </a:r>
            <a:r>
              <a:rPr lang="en-US" dirty="0"/>
              <a:t>("</a:t>
            </a:r>
            <a:r>
              <a:rPr lang="en-US" dirty="0" err="1"/>
              <a:t>container_name</a:t>
            </a:r>
            <a:r>
              <a:rPr lang="en-US" dirty="0"/>
              <a:t>", "</a:t>
            </a:r>
            <a:r>
              <a:rPr lang="en-US" dirty="0" err="1"/>
              <a:t>blob_name</a:t>
            </a:r>
            <a:r>
              <a:rPr lang="en-US" dirty="0"/>
              <a:t>",</a:t>
            </a:r>
          </a:p>
          <a:p>
            <a:r>
              <a:rPr lang="en-US" dirty="0"/>
              <a:t>    metadata, function(error, result, response) {</a:t>
            </a:r>
          </a:p>
          <a:p>
            <a:r>
              <a:rPr lang="en-US" dirty="0"/>
              <a:t>    if (!error) {</a:t>
            </a:r>
          </a:p>
          <a:p>
            <a:r>
              <a:rPr lang="en-US" dirty="0"/>
              <a:t>        // Succeeded</a:t>
            </a:r>
          </a:p>
          <a:p>
            <a:r>
              <a:rPr lang="en-US" dirty="0"/>
              <a:t>    }</a:t>
            </a:r>
          </a:p>
          <a:p>
            <a:r>
              <a:rPr lang="en-US" dirty="0"/>
              <a:t>});</a:t>
            </a:r>
          </a:p>
        </p:txBody>
      </p:sp>
    </p:spTree>
    <p:extLst>
      <p:ext uri="{BB962C8B-B14F-4D97-AF65-F5344CB8AC3E}">
        <p14:creationId xmlns:p14="http://schemas.microsoft.com/office/powerpoint/2010/main" val="13378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Blob Metadata (C#)</a:t>
            </a:r>
          </a:p>
        </p:txBody>
      </p:sp>
      <p:sp>
        <p:nvSpPr>
          <p:cNvPr id="3" name="Content Placeholder 2"/>
          <p:cNvSpPr>
            <a:spLocks noGrp="1"/>
          </p:cNvSpPr>
          <p:nvPr>
            <p:ph sz="half" idx="1"/>
          </p:nvPr>
        </p:nvSpPr>
        <p:spPr/>
        <p:txBody>
          <a:bodyPr/>
          <a:lstStyle/>
          <a:p>
            <a:r>
              <a:rPr lang="en-US" dirty="0"/>
              <a:t>Read metadata properties named "Property1," "Property2," and "Property3" from a blob</a:t>
            </a:r>
          </a:p>
        </p:txBody>
      </p:sp>
      <p:sp>
        <p:nvSpPr>
          <p:cNvPr id="4" name="Content Placeholder 3"/>
          <p:cNvSpPr>
            <a:spLocks noGrp="1"/>
          </p:cNvSpPr>
          <p:nvPr>
            <p:ph idx="13"/>
          </p:nvPr>
        </p:nvSpPr>
        <p:spPr/>
        <p:txBody>
          <a:bodyPr/>
          <a:lstStyle/>
          <a:p>
            <a:r>
              <a:rPr lang="en-US" dirty="0" err="1"/>
              <a:t>blob.FetchAttributes</a:t>
            </a:r>
            <a:r>
              <a:rPr lang="en-US" dirty="0"/>
              <a:t>();</a:t>
            </a:r>
          </a:p>
          <a:p>
            <a:r>
              <a:rPr lang="en-US" dirty="0"/>
              <a:t>string p1 = </a:t>
            </a:r>
            <a:r>
              <a:rPr lang="en-US" dirty="0" err="1"/>
              <a:t>blob.Metadata.ContainsKey</a:t>
            </a:r>
            <a:r>
              <a:rPr lang="en-US" dirty="0"/>
              <a:t>("Property1") ?</a:t>
            </a:r>
          </a:p>
          <a:p>
            <a:r>
              <a:rPr lang="en-US" dirty="0"/>
              <a:t>    </a:t>
            </a:r>
            <a:r>
              <a:rPr lang="en-US" dirty="0" err="1"/>
              <a:t>blob.Metadata</a:t>
            </a:r>
            <a:r>
              <a:rPr lang="en-US" dirty="0"/>
              <a:t>["Property1"] : null;</a:t>
            </a:r>
          </a:p>
          <a:p>
            <a:r>
              <a:rPr lang="en-US" dirty="0"/>
              <a:t>string p2 = </a:t>
            </a:r>
            <a:r>
              <a:rPr lang="en-US" dirty="0" err="1"/>
              <a:t>blob.Metadata.ContainsKey</a:t>
            </a:r>
            <a:r>
              <a:rPr lang="en-US" dirty="0"/>
              <a:t>("Property2") ?</a:t>
            </a:r>
          </a:p>
          <a:p>
            <a:r>
              <a:rPr lang="en-US" dirty="0"/>
              <a:t>    </a:t>
            </a:r>
            <a:r>
              <a:rPr lang="en-US" dirty="0" err="1"/>
              <a:t>blob.Metadata</a:t>
            </a:r>
            <a:r>
              <a:rPr lang="en-US" dirty="0"/>
              <a:t>["Property2"] : null;</a:t>
            </a:r>
          </a:p>
          <a:p>
            <a:r>
              <a:rPr lang="en-US" dirty="0"/>
              <a:t>string p3 = </a:t>
            </a:r>
            <a:r>
              <a:rPr lang="en-US" dirty="0" err="1"/>
              <a:t>blob.Metadata.ContainsKey</a:t>
            </a:r>
            <a:r>
              <a:rPr lang="en-US" dirty="0"/>
              <a:t>("Property3") ?</a:t>
            </a:r>
          </a:p>
          <a:p>
            <a:r>
              <a:rPr lang="en-US" dirty="0"/>
              <a:t>    </a:t>
            </a:r>
            <a:r>
              <a:rPr lang="en-US" dirty="0" err="1"/>
              <a:t>blob.Metadata</a:t>
            </a:r>
            <a:r>
              <a:rPr lang="en-US" dirty="0"/>
              <a:t>["Property3"] : null;</a:t>
            </a:r>
          </a:p>
        </p:txBody>
      </p:sp>
    </p:spTree>
    <p:extLst>
      <p:ext uri="{BB962C8B-B14F-4D97-AF65-F5344CB8AC3E}">
        <p14:creationId xmlns:p14="http://schemas.microsoft.com/office/powerpoint/2010/main" val="204278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a Blob (Node.js)</a:t>
            </a:r>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blob</a:t>
            </a:r>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a:t>service.deleteBlob</a:t>
            </a:r>
            <a:r>
              <a:rPr lang="en-US" dirty="0"/>
              <a:t>("</a:t>
            </a:r>
            <a:r>
              <a:rPr lang="en-US" dirty="0" err="1"/>
              <a:t>container_name</a:t>
            </a:r>
            <a:r>
              <a:rPr lang="en-US" dirty="0"/>
              <a:t>", "</a:t>
            </a:r>
            <a:r>
              <a:rPr lang="en-US" dirty="0" err="1"/>
              <a:t>blob_name</a:t>
            </a:r>
            <a:r>
              <a:rPr lang="en-US" dirty="0"/>
              <a:t>",</a:t>
            </a:r>
          </a:p>
          <a:p>
            <a:r>
              <a:rPr lang="en-US" dirty="0"/>
              <a:t>    function(error, response) {</a:t>
            </a:r>
          </a:p>
          <a:p>
            <a:r>
              <a:rPr lang="en-US" dirty="0"/>
              <a:t>    if (!error) {</a:t>
            </a:r>
          </a:p>
          <a:p>
            <a:r>
              <a:rPr lang="en-US" dirty="0"/>
              <a:t>        // Blob deleted</a:t>
            </a:r>
          </a:p>
          <a:p>
            <a:r>
              <a:rPr lang="en-US" dirty="0"/>
              <a:t>    }</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Cognitive Services</a:t>
            </a:r>
          </a:p>
        </p:txBody>
      </p:sp>
      <p:sp>
        <p:nvSpPr>
          <p:cNvPr id="3" name="Content Placeholder 2"/>
          <p:cNvSpPr>
            <a:spLocks noGrp="1"/>
          </p:cNvSpPr>
          <p:nvPr>
            <p:ph idx="1"/>
          </p:nvPr>
        </p:nvSpPr>
        <p:spPr/>
        <p:txBody>
          <a:bodyPr/>
          <a:lstStyle/>
          <a:p>
            <a:r>
              <a:rPr lang="en-US" dirty="0"/>
              <a:t>Intelligence APIs for building intelligent apps</a:t>
            </a:r>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 APIs</a:t>
            </a:r>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a:t>Vision</a:t>
            </a:r>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a:t>Speech</a:t>
            </a:r>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a:t>Language</a:t>
            </a:r>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a:t>Knowledge</a:t>
            </a:r>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a:t>Search</a:t>
            </a:r>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Recom-mendations</a:t>
            </a:r>
            <a:endParaRPr lang="en-US" dirty="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a:t>
            </a:r>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4.75 TB of data</a:t>
            </a: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Vision API</a:t>
            </a:r>
          </a:p>
        </p:txBody>
      </p:sp>
      <p:pic>
        <p:nvPicPr>
          <p:cNvPr id="5" name="Picture 4"/>
          <p:cNvPicPr>
            <a:picLocks noChangeAspect="1"/>
          </p:cNvPicPr>
          <p:nvPr/>
        </p:nvPicPr>
        <p:blipFill>
          <a:blip r:embed="rId3"/>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Computer Vision API (C#)</a:t>
            </a:r>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pass a stream instead of a URI</a:t>
            </a:r>
          </a:p>
          <a:p>
            <a:r>
              <a:rPr lang="en-US" dirty="0"/>
              <a:t>Uses </a:t>
            </a:r>
            <a:r>
              <a:rPr lang="en-US" dirty="0" err="1"/>
              <a:t>Microsoft.Project-Oxford.Vision</a:t>
            </a:r>
            <a:r>
              <a:rPr lang="en-US" dirty="0"/>
              <a:t> </a:t>
            </a:r>
            <a:r>
              <a:rPr lang="en-US" dirty="0" err="1"/>
              <a:t>NuGet</a:t>
            </a:r>
            <a:r>
              <a:rPr lang="en-US" dirty="0"/>
              <a:t> package</a:t>
            </a:r>
          </a:p>
          <a:p>
            <a:r>
              <a:rPr lang="en-US" dirty="0"/>
              <a:t>Other </a:t>
            </a:r>
            <a:r>
              <a:rPr lang="en-US" dirty="0" err="1"/>
              <a:t>VisualFeatures</a:t>
            </a:r>
            <a:r>
              <a:rPr lang="en-US" dirty="0"/>
              <a:t> include Adult, Category, Color, Faces, </a:t>
            </a:r>
            <a:r>
              <a:rPr lang="en-US" dirty="0" err="1"/>
              <a:t>ImageType</a:t>
            </a:r>
            <a:r>
              <a:rPr lang="en-US" dirty="0"/>
              <a:t>, and Tags</a:t>
            </a:r>
          </a:p>
        </p:txBody>
      </p:sp>
      <p:sp>
        <p:nvSpPr>
          <p:cNvPr id="4" name="Content Placeholder 3"/>
          <p:cNvSpPr>
            <a:spLocks noGrp="1"/>
          </p:cNvSpPr>
          <p:nvPr>
            <p:ph idx="13"/>
          </p:nvPr>
        </p:nvSpPr>
        <p:spPr/>
        <p:txBody>
          <a:bodyPr/>
          <a:lstStyle/>
          <a:p>
            <a:r>
              <a:rPr lang="en-US" dirty="0" err="1"/>
              <a:t>VisionServiceClient</a:t>
            </a:r>
            <a:r>
              <a:rPr lang="en-US" dirty="0"/>
              <a:t> vision =</a:t>
            </a:r>
          </a:p>
          <a:p>
            <a:r>
              <a:rPr lang="en-US" dirty="0"/>
              <a:t>    new </a:t>
            </a:r>
            <a:r>
              <a:rPr lang="en-US" dirty="0" err="1"/>
              <a:t>VisionServiceClient</a:t>
            </a:r>
            <a:r>
              <a:rPr lang="en-US" dirty="0"/>
              <a:t>("</a:t>
            </a:r>
            <a:r>
              <a:rPr lang="en-US" dirty="0" err="1"/>
              <a:t>subscription_key</a:t>
            </a:r>
            <a:r>
              <a:rPr lang="en-US" dirty="0"/>
              <a:t>");</a:t>
            </a:r>
          </a:p>
          <a:p>
            <a:r>
              <a:rPr lang="en-US" dirty="0" err="1"/>
              <a:t>VisualFeature</a:t>
            </a:r>
            <a:r>
              <a:rPr lang="en-US" dirty="0"/>
              <a:t>[] features =</a:t>
            </a:r>
          </a:p>
          <a:p>
            <a:r>
              <a:rPr lang="en-US" dirty="0"/>
              <a:t>    new </a:t>
            </a:r>
            <a:r>
              <a:rPr lang="en-US" dirty="0" err="1"/>
              <a:t>VisualFeature</a:t>
            </a:r>
            <a:r>
              <a:rPr lang="en-US" dirty="0"/>
              <a:t>[] { </a:t>
            </a:r>
            <a:r>
              <a:rPr lang="en-US" dirty="0" err="1"/>
              <a:t>VisualFeature.Description</a:t>
            </a:r>
            <a:r>
              <a:rPr lang="en-US" dirty="0"/>
              <a:t> };</a:t>
            </a:r>
          </a:p>
          <a:p>
            <a:r>
              <a:rPr lang="en-US" dirty="0" err="1"/>
              <a:t>AnalysisResult</a:t>
            </a:r>
            <a:r>
              <a:rPr lang="en-US" dirty="0"/>
              <a:t> result =</a:t>
            </a:r>
          </a:p>
          <a:p>
            <a:r>
              <a:rPr lang="en-US" dirty="0"/>
              <a:t>    await </a:t>
            </a:r>
            <a:r>
              <a:rPr lang="en-US" dirty="0" err="1"/>
              <a:t>vision.AnalyzeImageAsync</a:t>
            </a:r>
            <a:r>
              <a:rPr lang="en-US" dirty="0"/>
              <a:t>(</a:t>
            </a:r>
            <a:r>
              <a:rPr lang="en-US" dirty="0" err="1"/>
              <a:t>uri</a:t>
            </a:r>
            <a:r>
              <a:rPr lang="en-US" dirty="0"/>
              <a:t>, features);</a:t>
            </a:r>
          </a:p>
          <a:p>
            <a:endParaRPr lang="en-US" dirty="0"/>
          </a:p>
          <a:p>
            <a:r>
              <a:rPr lang="en-US" dirty="0"/>
              <a:t>string caption = </a:t>
            </a:r>
            <a:r>
              <a:rPr lang="en-US" dirty="0" err="1"/>
              <a:t>result.Description.Captions</a:t>
            </a:r>
            <a:r>
              <a:rPr lang="en-US" dirty="0"/>
              <a:t>[0].Text);</a:t>
            </a:r>
          </a:p>
          <a:p>
            <a:endParaRPr lang="en-US" dirty="0"/>
          </a:p>
          <a:p>
            <a:r>
              <a:rPr lang="en-US" dirty="0" err="1"/>
              <a:t>foreach</a:t>
            </a:r>
            <a:r>
              <a:rPr lang="en-US" dirty="0"/>
              <a:t> (string tag in </a:t>
            </a:r>
            <a:r>
              <a:rPr lang="en-US" dirty="0" err="1"/>
              <a:t>result.Description.Tags</a:t>
            </a:r>
            <a:r>
              <a:rPr lang="en-US" dirty="0"/>
              <a:t>)</a:t>
            </a:r>
          </a:p>
          <a:p>
            <a:r>
              <a:rPr lang="en-US" dirty="0"/>
              <a:t>{</a:t>
            </a:r>
          </a:p>
          <a:p>
            <a:r>
              <a:rPr lang="en-US" dirty="0"/>
              <a:t>    // tag holds descriptive tag for image (e.g., "river")</a:t>
            </a:r>
          </a:p>
          <a:p>
            <a:r>
              <a:rPr lang="en-US" dirty="0"/>
              <a:t>}</a:t>
            </a:r>
          </a:p>
        </p:txBody>
      </p:sp>
    </p:spTree>
    <p:extLst>
      <p:ext uri="{BB962C8B-B14F-4D97-AF65-F5344CB8AC3E}">
        <p14:creationId xmlns:p14="http://schemas.microsoft.com/office/powerpoint/2010/main" val="6896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Computer Vision API (Node.js)</a:t>
            </a:r>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pass a stream instead of a URI</a:t>
            </a:r>
          </a:p>
          <a:p>
            <a:r>
              <a:rPr lang="en-US" dirty="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url: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p>
        </p:txBody>
      </p:sp>
    </p:spTree>
    <p:extLst>
      <p:ext uri="{BB962C8B-B14F-4D97-AF65-F5344CB8AC3E}">
        <p14:creationId xmlns:p14="http://schemas.microsoft.com/office/powerpoint/2010/main" val="365274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normAutofit fontScale="92500" lnSpcReduction="20000"/>
          </a:bodyPr>
          <a:lstStyle/>
          <a:p>
            <a:r>
              <a:rPr lang="en-US" dirty="0"/>
              <a:t>Azure Storage and Cognitive Services HOL (MVC).html</a:t>
            </a:r>
          </a:p>
          <a:p>
            <a:r>
              <a:rPr lang="en-US" dirty="0"/>
              <a:t>Azure Storage and Cognitive Services HOL (Node).html</a:t>
            </a:r>
          </a:p>
          <a:p>
            <a:endParaRPr lang="en-US" dirty="0"/>
          </a:p>
          <a:p>
            <a:r>
              <a:rPr lang="en-US" dirty="0"/>
              <a:t>aka.ms/</a:t>
            </a:r>
            <a:r>
              <a:rPr lang="en-US" dirty="0" err="1"/>
              <a:t>UJEnrichment</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Storage</a:t>
            </a:r>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schemeClr val="bg1"/>
                </a:solidFill>
                <a:latin typeface="Segoe UI Light" panose="020B0502040204020203" pitchFamily="34" charset="0"/>
                <a:cs typeface="Segoe UI Light" panose="020B0502040204020203" pitchFamily="34" charset="0"/>
              </a:rPr>
              <a:t>dxlabs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latin typeface="Segoe UI Light" panose="020B0502040204020203" pitchFamily="34" charset="0"/>
                <a:cs typeface="Segoe UI Light" panose="020B0502040204020203" pitchFamily="34" charset="0"/>
              </a:rPr>
              <a:t>images</a:t>
            </a: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schemeClr val="bg1"/>
                </a:solidFill>
                <a:latin typeface="Segoe UI Light" panose="020B0502040204020203" pitchFamily="34" charset="0"/>
                <a:cs typeface="Segoe UI Light" panose="020B0502040204020203" pitchFamily="34" charset="0"/>
              </a:rPr>
              <a:t>Png</a:t>
            </a:r>
            <a:r>
              <a:rPr lang="en-US" sz="2200" dirty="0">
                <a:solidFill>
                  <a:schemeClr val="bg1"/>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p>
        </p:txBody>
      </p:sp>
    </p:spTree>
    <p:extLst>
      <p:ext uri="{BB962C8B-B14F-4D97-AF65-F5344CB8AC3E}">
        <p14:creationId xmlns:p14="http://schemas.microsoft.com/office/powerpoint/2010/main" val="268509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URLs</a:t>
            </a:r>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dxlabs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images</a:t>
            </a: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https://</a:t>
            </a:r>
            <a:r>
              <a:rPr lang="en-US" sz="3200" dirty="0">
                <a:solidFill>
                  <a:srgbClr val="9CC3E5"/>
                </a:solidFill>
              </a:rPr>
              <a:t>dxlabs</a:t>
            </a:r>
            <a:r>
              <a:rPr lang="en-US" sz="3200" dirty="0">
                <a:gradFill>
                  <a:gsLst>
                    <a:gs pos="0">
                      <a:srgbClr val="292929">
                        <a:lumMod val="90000"/>
                        <a:lumOff val="10000"/>
                      </a:srgbClr>
                    </a:gs>
                    <a:gs pos="86000">
                      <a:srgbClr val="292929">
                        <a:lumMod val="90000"/>
                        <a:lumOff val="10000"/>
                      </a:srgbClr>
                    </a:gs>
                  </a:gsLst>
                  <a:lin ang="5400000" scaled="0"/>
                </a:gradFill>
              </a:rPr>
              <a:t>.blob.core.windows.net/</a:t>
            </a:r>
            <a:r>
              <a:rPr lang="en-US" sz="3200" dirty="0">
                <a:solidFill>
                  <a:srgbClr val="2E75B5"/>
                </a:solidFill>
              </a:rPr>
              <a:t>images</a:t>
            </a:r>
            <a:r>
              <a:rPr lang="en-US" sz="3200" dirty="0">
                <a:gradFill>
                  <a:gsLst>
                    <a:gs pos="0">
                      <a:srgbClr val="292929">
                        <a:lumMod val="90000"/>
                        <a:lumOff val="10000"/>
                      </a:srgbClr>
                    </a:gs>
                    <a:gs pos="86000">
                      <a:srgbClr val="292929">
                        <a:lumMod val="90000"/>
                        <a:lumOff val="10000"/>
                      </a:srgbClr>
                    </a:gs>
                  </a:gsLst>
                  <a:lin ang="5400000" scaled="0"/>
                </a:gradFill>
              </a:rPr>
              <a:t>/</a:t>
            </a:r>
            <a:r>
              <a:rPr lang="en-US" sz="3200" dirty="0">
                <a:solidFill>
                  <a:srgbClr val="CC99FF"/>
                </a:solidFill>
              </a:rPr>
              <a:t>schema.jpg</a:t>
            </a:r>
          </a:p>
        </p:txBody>
      </p:sp>
    </p:spTree>
    <p:extLst>
      <p:ext uri="{BB962C8B-B14F-4D97-AF65-F5344CB8AC3E}">
        <p14:creationId xmlns:p14="http://schemas.microsoft.com/office/powerpoint/2010/main" val="296204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Accounts</a:t>
            </a:r>
          </a:p>
        </p:txBody>
      </p:sp>
      <p:sp>
        <p:nvSpPr>
          <p:cNvPr id="3" name="Content Placeholder 2"/>
          <p:cNvSpPr>
            <a:spLocks noGrp="1"/>
          </p:cNvSpPr>
          <p:nvPr>
            <p:ph idx="1"/>
          </p:nvPr>
        </p:nvSpPr>
        <p:spPr>
          <a:xfrm>
            <a:off x="838200" y="1825625"/>
            <a:ext cx="6678881" cy="4351338"/>
          </a:xfrm>
        </p:spPr>
        <p:txBody>
          <a:bodyPr/>
          <a:lstStyle/>
          <a:p>
            <a:r>
              <a:rPr lang="en-US" dirty="0"/>
              <a:t>Up to 500 TB of data per account</a:t>
            </a:r>
          </a:p>
          <a:p>
            <a:r>
              <a:rPr lang="en-US" dirty="0"/>
              <a:t>Maximum of 200 storage accounts per subscription</a:t>
            </a:r>
          </a:p>
          <a:p>
            <a:r>
              <a:rPr lang="en-US" dirty="0"/>
              <a:t>Two types of accounts</a:t>
            </a:r>
          </a:p>
          <a:p>
            <a:pPr lvl="1"/>
            <a:r>
              <a:rPr lang="en-US" dirty="0"/>
              <a:t>"General purpose" and "Blob storage"</a:t>
            </a:r>
          </a:p>
          <a:p>
            <a:r>
              <a:rPr lang="en-US" dirty="0"/>
              <a:t>Four types of replication</a:t>
            </a:r>
          </a:p>
          <a:p>
            <a:pPr lvl="1"/>
            <a:r>
              <a:rPr lang="en-US" dirty="0"/>
              <a:t>LRS, ZRS, GRS, and RA-GRS</a:t>
            </a:r>
          </a:p>
          <a:p>
            <a:r>
              <a:rPr lang="en-US" dirty="0"/>
              <a:t>Support optional 256-bit AES encryption for "data at rest"</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Keys</a:t>
            </a:r>
          </a:p>
        </p:txBody>
      </p:sp>
      <p:sp>
        <p:nvSpPr>
          <p:cNvPr id="3" name="Content Placeholder 2"/>
          <p:cNvSpPr>
            <a:spLocks noGrp="1"/>
          </p:cNvSpPr>
          <p:nvPr>
            <p:ph idx="1"/>
          </p:nvPr>
        </p:nvSpPr>
        <p:spPr>
          <a:xfrm>
            <a:off x="838201" y="1825625"/>
            <a:ext cx="4695092" cy="4351338"/>
          </a:xfrm>
        </p:spPr>
        <p:txBody>
          <a:bodyPr>
            <a:normAutofit lnSpcReduction="10000"/>
          </a:bodyPr>
          <a:lstStyle/>
          <a:p>
            <a:r>
              <a:rPr lang="en-US" dirty="0"/>
              <a:t>Access to storage by non-account-owners relies on keys for authentication</a:t>
            </a:r>
          </a:p>
          <a:p>
            <a:pPr lvl="1"/>
            <a:r>
              <a:rPr lang="en-US" dirty="0"/>
              <a:t>Two 512-bit keys per account</a:t>
            </a:r>
          </a:p>
          <a:p>
            <a:r>
              <a:rPr lang="en-US" dirty="0"/>
              <a:t>Keys should be "rolled" periodically for security</a:t>
            </a:r>
          </a:p>
          <a:p>
            <a:r>
              <a:rPr lang="en-US" dirty="0"/>
              <a:t>Keys can be used to generate shared-access signatures (SAS) for secure and restricted access</a:t>
            </a:r>
          </a:p>
          <a:p>
            <a:endParaRPr lang="en-US" dirty="0"/>
          </a:p>
        </p:txBody>
      </p:sp>
      <p:pic>
        <p:nvPicPr>
          <p:cNvPr id="4" name="Picture 3"/>
          <p:cNvPicPr>
            <a:picLocks noChangeAspect="1"/>
          </p:cNvPicPr>
          <p:nvPr/>
        </p:nvPicPr>
        <p:blipFill>
          <a:blip r:embed="rId3"/>
          <a:stretch>
            <a:fillRect/>
          </a:stretch>
        </p:blipFill>
        <p:spPr>
          <a:xfrm>
            <a:off x="5810250" y="1825625"/>
            <a:ext cx="5543550" cy="3438525"/>
          </a:xfrm>
          <a:prstGeom prst="rect">
            <a:avLst/>
          </a:prstGeom>
        </p:spPr>
      </p:pic>
    </p:spTree>
    <p:extLst>
      <p:ext uri="{BB962C8B-B14F-4D97-AF65-F5344CB8AC3E}">
        <p14:creationId xmlns:p14="http://schemas.microsoft.com/office/powerpoint/2010/main" val="13355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Shared-Access Signatures</a:t>
            </a:r>
          </a:p>
        </p:txBody>
      </p:sp>
      <p:sp>
        <p:nvSpPr>
          <p:cNvPr id="4" name="TextBox 3"/>
          <p:cNvSpPr txBox="1"/>
          <p:nvPr/>
        </p:nvSpPr>
        <p:spPr>
          <a:xfrm>
            <a:off x="519249" y="2643718"/>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a:solidFill>
                  <a:schemeClr val="accent2"/>
                </a:solidFill>
              </a:rPr>
              <a:t>https://a4rlabs.blob.core.windows.net/images/schema.jpg?</a:t>
            </a:r>
          </a:p>
          <a:p>
            <a:pPr algn="ctr">
              <a:lnSpc>
                <a:spcPct val="90000"/>
              </a:lnSpc>
              <a:spcBef>
                <a:spcPct val="20000"/>
              </a:spcBef>
              <a:buSzPct val="80000"/>
            </a:pPr>
            <a:r>
              <a:rPr lang="en-US" sz="3200" dirty="0" err="1">
                <a:solidFill>
                  <a:srgbClr val="7F7F7F"/>
                </a:solidFill>
              </a:rPr>
              <a:t>st</a:t>
            </a:r>
            <a:r>
              <a:rPr lang="en-US" sz="3200" dirty="0">
                <a:solidFill>
                  <a:srgbClr val="7F7F7F"/>
                </a:solidFill>
              </a:rPr>
              <a:t>=2016-02-07T19%3A58%3A00Z&amp;se=2016-02-08T19%3A58%3A00Z&amp;sp=</a:t>
            </a:r>
            <a:r>
              <a:rPr lang="en-US" sz="3200" dirty="0" err="1">
                <a:solidFill>
                  <a:srgbClr val="7F7F7F"/>
                </a:solidFill>
              </a:rPr>
              <a:t>r&amp;sv</a:t>
            </a:r>
            <a:r>
              <a:rPr lang="en-US" sz="3200" dirty="0">
                <a:solidFill>
                  <a:srgbClr val="7F7F7F"/>
                </a:solidFill>
              </a:rPr>
              <a:t>=2015-02-21&amp;sr=</a:t>
            </a:r>
            <a:r>
              <a:rPr lang="en-US" sz="3200" dirty="0" err="1">
                <a:solidFill>
                  <a:srgbClr val="7F7F7F"/>
                </a:solidFill>
              </a:rPr>
              <a:t>b&amp;sig</a:t>
            </a:r>
            <a:r>
              <a:rPr lang="en-US" sz="3200" dirty="0">
                <a:solidFill>
                  <a:srgbClr val="7F7F7F"/>
                </a:solidFill>
              </a:rPr>
              <a:t>=BGebg1eduvPTwQnZWZlBphM8YGP9sRYt2WiPIL70vcw%3D</a:t>
            </a:r>
          </a:p>
        </p:txBody>
      </p:sp>
      <p:sp>
        <p:nvSpPr>
          <p:cNvPr id="5" name="TextBox 4"/>
          <p:cNvSpPr txBox="1"/>
          <p:nvPr/>
        </p:nvSpPr>
        <p:spPr>
          <a:xfrm>
            <a:off x="5256753" y="1544388"/>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accent2"/>
                </a:solidFill>
              </a:rPr>
              <a:t>Blob URL</a:t>
            </a:r>
          </a:p>
        </p:txBody>
      </p:sp>
      <p:sp>
        <p:nvSpPr>
          <p:cNvPr id="6" name="TextBox 5"/>
          <p:cNvSpPr txBox="1"/>
          <p:nvPr/>
        </p:nvSpPr>
        <p:spPr>
          <a:xfrm>
            <a:off x="3952600" y="5574594"/>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7F7F7F"/>
                </a:solidFill>
              </a:rPr>
              <a:t>Query string containing</a:t>
            </a:r>
          </a:p>
          <a:p>
            <a:pPr algn="ctr">
              <a:lnSpc>
                <a:spcPct val="90000"/>
              </a:lnSpc>
              <a:spcBef>
                <a:spcPct val="20000"/>
              </a:spcBef>
              <a:buSzPct val="80000"/>
            </a:pPr>
            <a:r>
              <a:rPr lang="en-US" sz="3200" dirty="0">
                <a:solidFill>
                  <a:srgbClr val="7F7F7F"/>
                </a:solidFill>
              </a:rPr>
              <a:t>shared-access signature</a:t>
            </a:r>
          </a:p>
        </p:txBody>
      </p:sp>
      <p:cxnSp>
        <p:nvCxnSpPr>
          <p:cNvPr id="7" name="Straight Connector 6"/>
          <p:cNvCxnSpPr>
            <a:stCxn id="5" idx="2"/>
          </p:cNvCxnSpPr>
          <p:nvPr/>
        </p:nvCxnSpPr>
        <p:spPr>
          <a:xfrm>
            <a:off x="6082300" y="1987586"/>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300" y="4958198"/>
            <a:ext cx="1" cy="61481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2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Containers</a:t>
            </a:r>
          </a:p>
        </p:txBody>
      </p:sp>
      <p:sp>
        <p:nvSpPr>
          <p:cNvPr id="3" name="Content Placeholder 2"/>
          <p:cNvSpPr>
            <a:spLocks noGrp="1"/>
          </p:cNvSpPr>
          <p:nvPr>
            <p:ph idx="1"/>
          </p:nvPr>
        </p:nvSpPr>
        <p:spPr>
          <a:xfrm>
            <a:off x="838200" y="1825625"/>
            <a:ext cx="10626969" cy="4351338"/>
          </a:xfrm>
        </p:spPr>
        <p:txBody>
          <a:bodyPr>
            <a:normAutofit/>
          </a:bodyPr>
          <a:lstStyle/>
          <a:p>
            <a:r>
              <a:rPr lang="en-US" dirty="0"/>
              <a:t>Three access policies</a:t>
            </a:r>
          </a:p>
          <a:p>
            <a:pPr lvl="1"/>
            <a:r>
              <a:rPr lang="en-US" dirty="0"/>
              <a:t>Private – Blobs can't be read or enumerated anonymously</a:t>
            </a:r>
          </a:p>
          <a:p>
            <a:pPr lvl="1"/>
            <a:r>
              <a:rPr lang="en-US" dirty="0"/>
              <a:t>Container – Blobs can be read and enumerated anonymously</a:t>
            </a:r>
          </a:p>
          <a:p>
            <a:pPr lvl="1"/>
            <a:r>
              <a:rPr lang="en-US" dirty="0"/>
              <a:t>Blob – Blobs can be read anonymously, but cannot be enumerated</a:t>
            </a:r>
          </a:p>
          <a:p>
            <a:endParaRPr lang="en-US" dirty="0"/>
          </a:p>
        </p:txBody>
      </p:sp>
      <p:pic>
        <p:nvPicPr>
          <p:cNvPr id="5" name="Picture 4"/>
          <p:cNvPicPr>
            <a:picLocks noChangeAspect="1"/>
          </p:cNvPicPr>
          <p:nvPr/>
        </p:nvPicPr>
        <p:blipFill>
          <a:blip r:embed="rId3"/>
          <a:stretch>
            <a:fillRect/>
          </a:stretch>
        </p:blipFill>
        <p:spPr>
          <a:xfrm>
            <a:off x="3365621" y="3902075"/>
            <a:ext cx="5572125" cy="2409825"/>
          </a:xfrm>
          <a:prstGeom prst="rect">
            <a:avLst/>
          </a:prstGeom>
        </p:spPr>
      </p:pic>
    </p:spTree>
    <p:extLst>
      <p:ext uri="{BB962C8B-B14F-4D97-AF65-F5344CB8AC3E}">
        <p14:creationId xmlns:p14="http://schemas.microsoft.com/office/powerpoint/2010/main" val="172264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Blobs</a:t>
            </a:r>
          </a:p>
        </p:txBody>
      </p:sp>
      <p:sp>
        <p:nvSpPr>
          <p:cNvPr id="3" name="Content Placeholder 2"/>
          <p:cNvSpPr>
            <a:spLocks noGrp="1"/>
          </p:cNvSpPr>
          <p:nvPr>
            <p:ph idx="1"/>
          </p:nvPr>
        </p:nvSpPr>
        <p:spPr/>
        <p:txBody>
          <a:bodyPr/>
          <a:lstStyle/>
          <a:p>
            <a:r>
              <a:rPr lang="en-US" dirty="0"/>
              <a:t>Unlimited number of blobs per container</a:t>
            </a:r>
          </a:p>
          <a:p>
            <a:r>
              <a:rPr lang="en-US" dirty="0"/>
              <a:t>Three types of blobs</a:t>
            </a:r>
          </a:p>
          <a:p>
            <a:endParaRPr lang="en-US" dirty="0"/>
          </a:p>
          <a:p>
            <a:endParaRPr lang="en-US" dirty="0"/>
          </a:p>
          <a:p>
            <a:endParaRPr lang="en-US" dirty="0"/>
          </a:p>
          <a:p>
            <a:endParaRPr lang="en-US" dirty="0"/>
          </a:p>
          <a:p>
            <a:endParaRPr lang="en-US" dirty="0"/>
          </a:p>
          <a:p>
            <a:r>
              <a:rPr lang="en-US" dirty="0"/>
              <a:t>Blobs also support user-defined metadata (key-value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a:solidFill>
                  <a:schemeClr val="bg1"/>
                </a:solidFill>
              </a:rPr>
              <a:t>Page</a:t>
            </a:r>
          </a:p>
          <a:p>
            <a:pPr algn="ctr">
              <a:spcAft>
                <a:spcPts val="600"/>
              </a:spcAft>
            </a:pPr>
            <a:r>
              <a:rPr lang="en-US" sz="2000" dirty="0">
                <a:solidFill>
                  <a:schemeClr val="bg1"/>
                </a:solidFill>
              </a:rPr>
              <a:t>Up to 1 TB</a:t>
            </a:r>
          </a:p>
          <a:p>
            <a:pPr algn="ctr"/>
            <a:r>
              <a:rPr lang="en-US" sz="1600" dirty="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a:solidFill>
                  <a:schemeClr val="bg1"/>
                </a:solidFill>
              </a:rPr>
              <a:t>Append</a:t>
            </a:r>
          </a:p>
          <a:p>
            <a:pPr algn="ctr">
              <a:spcAft>
                <a:spcPts val="600"/>
              </a:spcAft>
            </a:pPr>
            <a:r>
              <a:rPr lang="en-US" sz="2000" dirty="0">
                <a:solidFill>
                  <a:schemeClr val="bg1"/>
                </a:solidFill>
              </a:rPr>
              <a:t>Up to 195 GB</a:t>
            </a:r>
          </a:p>
          <a:p>
            <a:pPr algn="ctr"/>
            <a:r>
              <a:rPr lang="en-US" sz="1600" dirty="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a:solidFill>
                  <a:schemeClr val="bg1"/>
                </a:solidFill>
              </a:rPr>
              <a:t>Block</a:t>
            </a:r>
          </a:p>
          <a:p>
            <a:pPr algn="ctr">
              <a:spcAft>
                <a:spcPts val="600"/>
              </a:spcAft>
            </a:pPr>
            <a:r>
              <a:rPr lang="en-US" sz="2000" dirty="0">
                <a:solidFill>
                  <a:schemeClr val="bg1"/>
                </a:solidFill>
              </a:rPr>
              <a:t>Up to 4.75 TB</a:t>
            </a:r>
          </a:p>
          <a:p>
            <a:pPr algn="ctr"/>
            <a:r>
              <a:rPr lang="en-US" sz="1600" dirty="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11159</TotalTime>
  <Words>2498</Words>
  <Application>Microsoft Office PowerPoint</Application>
  <PresentationFormat>Widescreen</PresentationFormat>
  <Paragraphs>307</Paragraphs>
  <Slides>24</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Keys</vt:lpstr>
      <vt:lpstr>Shared-Access Signatures</vt:lpstr>
      <vt:lpstr>Storage Containers</vt:lpstr>
      <vt:lpstr>Storage Blobs</vt:lpstr>
      <vt:lpstr>Azure Storage Explorer</vt:lpstr>
      <vt:lpstr>Accessing Blob Storage Programmatically</vt:lpstr>
      <vt:lpstr>Uploading a Blob (C#)</vt:lpstr>
      <vt:lpstr>Downloading a Blob (Node.js)</vt:lpstr>
      <vt:lpstr>Enumerating Blobs in a Container (C#)</vt:lpstr>
      <vt:lpstr>Writing Blob Metadata (Node.js)</vt:lpstr>
      <vt:lpstr>Reading Blob Metadata (C#)</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Jan-Hendrik Louw</cp:lastModifiedBy>
  <cp:revision>228</cp:revision>
  <dcterms:created xsi:type="dcterms:W3CDTF">2016-04-21T18:51:19Z</dcterms:created>
  <dcterms:modified xsi:type="dcterms:W3CDTF">2018-07-11T06:59:12Z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jalouw@microsoft.com</vt:lpwstr>
  </property>
  <property fmtid="{D5CDD505-2E9C-101B-9397-08002B2CF9AE}" pid="5" name="MSIP_Label_f42aa342-8706-4288-bd11-ebb85995028c_SetDate">
    <vt:lpwstr>2018-07-11T06:59:12.4941691Z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