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7"/>
  </p:notesMasterIdLst>
  <p:sldIdLst>
    <p:sldId id="256" r:id="rId3"/>
    <p:sldId id="301" r:id="rId4"/>
    <p:sldId id="326" r:id="rId5"/>
    <p:sldId id="327" r:id="rId6"/>
    <p:sldId id="329" r:id="rId7"/>
    <p:sldId id="328" r:id="rId8"/>
    <p:sldId id="334" r:id="rId9"/>
    <p:sldId id="330" r:id="rId10"/>
    <p:sldId id="335" r:id="rId11"/>
    <p:sldId id="331" r:id="rId12"/>
    <p:sldId id="332" r:id="rId13"/>
    <p:sldId id="333" r:id="rId14"/>
    <p:sldId id="295" r:id="rId15"/>
    <p:sldId id="29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95D1"/>
    <a:srgbClr val="212121"/>
    <a:srgbClr val="D2E4F4"/>
    <a:srgbClr val="8CBAE2"/>
    <a:srgbClr val="F2C811"/>
    <a:srgbClr val="FF5757"/>
    <a:srgbClr val="E2F0D9"/>
    <a:srgbClr val="FFF2CC"/>
    <a:srgbClr val="BFBFBF"/>
    <a:srgbClr val="4D9C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09" autoAdjust="0"/>
    <p:restoredTop sz="82780" autoAdjust="0"/>
  </p:normalViewPr>
  <p:slideViewPr>
    <p:cSldViewPr snapToGrid="0">
      <p:cViewPr varScale="1">
        <p:scale>
          <a:sx n="55" d="100"/>
          <a:sy n="55" d="100"/>
        </p:scale>
        <p:origin x="980" y="48"/>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7/11/2018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Solidity is a common programming language used to write Smart Contracts on Ethereum.  Solidity is syntactically similar to JavaScript, so most any developer with JavaScript experience can quickly pickup and use Solidity.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Solidity is compiled using the </a:t>
            </a:r>
            <a:r>
              <a:rPr lang="en-US" sz="1200" kern="1200" dirty="0" err="1">
                <a:solidFill>
                  <a:schemeClr val="tx1"/>
                </a:solidFill>
                <a:effectLst/>
                <a:latin typeface="+mn-lt"/>
                <a:ea typeface="+mn-ea"/>
                <a:cs typeface="+mn-cs"/>
              </a:rPr>
              <a:t>solc</a:t>
            </a:r>
            <a:r>
              <a:rPr lang="en-US" sz="1200" kern="1200" dirty="0">
                <a:solidFill>
                  <a:schemeClr val="tx1"/>
                </a:solidFill>
                <a:effectLst/>
                <a:latin typeface="+mn-lt"/>
                <a:ea typeface="+mn-ea"/>
                <a:cs typeface="+mn-cs"/>
              </a:rPr>
              <a:t> compiler. The compiler doesn’t actually produce a binary, rather it produces a JSON file that contains a description of the API exposed by the contract as well as serialized form of the byte code.</a:t>
            </a:r>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5019710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Contracts are deployed to an Ethereum network through the RPC. Once compiled, the JSON file can be published and used. The Ethereum transaction node that runs the contract assigns the contract an address that is used by clients interacting with the node to make Remote Procedural Calls.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Ethereum has a number of ways to deploy contracts, however one of the easiest ways to get contracts on Ethereum networks is to use the Truffle framework. Truffle provides the tools and conventions to create contracts, compile them, and the deploy them to Ethereum networks.</a:t>
            </a:r>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10805710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 Blockchain as a Service (BaaS) is an easy to deploy solution for creating blockchain networks. Anyone with an Azure Subscription can spin up a modest or monster Ethereum network in minutes using the Azure Portal. Once running, all the tools available for working with Ethereum can be used on the Azure network. </a:t>
            </a:r>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406580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Blockchains are essentially a distributed database wherein each block is linked to another block in the chain by way of hashes from another block. This means that a block cannot be modified without breaking the entire chain. Having these interlinking blocks makes the chain forward moving only – data cannot be retroactively changed once it is written to a block. With this limitation, the tradeoff means that the chain is tamper resistant because changing data would change hashes, secure in that the data is immutable, and verifiable in that the hashes can be reproduced from the data. Blockchain was invented</a:t>
            </a:r>
            <a:r>
              <a:rPr lang="en-US" sz="1200" kern="1200" baseline="0" dirty="0">
                <a:solidFill>
                  <a:schemeClr val="tx1"/>
                </a:solidFill>
                <a:effectLst/>
                <a:latin typeface="+mn-lt"/>
                <a:ea typeface="+mn-ea"/>
                <a:cs typeface="+mn-cs"/>
              </a:rPr>
              <a:t> for Bitcoin, but its uses go far beyond cryptocurrency. For an interesting read on how Blockchain might be used to implement secure electronic voting, see https://venturebeat.com/2016/10/22/blockchain-tech-could-fight-voter-fraud-and-these-countries-are-testing-it/.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15451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Unlike other systems of trust, such as public key infrastructure that rely on a trusted third party such as a certificate authority, block chains operate on a peer-to-peer basis. The trust inherent to blockchains, as described, rests on the fact that the data in the blocks is used to create the hashes for new blocks. The means that blockchains have no central authority or the like overseeing the block chain. Likewise, blockchains become more secure with size and redundancy as data on chains is copied between nodes on the peer-to-peer network.</a:t>
            </a:r>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1294295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Blockchain “mining” is the process of discovering new blocks to be used on the chain. When a blockchain is new, discovering new blocks happens quickly. However, as the blockchain grows, the rate slows down substantially because the complexity of the chain grows exponentially.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Miners will setup mining nodes whose sole purpose is to discover new blocks to receive Bitcoins. Some clever setups have used arrays of GPU’s to create massive parallel computing platforms.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Blockchain miners are rewarded with “coin” (a.k.a. “cryptocurrency”), which is a digital currency that can be used on the blockchain. Many different types of coin exist with the most popular being Bitcoin. The valuation of these currencies in traded currencies is in the billions of dollars as of 2017.</a:t>
            </a:r>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457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order to use blockchain, a user has to setup a virtual wallet to track his or her coin. The wallet is usually some kind of app that can interact with a blockchain network to send and receive coin from one address to another address on the network. The address is a unique identifier on the network to which coin is tied. Anyone can setup an address without coin in it and do so anonymously.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peer-to-peer nature of blockchain networks and the anonymity of the transaction is one of the big selling points of cryptocurrencies. Likewise, this scheme has the potential to drastically cut down on the security and administration of centrally managed currencies. There’s no private key infrastructure, no need for credit card security, no need for central banks, and so on.</a:t>
            </a:r>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2490695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Ethereum is both a blockchain network and a technology. The Ethereum networks employees the technology, but one does not have to subscribe to the Ethereum network in order to use the Ethereum technology. It allows users to create their own blockchains for whatever reason he or she sees fit, and that blockchain can be publicly shared or privately shared depending on how it is applied.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Ethereum is a general purpose blockchain that still has all the concepts of those designed for cryptocurrencies. Ethereum nodes mine “Ether” as the currency that is exchanged in Ethereum networks.</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3058308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Ethereum is finding uses all over the place. Many experts consider blockchains to be a disruptive technology because it changes the way that people use technology for business. The peer-to-peer nature of the technology decentralizes control and reduce administrative overhead in many ways for maintaining data integrity.</a:t>
            </a:r>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396677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Smart contracts are the how Ethereum makes its blockchain implementation more general purpose. A contract is really nothing more than a program that runs on the blockchain. The program can be called through the Remote Procedure Call (RPC) protocol built into Ethereum and parameters can be passed to the RPC just like they can on other RPC technologies. Likewise, data can be read and stored using the RPC.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RPC’s that write to a block chain though in a smart contract are called transactions. Writing to the blockchain requires Ether be paid to run the RPC.  RPC’s that read data from the blockchain do not require Ether.</a:t>
            </a:r>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3456492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Smart contracts, being custom code, open up the possibility for bugs to be introduced into a system. Like all software, the bugs can expose data or even worse allow hackers to siphon off resources as was done in 2016 when hackers exploited the Ethereum network. Several million dollars worth of ETH was stolen as a result before the software could be patched.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guiding principle for Smart Contracts is to keep them simple as possible. This mitigates the risk of introducing bugs dues to complexity. Likewise, like all software, it is good to a QA process in place to test contracts. Because Ethereum can be deployed as a stand-alone system, Ethereum contracts can be tested before they are put into a production Ethereum network.</a:t>
            </a:r>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2012602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7/11/2018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7/11/2018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7/11/2018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7/11/2018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7/11/2018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7/11/2018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7/11/2018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7/11/2018</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7/11/2018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7/11/2018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7/11/2018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7/11/2018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anhendrik.louw@Microsoft.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Blockchain-as-a-Service on Microsoft Azure</a:t>
            </a:r>
          </a:p>
        </p:txBody>
      </p:sp>
      <p:sp>
        <p:nvSpPr>
          <p:cNvPr id="3" name="Subtitle 2"/>
          <p:cNvSpPr>
            <a:spLocks noGrp="1"/>
          </p:cNvSpPr>
          <p:nvPr>
            <p:ph type="subTitle" idx="1"/>
          </p:nvPr>
        </p:nvSpPr>
        <p:spPr/>
        <p:txBody>
          <a:bodyPr>
            <a:normAutofit fontScale="77500" lnSpcReduction="20000"/>
          </a:bodyPr>
          <a:lstStyle/>
          <a:p>
            <a:r>
              <a:rPr lang="en-US" dirty="0">
                <a:solidFill>
                  <a:srgbClr val="FFFF00"/>
                </a:solidFill>
              </a:rPr>
              <a:t>Jan-Hendrik Louw</a:t>
            </a:r>
          </a:p>
          <a:p>
            <a:r>
              <a:rPr lang="en-US" dirty="0">
                <a:solidFill>
                  <a:srgbClr val="FFFF00"/>
                </a:solidFill>
                <a:hlinkClick r:id="rId3"/>
              </a:rPr>
              <a:t>Janhendrik.louw@Microsoft.com</a:t>
            </a:r>
            <a:endParaRPr lang="en-US" dirty="0">
              <a:solidFill>
                <a:srgbClr val="FFFF00"/>
              </a:solidFill>
            </a:endParaRPr>
          </a:p>
          <a:p>
            <a:endParaRPr lang="en-US" dirty="0">
              <a:solidFill>
                <a:srgbClr val="FFFF00"/>
              </a:solidFill>
            </a:endParaRPr>
          </a:p>
          <a:p>
            <a:r>
              <a:rPr lang="en-US" dirty="0">
                <a:solidFill>
                  <a:srgbClr val="FFFF00"/>
                </a:solidFill>
              </a:rPr>
              <a:t>Nils Woxholt</a:t>
            </a:r>
          </a:p>
          <a:p>
            <a:r>
              <a:rPr lang="en-US" dirty="0">
                <a:solidFill>
                  <a:srgbClr val="FFFF00"/>
                </a:solidFill>
              </a:rPr>
              <a:t>Nils.Woxholt@microsoft.com</a:t>
            </a: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Solidity</a:t>
            </a:r>
          </a:p>
        </p:txBody>
      </p:sp>
      <p:sp>
        <p:nvSpPr>
          <p:cNvPr id="3" name="Content Placeholder 2"/>
          <p:cNvSpPr>
            <a:spLocks noGrp="1"/>
          </p:cNvSpPr>
          <p:nvPr>
            <p:ph idx="1"/>
          </p:nvPr>
        </p:nvSpPr>
        <p:spPr>
          <a:xfrm>
            <a:off x="838199" y="1825625"/>
            <a:ext cx="5172308" cy="4200826"/>
          </a:xfrm>
        </p:spPr>
        <p:txBody>
          <a:bodyPr>
            <a:normAutofit/>
          </a:bodyPr>
          <a:lstStyle/>
          <a:p>
            <a:pPr marL="0" indent="0">
              <a:buNone/>
            </a:pPr>
            <a:r>
              <a:rPr lang="en-US" dirty="0"/>
              <a:t>Solidity is a programming language used to write smart contracts. It is syntactically similar to JavaScript.</a:t>
            </a:r>
          </a:p>
          <a:p>
            <a:pPr marL="0" indent="0">
              <a:buNone/>
            </a:pPr>
            <a:r>
              <a:rPr lang="en-US" dirty="0"/>
              <a:t>Contracts are declared in Solidity, with each method being a Remote Procedure Call on that contract. </a:t>
            </a:r>
          </a:p>
        </p:txBody>
      </p:sp>
      <p:sp>
        <p:nvSpPr>
          <p:cNvPr id="5" name="TextBox 4">
            <a:extLst>
              <a:ext uri="{FF2B5EF4-FFF2-40B4-BE49-F238E27FC236}">
                <a16:creationId xmlns:a16="http://schemas.microsoft.com/office/drawing/2014/main" id="{A3B74381-7001-49ED-929F-4D8B6758D47B}"/>
              </a:ext>
            </a:extLst>
          </p:cNvPr>
          <p:cNvSpPr txBox="1"/>
          <p:nvPr/>
        </p:nvSpPr>
        <p:spPr>
          <a:xfrm>
            <a:off x="6560289" y="2243581"/>
            <a:ext cx="6655981" cy="2893100"/>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pragma solidity ^0.4.0;</a:t>
            </a:r>
          </a:p>
          <a:p>
            <a:endParaRPr lang="en-US" sz="1400"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contract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SimpleStorage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uint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storedData</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function</a:t>
            </a:r>
            <a:r>
              <a:rPr lang="en-US" sz="1400" dirty="0">
                <a:latin typeface="Courier New" panose="02070309020205020404" pitchFamily="49" charset="0"/>
                <a:cs typeface="Courier New" panose="02070309020205020404" pitchFamily="49" charset="0"/>
              </a:rPr>
              <a:t> set(</a:t>
            </a:r>
            <a:r>
              <a:rPr lang="en-US" sz="1400" dirty="0" err="1">
                <a:latin typeface="Courier New" panose="02070309020205020404" pitchFamily="49" charset="0"/>
                <a:cs typeface="Courier New" panose="02070309020205020404" pitchFamily="49" charset="0"/>
              </a:rPr>
              <a:t>uint</a:t>
            </a:r>
            <a:r>
              <a:rPr lang="en-US" sz="1400" dirty="0">
                <a:latin typeface="Courier New" panose="02070309020205020404" pitchFamily="49" charset="0"/>
                <a:cs typeface="Courier New" panose="02070309020205020404" pitchFamily="49" charset="0"/>
              </a:rPr>
              <a:t> x)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storedData</a:t>
            </a:r>
            <a:r>
              <a:rPr lang="en-US" sz="1400" dirty="0">
                <a:latin typeface="Courier New" panose="02070309020205020404" pitchFamily="49" charset="0"/>
                <a:cs typeface="Courier New" panose="02070309020205020404" pitchFamily="49" charset="0"/>
              </a:rPr>
              <a:t> = x;</a:t>
            </a:r>
          </a:p>
          <a:p>
            <a:r>
              <a:rPr lang="en-US" sz="1400" dirty="0">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function</a:t>
            </a:r>
            <a:r>
              <a:rPr lang="en-US" sz="1400" dirty="0">
                <a:latin typeface="Courier New" panose="02070309020205020404" pitchFamily="49" charset="0"/>
                <a:cs typeface="Courier New" panose="02070309020205020404" pitchFamily="49" charset="0"/>
              </a:rPr>
              <a:t> get() </a:t>
            </a:r>
            <a:r>
              <a:rPr lang="en-US" sz="1400" b="1" dirty="0">
                <a:latin typeface="Courier New" panose="02070309020205020404" pitchFamily="49" charset="0"/>
                <a:cs typeface="Courier New" panose="02070309020205020404" pitchFamily="49" charset="0"/>
              </a:rPr>
              <a:t>constant</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returns</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uint</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storedData</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
        <p:nvSpPr>
          <p:cNvPr id="7" name="Rectangle 6">
            <a:extLst>
              <a:ext uri="{FF2B5EF4-FFF2-40B4-BE49-F238E27FC236}">
                <a16:creationId xmlns:a16="http://schemas.microsoft.com/office/drawing/2014/main" id="{3E38B8C8-BA05-4E1C-ABBB-2142B38ED630}"/>
              </a:ext>
            </a:extLst>
          </p:cNvPr>
          <p:cNvSpPr/>
          <p:nvPr/>
        </p:nvSpPr>
        <p:spPr>
          <a:xfrm>
            <a:off x="2134627" y="5734063"/>
            <a:ext cx="7922746" cy="584775"/>
          </a:xfrm>
          <a:prstGeom prst="rect">
            <a:avLst/>
          </a:prstGeom>
        </p:spPr>
        <p:txBody>
          <a:bodyPr wrap="none">
            <a:spAutoFit/>
          </a:bodyPr>
          <a:lstStyle/>
          <a:p>
            <a:r>
              <a:rPr lang="en-US" sz="3200" dirty="0"/>
              <a:t>https://solidity.readthedocs.io/en/develop/</a:t>
            </a:r>
          </a:p>
        </p:txBody>
      </p:sp>
    </p:spTree>
    <p:extLst>
      <p:ext uri="{BB962C8B-B14F-4D97-AF65-F5344CB8AC3E}">
        <p14:creationId xmlns:p14="http://schemas.microsoft.com/office/powerpoint/2010/main" val="2163489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Deploying Contracts</a:t>
            </a:r>
          </a:p>
        </p:txBody>
      </p:sp>
      <p:sp>
        <p:nvSpPr>
          <p:cNvPr id="3" name="Content Placeholder 2"/>
          <p:cNvSpPr>
            <a:spLocks noGrp="1"/>
          </p:cNvSpPr>
          <p:nvPr>
            <p:ph idx="1"/>
          </p:nvPr>
        </p:nvSpPr>
        <p:spPr>
          <a:xfrm>
            <a:off x="838199" y="1825625"/>
            <a:ext cx="5060796" cy="4200826"/>
          </a:xfrm>
        </p:spPr>
        <p:txBody>
          <a:bodyPr>
            <a:normAutofit/>
          </a:bodyPr>
          <a:lstStyle/>
          <a:p>
            <a:pPr marL="0" indent="0">
              <a:buNone/>
            </a:pPr>
            <a:r>
              <a:rPr lang="en-US" dirty="0" err="1"/>
              <a:t>Ethereum</a:t>
            </a:r>
            <a:r>
              <a:rPr lang="en-US" dirty="0"/>
              <a:t> uses transaction nodes to run contracts. The JSON file produced by the contract compiler is deployed to the transaction nodes and assigned an address. This address is used by clients to make RPC calls. Contracts can easily be created with Truffle.</a:t>
            </a:r>
          </a:p>
        </p:txBody>
      </p:sp>
      <p:pic>
        <p:nvPicPr>
          <p:cNvPr id="6" name="Picture 2" descr="Image result for ethereum logo">
            <a:extLst>
              <a:ext uri="{FF2B5EF4-FFF2-40B4-BE49-F238E27FC236}">
                <a16:creationId xmlns:a16="http://schemas.microsoft.com/office/drawing/2014/main" id="{961C6FB0-DCA8-4409-9A7C-B95AFC79C8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1300" y="1478147"/>
            <a:ext cx="4762500" cy="37528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BF5BFC2-A69B-4F38-9D92-BA1288F64CEE}"/>
              </a:ext>
            </a:extLst>
          </p:cNvPr>
          <p:cNvSpPr/>
          <p:nvPr/>
        </p:nvSpPr>
        <p:spPr>
          <a:xfrm>
            <a:off x="978195" y="6013609"/>
            <a:ext cx="10644077" cy="523220"/>
          </a:xfrm>
          <a:prstGeom prst="rect">
            <a:avLst/>
          </a:prstGeom>
        </p:spPr>
        <p:txBody>
          <a:bodyPr wrap="square">
            <a:spAutoFit/>
          </a:bodyPr>
          <a:lstStyle/>
          <a:p>
            <a:pPr algn="ctr"/>
            <a:r>
              <a:rPr lang="en-US" sz="2800" dirty="0"/>
              <a:t>http://truffle.readthedocs.io/en/beta/getting_started/contracts/</a:t>
            </a:r>
          </a:p>
        </p:txBody>
      </p:sp>
    </p:spTree>
    <p:extLst>
      <p:ext uri="{BB962C8B-B14F-4D97-AF65-F5344CB8AC3E}">
        <p14:creationId xmlns:p14="http://schemas.microsoft.com/office/powerpoint/2010/main" val="2353222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Blockchain-as-a-Service</a:t>
            </a:r>
          </a:p>
        </p:txBody>
      </p:sp>
      <p:sp>
        <p:nvSpPr>
          <p:cNvPr id="3" name="Content Placeholder 2"/>
          <p:cNvSpPr>
            <a:spLocks noGrp="1"/>
          </p:cNvSpPr>
          <p:nvPr>
            <p:ph idx="1"/>
          </p:nvPr>
        </p:nvSpPr>
        <p:spPr>
          <a:xfrm>
            <a:off x="838199" y="1825625"/>
            <a:ext cx="5966638" cy="4200826"/>
          </a:xfrm>
        </p:spPr>
        <p:txBody>
          <a:bodyPr>
            <a:normAutofit/>
          </a:bodyPr>
          <a:lstStyle/>
          <a:p>
            <a:pPr marL="0" indent="0">
              <a:buNone/>
            </a:pPr>
            <a:r>
              <a:rPr lang="en-US" dirty="0"/>
              <a:t>Azure enables anyone with an Azure subscription to spin up an Ethereum blockchain in minutes.</a:t>
            </a:r>
          </a:p>
          <a:p>
            <a:pPr marL="0" indent="0">
              <a:buNone/>
            </a:pPr>
            <a:r>
              <a:rPr lang="en-US" dirty="0"/>
              <a:t>Users can specify VM sizes as well as the number of VMs to serve as mining and transaction nodes on the network.  </a:t>
            </a:r>
          </a:p>
        </p:txBody>
      </p:sp>
      <p:sp>
        <p:nvSpPr>
          <p:cNvPr id="4" name="Rectangle 3">
            <a:extLst>
              <a:ext uri="{FF2B5EF4-FFF2-40B4-BE49-F238E27FC236}">
                <a16:creationId xmlns:a16="http://schemas.microsoft.com/office/drawing/2014/main" id="{DAB80CCD-BC05-452E-80B7-A804E475F3C5}"/>
              </a:ext>
            </a:extLst>
          </p:cNvPr>
          <p:cNvSpPr/>
          <p:nvPr/>
        </p:nvSpPr>
        <p:spPr>
          <a:xfrm>
            <a:off x="1966670" y="5764841"/>
            <a:ext cx="9099927" cy="523220"/>
          </a:xfrm>
          <a:prstGeom prst="rect">
            <a:avLst/>
          </a:prstGeom>
        </p:spPr>
        <p:txBody>
          <a:bodyPr wrap="none">
            <a:spAutoFit/>
          </a:bodyPr>
          <a:lstStyle/>
          <a:p>
            <a:r>
              <a:rPr lang="en-US" sz="2800" dirty="0"/>
              <a:t>https://azure.microsoft.com/en-us/solutions/blockchain/</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8462" y="1825625"/>
            <a:ext cx="2940318" cy="3534937"/>
          </a:xfrm>
          <a:prstGeom prst="rect">
            <a:avLst/>
          </a:prstGeom>
        </p:spPr>
      </p:pic>
    </p:spTree>
    <p:extLst>
      <p:ext uri="{BB962C8B-B14F-4D97-AF65-F5344CB8AC3E}">
        <p14:creationId xmlns:p14="http://schemas.microsoft.com/office/powerpoint/2010/main" val="2182276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Hands-On Lab</a:t>
            </a:r>
          </a:p>
        </p:txBody>
      </p:sp>
      <p:sp>
        <p:nvSpPr>
          <p:cNvPr id="5" name="Text Placeholder 4"/>
          <p:cNvSpPr>
            <a:spLocks noGrp="1"/>
          </p:cNvSpPr>
          <p:nvPr>
            <p:ph type="body" idx="1"/>
          </p:nvPr>
        </p:nvSpPr>
        <p:spPr/>
        <p:txBody>
          <a:bodyPr/>
          <a:lstStyle/>
          <a:p>
            <a:r>
              <a:rPr lang="en-US" dirty="0"/>
              <a:t>Blockchain on Azure HOL.html</a:t>
            </a:r>
          </a:p>
        </p:txBody>
      </p:sp>
    </p:spTree>
    <p:extLst>
      <p:ext uri="{BB962C8B-B14F-4D97-AF65-F5344CB8AC3E}">
        <p14:creationId xmlns:p14="http://schemas.microsoft.com/office/powerpoint/2010/main" val="3335184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Blockchain?</a:t>
            </a:r>
          </a:p>
        </p:txBody>
      </p:sp>
      <p:sp>
        <p:nvSpPr>
          <p:cNvPr id="3" name="Content Placeholder 2"/>
          <p:cNvSpPr>
            <a:spLocks noGrp="1"/>
          </p:cNvSpPr>
          <p:nvPr>
            <p:ph idx="1"/>
          </p:nvPr>
        </p:nvSpPr>
        <p:spPr>
          <a:xfrm>
            <a:off x="838199" y="1825625"/>
            <a:ext cx="4733261" cy="4200826"/>
          </a:xfrm>
        </p:spPr>
        <p:txBody>
          <a:bodyPr>
            <a:normAutofit/>
          </a:bodyPr>
          <a:lstStyle/>
          <a:p>
            <a:pPr marL="0" indent="0">
              <a:buNone/>
            </a:pPr>
            <a:r>
              <a:rPr lang="en-US" dirty="0"/>
              <a:t>Blockchains are distributed databases in which blocks representing transactions store data securely using hashes from previous blocks. Blockchains are tamper-resistant, secure, and verifiable.</a:t>
            </a:r>
          </a:p>
          <a:p>
            <a:pPr marL="0" indent="0">
              <a:buNone/>
            </a:pPr>
            <a:r>
              <a:rPr lang="en-US" dirty="0"/>
              <a:t>Bitcoin is the most famous blockchain application.</a:t>
            </a:r>
          </a:p>
        </p:txBody>
      </p:sp>
      <p:pic>
        <p:nvPicPr>
          <p:cNvPr id="1026" name="Picture 2" descr="Blockchain Illustration 2.jpg">
            <a:extLst>
              <a:ext uri="{FF2B5EF4-FFF2-40B4-BE49-F238E27FC236}">
                <a16:creationId xmlns:a16="http://schemas.microsoft.com/office/drawing/2014/main" id="{A9A0237C-8520-4988-A77E-5B34452F43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5489" y="2030818"/>
            <a:ext cx="5557283" cy="3125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515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Blockchains Work?</a:t>
            </a:r>
          </a:p>
        </p:txBody>
      </p:sp>
      <p:sp>
        <p:nvSpPr>
          <p:cNvPr id="3" name="Content Placeholder 2"/>
          <p:cNvSpPr>
            <a:spLocks noGrp="1"/>
          </p:cNvSpPr>
          <p:nvPr>
            <p:ph idx="1"/>
          </p:nvPr>
        </p:nvSpPr>
        <p:spPr>
          <a:xfrm>
            <a:off x="244549" y="1825625"/>
            <a:ext cx="5577637" cy="4200826"/>
          </a:xfrm>
        </p:spPr>
        <p:txBody>
          <a:bodyPr>
            <a:normAutofit/>
          </a:bodyPr>
          <a:lstStyle/>
          <a:p>
            <a:pPr marL="0" indent="0">
              <a:buNone/>
            </a:pPr>
            <a:r>
              <a:rPr lang="en-US" dirty="0"/>
              <a:t>Traditional security relies on third parties to establish trust.</a:t>
            </a:r>
          </a:p>
          <a:p>
            <a:pPr marL="0" indent="0">
              <a:buNone/>
            </a:pPr>
            <a:r>
              <a:rPr lang="en-US" dirty="0"/>
              <a:t>Blockchains operate on nodes connected via the internet. New blocks are validated by the network and recorded by each node. Each block in the chain is hashed, which seeds the next block in the chain, creating an immutable ledger.</a:t>
            </a:r>
          </a:p>
        </p:txBody>
      </p:sp>
      <p:pic>
        <p:nvPicPr>
          <p:cNvPr id="4" name="Picture 3">
            <a:extLst>
              <a:ext uri="{FF2B5EF4-FFF2-40B4-BE49-F238E27FC236}">
                <a16:creationId xmlns:a16="http://schemas.microsoft.com/office/drawing/2014/main" id="{0C6E0C62-1ABC-4F46-B226-2B8F76331F20}"/>
              </a:ext>
            </a:extLst>
          </p:cNvPr>
          <p:cNvPicPr>
            <a:picLocks noChangeAspect="1"/>
          </p:cNvPicPr>
          <p:nvPr/>
        </p:nvPicPr>
        <p:blipFill>
          <a:blip r:embed="rId3"/>
          <a:stretch>
            <a:fillRect/>
          </a:stretch>
        </p:blipFill>
        <p:spPr>
          <a:xfrm>
            <a:off x="6614655" y="1534592"/>
            <a:ext cx="4321500" cy="1704833"/>
          </a:xfrm>
          <a:prstGeom prst="rect">
            <a:avLst/>
          </a:prstGeom>
        </p:spPr>
      </p:pic>
      <p:sp>
        <p:nvSpPr>
          <p:cNvPr id="6" name="TextBox 5">
            <a:extLst>
              <a:ext uri="{FF2B5EF4-FFF2-40B4-BE49-F238E27FC236}">
                <a16:creationId xmlns:a16="http://schemas.microsoft.com/office/drawing/2014/main" id="{D9D357C2-8185-41C8-81C6-2C4DCAA8FD1F}"/>
              </a:ext>
            </a:extLst>
          </p:cNvPr>
          <p:cNvSpPr txBox="1"/>
          <p:nvPr/>
        </p:nvSpPr>
        <p:spPr>
          <a:xfrm>
            <a:off x="6663703" y="3235920"/>
            <a:ext cx="4223400" cy="369332"/>
          </a:xfrm>
          <a:prstGeom prst="rect">
            <a:avLst/>
          </a:prstGeom>
          <a:noFill/>
        </p:spPr>
        <p:txBody>
          <a:bodyPr wrap="none" rtlCol="0">
            <a:spAutoFit/>
          </a:bodyPr>
          <a:lstStyle/>
          <a:p>
            <a:r>
              <a:rPr lang="en-US" dirty="0"/>
              <a:t>Traditional Trusted Third-Party Authority</a:t>
            </a:r>
          </a:p>
        </p:txBody>
      </p:sp>
      <p:sp>
        <p:nvSpPr>
          <p:cNvPr id="9" name="TextBox 8">
            <a:extLst>
              <a:ext uri="{FF2B5EF4-FFF2-40B4-BE49-F238E27FC236}">
                <a16:creationId xmlns:a16="http://schemas.microsoft.com/office/drawing/2014/main" id="{C60F1D74-B82F-4B1F-B5DF-70C37AA7A17E}"/>
              </a:ext>
            </a:extLst>
          </p:cNvPr>
          <p:cNvSpPr txBox="1"/>
          <p:nvPr/>
        </p:nvSpPr>
        <p:spPr>
          <a:xfrm>
            <a:off x="7536120" y="5129922"/>
            <a:ext cx="3839705" cy="369332"/>
          </a:xfrm>
          <a:prstGeom prst="rect">
            <a:avLst/>
          </a:prstGeom>
          <a:noFill/>
        </p:spPr>
        <p:txBody>
          <a:bodyPr wrap="none" rtlCol="0">
            <a:spAutoFit/>
          </a:bodyPr>
          <a:lstStyle/>
          <a:p>
            <a:r>
              <a:rPr lang="en-US" dirty="0"/>
              <a:t>Blockchain as an Immutable Ledger</a:t>
            </a:r>
          </a:p>
        </p:txBody>
      </p:sp>
      <p:pic>
        <p:nvPicPr>
          <p:cNvPr id="8" name="Picture 7">
            <a:extLst>
              <a:ext uri="{FF2B5EF4-FFF2-40B4-BE49-F238E27FC236}">
                <a16:creationId xmlns:a16="http://schemas.microsoft.com/office/drawing/2014/main" id="{96AC4163-4041-4874-B046-6A4775AC127F}"/>
              </a:ext>
            </a:extLst>
          </p:cNvPr>
          <p:cNvPicPr>
            <a:picLocks noChangeAspect="1"/>
          </p:cNvPicPr>
          <p:nvPr/>
        </p:nvPicPr>
        <p:blipFill>
          <a:blip r:embed="rId4"/>
          <a:stretch>
            <a:fillRect/>
          </a:stretch>
        </p:blipFill>
        <p:spPr>
          <a:xfrm>
            <a:off x="6077821" y="4096386"/>
            <a:ext cx="5395163" cy="1033536"/>
          </a:xfrm>
          <a:prstGeom prst="rect">
            <a:avLst/>
          </a:prstGeom>
        </p:spPr>
      </p:pic>
    </p:spTree>
    <p:extLst>
      <p:ext uri="{BB962C8B-B14F-4D97-AF65-F5344CB8AC3E}">
        <p14:creationId xmlns:p14="http://schemas.microsoft.com/office/powerpoint/2010/main" val="2945437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Blockchain Mining</a:t>
            </a:r>
          </a:p>
        </p:txBody>
      </p:sp>
      <p:sp>
        <p:nvSpPr>
          <p:cNvPr id="3" name="Content Placeholder 2"/>
          <p:cNvSpPr>
            <a:spLocks noGrp="1"/>
          </p:cNvSpPr>
          <p:nvPr>
            <p:ph idx="1"/>
          </p:nvPr>
        </p:nvSpPr>
        <p:spPr>
          <a:xfrm>
            <a:off x="838199" y="1825625"/>
            <a:ext cx="5084136" cy="4200826"/>
          </a:xfrm>
        </p:spPr>
        <p:txBody>
          <a:bodyPr>
            <a:normAutofit/>
          </a:bodyPr>
          <a:lstStyle/>
          <a:p>
            <a:pPr marL="0" indent="0">
              <a:buNone/>
            </a:pPr>
            <a:r>
              <a:rPr lang="en-US" dirty="0"/>
              <a:t>A common concept in most blockchain implementations is that of “mining”. Mining is the process that nodes use to discover and validate new blocks. When a node processes a new block, it is rewarded with “coin” in the form of cryptocurrency.</a:t>
            </a:r>
          </a:p>
        </p:txBody>
      </p:sp>
      <p:pic>
        <p:nvPicPr>
          <p:cNvPr id="2050" name="Picture 2" descr="backhoe bucket, barren, dirt">
            <a:extLst>
              <a:ext uri="{FF2B5EF4-FFF2-40B4-BE49-F238E27FC236}">
                <a16:creationId xmlns:a16="http://schemas.microsoft.com/office/drawing/2014/main" id="{1DF4A1B3-816F-4569-AF81-410C410B93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4333" y="2069695"/>
            <a:ext cx="4819467" cy="3214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4185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Wallets</a:t>
            </a:r>
          </a:p>
        </p:txBody>
      </p:sp>
      <p:sp>
        <p:nvSpPr>
          <p:cNvPr id="3" name="Content Placeholder 2"/>
          <p:cNvSpPr>
            <a:spLocks noGrp="1"/>
          </p:cNvSpPr>
          <p:nvPr>
            <p:ph idx="1"/>
          </p:nvPr>
        </p:nvSpPr>
        <p:spPr>
          <a:xfrm>
            <a:off x="838199" y="1825625"/>
            <a:ext cx="4733261" cy="4200826"/>
          </a:xfrm>
        </p:spPr>
        <p:txBody>
          <a:bodyPr>
            <a:normAutofit/>
          </a:bodyPr>
          <a:lstStyle/>
          <a:p>
            <a:pPr marL="0" indent="0">
              <a:buNone/>
            </a:pPr>
            <a:r>
              <a:rPr lang="en-US" dirty="0"/>
              <a:t>Bitcoin users set up virtual “wallets” to store the coin that they own. A wallet is usually an app that acts as client on the blockchain network and that can send and receive coin.</a:t>
            </a:r>
          </a:p>
          <a:p>
            <a:pPr marL="0" indent="0">
              <a:buNone/>
            </a:pPr>
            <a:r>
              <a:rPr lang="en-US" dirty="0"/>
              <a:t>One popular browser-based wallet app is </a:t>
            </a:r>
            <a:r>
              <a:rPr lang="en-US" dirty="0" err="1"/>
              <a:t>MetaMask</a:t>
            </a:r>
            <a:r>
              <a:rPr lang="en-US" dirty="0"/>
              <a:t>.</a:t>
            </a:r>
          </a:p>
        </p:txBody>
      </p:sp>
      <p:pic>
        <p:nvPicPr>
          <p:cNvPr id="5122" name="Picture 2" descr="bank notes, business, cash">
            <a:extLst>
              <a:ext uri="{FF2B5EF4-FFF2-40B4-BE49-F238E27FC236}">
                <a16:creationId xmlns:a16="http://schemas.microsoft.com/office/drawing/2014/main" id="{7CE2AB42-2A5D-42AD-9FE4-9BECEBF6E8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101281"/>
            <a:ext cx="5453964" cy="3649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011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Ethereum</a:t>
            </a:r>
          </a:p>
        </p:txBody>
      </p:sp>
      <p:sp>
        <p:nvSpPr>
          <p:cNvPr id="3" name="Content Placeholder 2"/>
          <p:cNvSpPr>
            <a:spLocks noGrp="1"/>
          </p:cNvSpPr>
          <p:nvPr>
            <p:ph idx="1"/>
          </p:nvPr>
        </p:nvSpPr>
        <p:spPr>
          <a:xfrm>
            <a:off x="838199" y="1825625"/>
            <a:ext cx="5573234" cy="4200826"/>
          </a:xfrm>
        </p:spPr>
        <p:txBody>
          <a:bodyPr>
            <a:normAutofit/>
          </a:bodyPr>
          <a:lstStyle/>
          <a:p>
            <a:pPr marL="0" indent="0">
              <a:buNone/>
            </a:pPr>
            <a:r>
              <a:rPr lang="en-US" dirty="0"/>
              <a:t>Ethereum is both a blockchain network and an open-source technology. Blockchains were originally designed for cryptocurrencies. Ethereum was invented in order to create a more general-purpose blockchain that can be applied in new and creative ways.</a:t>
            </a:r>
          </a:p>
        </p:txBody>
      </p:sp>
      <p:pic>
        <p:nvPicPr>
          <p:cNvPr id="4098" name="Picture 2" descr="Image result for ethereum logo">
            <a:extLst>
              <a:ext uri="{FF2B5EF4-FFF2-40B4-BE49-F238E27FC236}">
                <a16:creationId xmlns:a16="http://schemas.microsoft.com/office/drawing/2014/main" id="{DE8022E3-3CC2-4E08-AC4D-424EEA9A83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1300" y="1478147"/>
            <a:ext cx="4762500" cy="37528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7EA7BB5-FE5C-4627-8025-D7EAEBA15B4A}"/>
              </a:ext>
            </a:extLst>
          </p:cNvPr>
          <p:cNvSpPr/>
          <p:nvPr/>
        </p:nvSpPr>
        <p:spPr>
          <a:xfrm>
            <a:off x="3743372" y="5738009"/>
            <a:ext cx="5695855" cy="646331"/>
          </a:xfrm>
          <a:prstGeom prst="rect">
            <a:avLst/>
          </a:prstGeom>
        </p:spPr>
        <p:txBody>
          <a:bodyPr wrap="none">
            <a:spAutoFit/>
          </a:bodyPr>
          <a:lstStyle/>
          <a:p>
            <a:r>
              <a:rPr lang="en-US" sz="3600" dirty="0"/>
              <a:t>https://www.ethereum.org/</a:t>
            </a:r>
          </a:p>
        </p:txBody>
      </p:sp>
    </p:spTree>
    <p:extLst>
      <p:ext uri="{BB962C8B-B14F-4D97-AF65-F5344CB8AC3E}">
        <p14:creationId xmlns:p14="http://schemas.microsoft.com/office/powerpoint/2010/main" val="757471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Uses for Ethereum</a:t>
            </a:r>
          </a:p>
        </p:txBody>
      </p:sp>
      <p:sp>
        <p:nvSpPr>
          <p:cNvPr id="3" name="Content Placeholder 2"/>
          <p:cNvSpPr>
            <a:spLocks noGrp="1"/>
          </p:cNvSpPr>
          <p:nvPr>
            <p:ph idx="1"/>
          </p:nvPr>
        </p:nvSpPr>
        <p:spPr>
          <a:xfrm>
            <a:off x="838198" y="1690688"/>
            <a:ext cx="6211187" cy="4550623"/>
          </a:xfrm>
        </p:spPr>
        <p:txBody>
          <a:bodyPr>
            <a:normAutofit fontScale="92500"/>
          </a:bodyPr>
          <a:lstStyle/>
          <a:p>
            <a:pPr marL="0" indent="0">
              <a:buNone/>
            </a:pPr>
            <a:r>
              <a:rPr lang="en-US" dirty="0"/>
              <a:t>Because Ethereum is general-purpose, it can be used for all sorts of applications in which a secure network of trust is needed. Some possibilities include:</a:t>
            </a:r>
          </a:p>
          <a:p>
            <a:r>
              <a:rPr lang="en-US" dirty="0"/>
              <a:t>Bond trading</a:t>
            </a:r>
          </a:p>
          <a:p>
            <a:r>
              <a:rPr lang="en-US" dirty="0"/>
              <a:t>Secure electronic voting</a:t>
            </a:r>
          </a:p>
          <a:p>
            <a:r>
              <a:rPr lang="en-US" dirty="0"/>
              <a:t>Identity management</a:t>
            </a:r>
          </a:p>
          <a:p>
            <a:r>
              <a:rPr lang="en-US" dirty="0"/>
              <a:t>Real-estate transactions</a:t>
            </a:r>
          </a:p>
          <a:p>
            <a:r>
              <a:rPr lang="en-US" dirty="0"/>
              <a:t>Electronic banking</a:t>
            </a:r>
          </a:p>
          <a:p>
            <a:r>
              <a:rPr lang="en-US" dirty="0"/>
              <a:t>Supply-chain management</a:t>
            </a:r>
          </a:p>
          <a:p>
            <a:endParaRPr lang="en-US" dirty="0"/>
          </a:p>
        </p:txBody>
      </p:sp>
      <p:pic>
        <p:nvPicPr>
          <p:cNvPr id="4098" name="Picture 2" descr="Image result for ethereum logo">
            <a:extLst>
              <a:ext uri="{FF2B5EF4-FFF2-40B4-BE49-F238E27FC236}">
                <a16:creationId xmlns:a16="http://schemas.microsoft.com/office/drawing/2014/main" id="{DE8022E3-3CC2-4E08-AC4D-424EEA9A83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1300" y="1478147"/>
            <a:ext cx="4762500" cy="3752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9281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Smart Contracts</a:t>
            </a:r>
          </a:p>
        </p:txBody>
      </p:sp>
      <p:sp>
        <p:nvSpPr>
          <p:cNvPr id="3" name="Content Placeholder 2"/>
          <p:cNvSpPr>
            <a:spLocks noGrp="1"/>
          </p:cNvSpPr>
          <p:nvPr>
            <p:ph idx="1"/>
          </p:nvPr>
        </p:nvSpPr>
        <p:spPr>
          <a:xfrm>
            <a:off x="838199" y="1825625"/>
            <a:ext cx="5753101" cy="4200826"/>
          </a:xfrm>
        </p:spPr>
        <p:txBody>
          <a:bodyPr>
            <a:normAutofit/>
          </a:bodyPr>
          <a:lstStyle/>
          <a:p>
            <a:pPr marL="0" indent="0">
              <a:buNone/>
            </a:pPr>
            <a:r>
              <a:rPr lang="en-US" dirty="0" err="1"/>
              <a:t>Ethereum</a:t>
            </a:r>
            <a:r>
              <a:rPr lang="en-US" dirty="0"/>
              <a:t> employs “smart contracts”.  A smart contract is a program that runs on a blockchain network and is called via RPC.</a:t>
            </a:r>
          </a:p>
          <a:p>
            <a:pPr marL="0" indent="0">
              <a:buNone/>
            </a:pPr>
            <a:r>
              <a:rPr lang="en-US" dirty="0"/>
              <a:t>When an app changes data on the blockchain, it costs someone ether (</a:t>
            </a:r>
            <a:r>
              <a:rPr lang="en-US" dirty="0" err="1"/>
              <a:t>Ethereum’s</a:t>
            </a:r>
            <a:r>
              <a:rPr lang="en-US" dirty="0"/>
              <a:t> Bitcoin-like currency) and constitutes a “transaction”.</a:t>
            </a:r>
          </a:p>
          <a:p>
            <a:pPr marL="0" indent="0">
              <a:buNone/>
            </a:pPr>
            <a:r>
              <a:rPr lang="en-US" dirty="0"/>
              <a:t>Contracts are typically written in a language called Solidity.</a:t>
            </a:r>
          </a:p>
        </p:txBody>
      </p:sp>
      <p:pic>
        <p:nvPicPr>
          <p:cNvPr id="7170" name="Picture 2" descr="Person Holding Silver Pen Signing Photographers Signature">
            <a:extLst>
              <a:ext uri="{FF2B5EF4-FFF2-40B4-BE49-F238E27FC236}">
                <a16:creationId xmlns:a16="http://schemas.microsoft.com/office/drawing/2014/main" id="{76508EAD-6050-49A6-92B9-47A3134483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3201" y="2013319"/>
            <a:ext cx="4079450" cy="3058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2940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Blockchain Weaknesses</a:t>
            </a:r>
          </a:p>
        </p:txBody>
      </p:sp>
      <p:sp>
        <p:nvSpPr>
          <p:cNvPr id="3" name="Content Placeholder 2"/>
          <p:cNvSpPr>
            <a:spLocks noGrp="1"/>
          </p:cNvSpPr>
          <p:nvPr>
            <p:ph idx="1"/>
          </p:nvPr>
        </p:nvSpPr>
        <p:spPr>
          <a:xfrm>
            <a:off x="838198" y="1690688"/>
            <a:ext cx="6211187" cy="4550623"/>
          </a:xfrm>
        </p:spPr>
        <p:txBody>
          <a:bodyPr>
            <a:normAutofit/>
          </a:bodyPr>
          <a:lstStyle/>
          <a:p>
            <a:pPr marL="0" indent="0">
              <a:buNone/>
            </a:pPr>
            <a:r>
              <a:rPr lang="en-US" dirty="0"/>
              <a:t>Blockchains are not without problems. </a:t>
            </a:r>
            <a:r>
              <a:rPr lang="en-US" dirty="0" err="1"/>
              <a:t>Ethereum</a:t>
            </a:r>
            <a:r>
              <a:rPr lang="en-US" dirty="0"/>
              <a:t> in particular has been the subject of much debate because it was exploited in 2016.</a:t>
            </a:r>
          </a:p>
          <a:p>
            <a:pPr marL="0" indent="0">
              <a:buNone/>
            </a:pPr>
            <a:r>
              <a:rPr lang="en-US" dirty="0"/>
              <a:t>Smart contracts are like any other software in that they are only as good as the developers who write them.</a:t>
            </a:r>
          </a:p>
          <a:p>
            <a:pPr marL="0" indent="0">
              <a:buNone/>
            </a:pPr>
            <a:r>
              <a:rPr lang="en-US" dirty="0"/>
              <a:t>Contracts are visible to everyone on a network, so if a contract has a bug, anyone can exploit it.</a:t>
            </a:r>
          </a:p>
          <a:p>
            <a:endParaRPr lang="en-US" dirty="0"/>
          </a:p>
        </p:txBody>
      </p:sp>
      <p:pic>
        <p:nvPicPr>
          <p:cNvPr id="4098" name="Picture 2" descr="Image result for ethereum logo">
            <a:extLst>
              <a:ext uri="{FF2B5EF4-FFF2-40B4-BE49-F238E27FC236}">
                <a16:creationId xmlns:a16="http://schemas.microsoft.com/office/drawing/2014/main" id="{DE8022E3-3CC2-4E08-AC4D-424EEA9A83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1300" y="1478147"/>
            <a:ext cx="4762500" cy="3752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6669779"/>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12797</TotalTime>
  <Words>1862</Words>
  <Application>Microsoft Office PowerPoint</Application>
  <PresentationFormat>Widescreen</PresentationFormat>
  <Paragraphs>103</Paragraphs>
  <Slides>14</Slides>
  <Notes>12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14</vt:i4>
      </vt:variant>
    </vt:vector>
  </HeadingPairs>
  <TitlesOfParts>
    <vt:vector size="25" baseType="lpstr">
      <vt:lpstr>Arial</vt:lpstr>
      <vt:lpstr>Calibri</vt:lpstr>
      <vt:lpstr>Consolas</vt:lpstr>
      <vt:lpstr>Courier New</vt:lpstr>
      <vt:lpstr>Lucida Console</vt:lpstr>
      <vt:lpstr>Segoe UI</vt:lpstr>
      <vt:lpstr>Segoe UI Light</vt:lpstr>
      <vt:lpstr>Segoe UI Semibold</vt:lpstr>
      <vt:lpstr>Wingdings</vt:lpstr>
      <vt:lpstr>Office Theme</vt:lpstr>
      <vt:lpstr>1_MS1444_Windows Azure Template 16x9_r08a</vt:lpstr>
      <vt:lpstr>Blockchain-as-a-Service on Microsoft Azure</vt:lpstr>
      <vt:lpstr>What is a Blockchain?</vt:lpstr>
      <vt:lpstr>How Do Blockchains Work?</vt:lpstr>
      <vt:lpstr>Blockchain Mining</vt:lpstr>
      <vt:lpstr>Wallets</vt:lpstr>
      <vt:lpstr>Ethereum</vt:lpstr>
      <vt:lpstr>Uses for Ethereum</vt:lpstr>
      <vt:lpstr>Smart Contracts</vt:lpstr>
      <vt:lpstr>Blockchain Weaknesses</vt:lpstr>
      <vt:lpstr>Solidity</vt:lpstr>
      <vt:lpstr>Deploying Contracts</vt:lpstr>
      <vt:lpstr>Azure Blockchain-as-a-Service</vt:lpstr>
      <vt:lpstr>Hands-On Lab</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Blockchain-as-a-Service on Microsoft Azure</dc:title>
  <dc:creator>scott@liquiddaffodil.com</dc:creator>
  <cp:lastModifiedBy>Jan-Hendrik Louw</cp:lastModifiedBy>
  <cp:revision>356</cp:revision>
  <dcterms:created xsi:type="dcterms:W3CDTF">2016-04-21T18:51:19Z</dcterms:created>
  <dcterms:modified xsi:type="dcterms:W3CDTF">2018-07-11T06:59:50Z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jalouw@microsoft.com</vt:lpwstr>
  </property>
  <property fmtid="{D5CDD505-2E9C-101B-9397-08002B2CF9AE}" pid="5" name="MSIP_Label_f42aa342-8706-4288-bd11-ebb85995028c_SetDate">
    <vt:lpwstr>2018-07-04T08:31:22.4444003Z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