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  <p:embeddedFont>
      <p:font typeface="Franklin Gothic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ranklin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bold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a724ed3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a724ed3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a724ed3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a724ed3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4bdb379d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4bdb379d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4bdb379db_0_6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4bdb379db_0_6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4bdb379d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4bdb379d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a728b647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a728b647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4bdb379d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4bdb379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4bdb379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4bdb379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4bdb379db_0_6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4bdb379db_0_6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1">
  <p:cSld name="Título 1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4732428" y="308609"/>
            <a:ext cx="41148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1" y="569065"/>
            <a:ext cx="4574436" cy="4574436"/>
            <a:chOff x="0" y="12289"/>
            <a:chExt cx="3550" cy="3551"/>
          </a:xfrm>
        </p:grpSpPr>
        <p:sp>
          <p:nvSpPr>
            <p:cNvPr id="13" name="Google Shape;13;p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16" name="Google Shape;16;p2"/>
          <p:cNvCxnSpPr/>
          <p:nvPr/>
        </p:nvCxnSpPr>
        <p:spPr>
          <a:xfrm>
            <a:off x="4732020" y="2962656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y tabla del título">
  <p:cSld name="Contenido y tabla del título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1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89" name="Google Shape;89;p1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2" name="Google Shape;92;p11"/>
          <p:cNvSpPr txBox="1"/>
          <p:nvPr>
            <p:ph type="title"/>
          </p:nvPr>
        </p:nvSpPr>
        <p:spPr>
          <a:xfrm>
            <a:off x="2746057" y="3496288"/>
            <a:ext cx="59523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3" name="Google Shape;93;p11"/>
          <p:cNvCxnSpPr/>
          <p:nvPr/>
        </p:nvCxnSpPr>
        <p:spPr>
          <a:xfrm>
            <a:off x="2753201" y="4734878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452914" y="438004"/>
            <a:ext cx="21189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2057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2" type="body"/>
          </p:nvPr>
        </p:nvSpPr>
        <p:spPr>
          <a:xfrm>
            <a:off x="2753201" y="438004"/>
            <a:ext cx="59451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445770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850236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ntenidos">
  <p:cSld name="Título y dos contenidos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2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100" name="Google Shape;100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3" name="Google Shape;103;p12"/>
          <p:cNvSpPr txBox="1"/>
          <p:nvPr>
            <p:ph type="title"/>
          </p:nvPr>
        </p:nvSpPr>
        <p:spPr>
          <a:xfrm>
            <a:off x="445770" y="148806"/>
            <a:ext cx="82296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4" name="Google Shape;104;p12"/>
          <p:cNvCxnSpPr/>
          <p:nvPr/>
        </p:nvCxnSpPr>
        <p:spPr>
          <a:xfrm>
            <a:off x="445770" y="1611630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446642" y="2007394"/>
            <a:ext cx="4310100" cy="26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2" type="body"/>
          </p:nvPr>
        </p:nvSpPr>
        <p:spPr>
          <a:xfrm>
            <a:off x="5715000" y="2007394"/>
            <a:ext cx="2960400" cy="26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0" type="dt"/>
          </p:nvPr>
        </p:nvSpPr>
        <p:spPr>
          <a:xfrm>
            <a:off x="850236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445770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 2">
  <p:cSld name="Tabla 2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445770" y="151800"/>
            <a:ext cx="82296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445770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850236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445770" y="1611630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3">
  <p:cSld name="Título 3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ctrTitle"/>
          </p:nvPr>
        </p:nvSpPr>
        <p:spPr>
          <a:xfrm>
            <a:off x="445770" y="308609"/>
            <a:ext cx="41148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16" name="Google Shape;116;p14"/>
          <p:cNvGrpSpPr/>
          <p:nvPr/>
        </p:nvGrpSpPr>
        <p:grpSpPr>
          <a:xfrm rot="10800000">
            <a:off x="4569564" y="1"/>
            <a:ext cx="4574436" cy="4574436"/>
            <a:chOff x="0" y="12289"/>
            <a:chExt cx="3550" cy="3551"/>
          </a:xfrm>
        </p:grpSpPr>
        <p:sp>
          <p:nvSpPr>
            <p:cNvPr id="117" name="Google Shape;117;p1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445770" y="3412164"/>
            <a:ext cx="41148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1800"/>
              <a:buNone/>
              <a:defRPr b="1" i="0" sz="18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21" name="Google Shape;121;p14"/>
          <p:cNvCxnSpPr/>
          <p:nvPr/>
        </p:nvCxnSpPr>
        <p:spPr>
          <a:xfrm>
            <a:off x="445770" y="2962656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Escala de tiempo">
  <p:cSld name="15_Escala de tiempo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  <a:defRPr sz="29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685799" y="2567214"/>
            <a:ext cx="548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2" type="body"/>
          </p:nvPr>
        </p:nvSpPr>
        <p:spPr>
          <a:xfrm>
            <a:off x="1474470" y="2677794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3" type="body"/>
          </p:nvPr>
        </p:nvSpPr>
        <p:spPr>
          <a:xfrm>
            <a:off x="2065410" y="2677794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4" type="body"/>
          </p:nvPr>
        </p:nvSpPr>
        <p:spPr>
          <a:xfrm>
            <a:off x="2656350" y="2677794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5" type="body"/>
          </p:nvPr>
        </p:nvSpPr>
        <p:spPr>
          <a:xfrm>
            <a:off x="3247290" y="2677794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6" type="body"/>
          </p:nvPr>
        </p:nvSpPr>
        <p:spPr>
          <a:xfrm>
            <a:off x="685800" y="3168171"/>
            <a:ext cx="548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7" type="body"/>
          </p:nvPr>
        </p:nvSpPr>
        <p:spPr>
          <a:xfrm>
            <a:off x="3838230" y="2677794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8" type="body"/>
          </p:nvPr>
        </p:nvSpPr>
        <p:spPr>
          <a:xfrm>
            <a:off x="4429170" y="2677794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9" type="body"/>
          </p:nvPr>
        </p:nvSpPr>
        <p:spPr>
          <a:xfrm>
            <a:off x="5020110" y="2677794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3" type="body"/>
          </p:nvPr>
        </p:nvSpPr>
        <p:spPr>
          <a:xfrm>
            <a:off x="6792930" y="2677794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4" type="body"/>
          </p:nvPr>
        </p:nvSpPr>
        <p:spPr>
          <a:xfrm>
            <a:off x="5611050" y="2677794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5" type="body"/>
          </p:nvPr>
        </p:nvSpPr>
        <p:spPr>
          <a:xfrm>
            <a:off x="6201990" y="2677794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6" type="body"/>
          </p:nvPr>
        </p:nvSpPr>
        <p:spPr>
          <a:xfrm>
            <a:off x="7383870" y="2677794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7" type="body"/>
          </p:nvPr>
        </p:nvSpPr>
        <p:spPr>
          <a:xfrm>
            <a:off x="7974814" y="2677794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8" type="body"/>
          </p:nvPr>
        </p:nvSpPr>
        <p:spPr>
          <a:xfrm>
            <a:off x="1477436" y="3268092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9" type="body"/>
          </p:nvPr>
        </p:nvSpPr>
        <p:spPr>
          <a:xfrm>
            <a:off x="2068202" y="3268092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20" type="body"/>
          </p:nvPr>
        </p:nvSpPr>
        <p:spPr>
          <a:xfrm>
            <a:off x="2658967" y="3268092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21" type="body"/>
          </p:nvPr>
        </p:nvSpPr>
        <p:spPr>
          <a:xfrm>
            <a:off x="3249732" y="3268092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17"/>
          <p:cNvSpPr txBox="1"/>
          <p:nvPr>
            <p:ph idx="22" type="body"/>
          </p:nvPr>
        </p:nvSpPr>
        <p:spPr>
          <a:xfrm>
            <a:off x="3840497" y="3268092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23" type="body"/>
          </p:nvPr>
        </p:nvSpPr>
        <p:spPr>
          <a:xfrm>
            <a:off x="4431263" y="3268092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24" type="body"/>
          </p:nvPr>
        </p:nvSpPr>
        <p:spPr>
          <a:xfrm>
            <a:off x="5022028" y="3268092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25" type="body"/>
          </p:nvPr>
        </p:nvSpPr>
        <p:spPr>
          <a:xfrm>
            <a:off x="6794324" y="3268092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26" type="body"/>
          </p:nvPr>
        </p:nvSpPr>
        <p:spPr>
          <a:xfrm>
            <a:off x="5612793" y="3268092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27" type="body"/>
          </p:nvPr>
        </p:nvSpPr>
        <p:spPr>
          <a:xfrm>
            <a:off x="6203558" y="3268092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28" type="body"/>
          </p:nvPr>
        </p:nvSpPr>
        <p:spPr>
          <a:xfrm>
            <a:off x="7385089" y="3268092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29" type="body"/>
          </p:nvPr>
        </p:nvSpPr>
        <p:spPr>
          <a:xfrm>
            <a:off x="7975854" y="3268092"/>
            <a:ext cx="4800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60" name="Google Shape;160;p17"/>
          <p:cNvCxnSpPr/>
          <p:nvPr/>
        </p:nvCxnSpPr>
        <p:spPr>
          <a:xfrm>
            <a:off x="705334" y="3051810"/>
            <a:ext cx="774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7"/>
          <p:cNvSpPr txBox="1"/>
          <p:nvPr>
            <p:ph idx="30" type="body"/>
          </p:nvPr>
        </p:nvSpPr>
        <p:spPr>
          <a:xfrm>
            <a:off x="4020741" y="1541880"/>
            <a:ext cx="1345500" cy="522600"/>
          </a:xfrm>
          <a:prstGeom prst="rect">
            <a:avLst/>
          </a:prstGeom>
          <a:solidFill>
            <a:srgbClr val="DFEFEE"/>
          </a:solidFill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27000">
            <a:normAutofit/>
          </a:bodyPr>
          <a:lstStyle>
            <a:lvl1pPr indent="-228600" lvl="0" marL="457200" algn="ctr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31" type="body"/>
          </p:nvPr>
        </p:nvSpPr>
        <p:spPr>
          <a:xfrm>
            <a:off x="4059538" y="1850176"/>
            <a:ext cx="12678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>
                <a:solidFill>
                  <a:srgbClr val="3F3F3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Agenda 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4771901" y="0"/>
            <a:ext cx="4371828" cy="2426621"/>
            <a:chOff x="5612972" y="1"/>
            <a:chExt cx="6615962" cy="3672247"/>
          </a:xfrm>
        </p:grpSpPr>
        <p:sp>
          <p:nvSpPr>
            <p:cNvPr id="19" name="Google Shape;19;p3"/>
            <p:cNvSpPr/>
            <p:nvPr/>
          </p:nvSpPr>
          <p:spPr>
            <a:xfrm>
              <a:off x="5612972" y="1"/>
              <a:ext cx="4408999" cy="3672247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555590" y="1"/>
              <a:ext cx="1457755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285083" y="728289"/>
              <a:ext cx="2943851" cy="2943959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4" name="Google Shape;24;p3"/>
          <p:cNvSpPr txBox="1"/>
          <p:nvPr>
            <p:ph type="title"/>
          </p:nvPr>
        </p:nvSpPr>
        <p:spPr>
          <a:xfrm>
            <a:off x="445770" y="142179"/>
            <a:ext cx="50907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45769" y="1711439"/>
            <a:ext cx="509070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normAutofit/>
          </a:bodyPr>
          <a:lstStyle>
            <a:lvl1pPr indent="-342900" lvl="0" marL="457200" algn="l">
              <a:lnSpc>
                <a:spcPct val="80000"/>
              </a:lnSpc>
              <a:spcBef>
                <a:spcPts val="1700"/>
              </a:spcBef>
              <a:spcAft>
                <a:spcPts val="0"/>
              </a:spcAft>
              <a:buClr>
                <a:srgbClr val="5D7C3F"/>
              </a:buClr>
              <a:buSzPts val="1800"/>
              <a:buFont typeface="Arial"/>
              <a:buChar char="•"/>
              <a:defRPr b="1" i="0" sz="18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38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45770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50236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8" name="Google Shape;28;p3"/>
          <p:cNvCxnSpPr/>
          <p:nvPr/>
        </p:nvCxnSpPr>
        <p:spPr>
          <a:xfrm>
            <a:off x="445770" y="1611630"/>
            <a:ext cx="1597800" cy="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e sección">
  <p:cSld name="Título de sección">
    <p:bg>
      <p:bgPr>
        <a:solidFill>
          <a:schemeClr val="accent3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>
            <p:ph idx="2" type="pic"/>
          </p:nvPr>
        </p:nvSpPr>
        <p:spPr>
          <a:xfrm>
            <a:off x="0" y="0"/>
            <a:ext cx="9144000" cy="51603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732019" y="333700"/>
            <a:ext cx="41082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Franklin Gothic"/>
              <a:buNone/>
              <a:defRPr b="1" i="0" sz="45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4732020" y="2963882"/>
            <a:ext cx="1600200" cy="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328">
          <p15:clr>
            <a:srgbClr val="FBAE40"/>
          </p15:clr>
        </p15:guide>
        <p15:guide id="2" pos="3258">
          <p15:clr>
            <a:srgbClr val="FBAE40"/>
          </p15:clr>
        </p15:guide>
        <p15:guide id="3" pos="3420">
          <p15:clr>
            <a:srgbClr val="FBAE40"/>
          </p15:clr>
        </p15:guide>
        <p15:guide id="4" orient="horz" pos="13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2">
  <p:cSld name="Título 2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4724876" y="322897"/>
            <a:ext cx="41148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/>
          <p:nvPr>
            <p:ph idx="2" type="pic"/>
          </p:nvPr>
        </p:nvSpPr>
        <p:spPr>
          <a:xfrm>
            <a:off x="0" y="-8335"/>
            <a:ext cx="4343400" cy="51603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724876" y="3426452"/>
            <a:ext cx="41148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1800"/>
              <a:buNone/>
              <a:defRPr b="1" i="0" sz="18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7" name="Google Shape;37;p5"/>
          <p:cNvCxnSpPr/>
          <p:nvPr/>
        </p:nvCxnSpPr>
        <p:spPr>
          <a:xfrm>
            <a:off x="4732020" y="2962656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en 2">
  <p:cSld name="Resumen 2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6"/>
          <p:cNvCxnSpPr/>
          <p:nvPr/>
        </p:nvCxnSpPr>
        <p:spPr>
          <a:xfrm>
            <a:off x="445770" y="1611630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0" name="Google Shape;40;p6"/>
          <p:cNvGrpSpPr/>
          <p:nvPr/>
        </p:nvGrpSpPr>
        <p:grpSpPr>
          <a:xfrm flipH="1" rot="5400000">
            <a:off x="0" y="2925099"/>
            <a:ext cx="2219420" cy="2219419"/>
            <a:chOff x="0" y="12289"/>
            <a:chExt cx="3550" cy="3551"/>
          </a:xfrm>
        </p:grpSpPr>
        <p:sp>
          <p:nvSpPr>
            <p:cNvPr id="41" name="Google Shape;41;p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4" name="Google Shape;44;p6"/>
          <p:cNvSpPr txBox="1"/>
          <p:nvPr>
            <p:ph type="title"/>
          </p:nvPr>
        </p:nvSpPr>
        <p:spPr>
          <a:xfrm>
            <a:off x="445770" y="77156"/>
            <a:ext cx="81552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2743200" y="1711506"/>
            <a:ext cx="5857800" cy="27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445770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50236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1728">
          <p15:clr>
            <a:srgbClr val="FBAE40"/>
          </p15:clr>
        </p15:guide>
        <p15:guide id="4" pos="4302">
          <p15:clr>
            <a:srgbClr val="FBAE40"/>
          </p15:clr>
        </p15:guide>
        <p15:guide id="5" pos="1458">
          <p15:clr>
            <a:srgbClr val="FBAE40"/>
          </p15:clr>
        </p15:guide>
        <p15:guide id="6" pos="3006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80">
          <p15:clr>
            <a:srgbClr val="FBAE40"/>
          </p15:clr>
        </p15:guide>
        <p15:guide id="9" orient="horz" pos="414">
          <p15:clr>
            <a:srgbClr val="FBAE40"/>
          </p15:clr>
        </p15:guide>
        <p15:guide id="10" pos="4014">
          <p15:clr>
            <a:srgbClr val="FBAE40"/>
          </p15:clr>
        </p15:guide>
        <p15:guide id="11" pos="27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ctrTitle"/>
          </p:nvPr>
        </p:nvSpPr>
        <p:spPr>
          <a:xfrm>
            <a:off x="4732428" y="308609"/>
            <a:ext cx="41148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ranklin Gothic"/>
              <a:buNone/>
              <a:defRPr b="1" i="0" sz="45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50" name="Google Shape;50;p7"/>
          <p:cNvGrpSpPr/>
          <p:nvPr/>
        </p:nvGrpSpPr>
        <p:grpSpPr>
          <a:xfrm>
            <a:off x="1" y="569065"/>
            <a:ext cx="4574436" cy="4574436"/>
            <a:chOff x="0" y="12289"/>
            <a:chExt cx="3550" cy="3551"/>
          </a:xfrm>
        </p:grpSpPr>
        <p:sp>
          <p:nvSpPr>
            <p:cNvPr id="51" name="Google Shape;51;p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54" name="Google Shape;54;p7"/>
          <p:cNvCxnSpPr/>
          <p:nvPr/>
        </p:nvCxnSpPr>
        <p:spPr>
          <a:xfrm>
            <a:off x="4732020" y="2962656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732429" y="3412164"/>
            <a:ext cx="41148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7C3F"/>
              </a:buClr>
              <a:buSzPts val="1800"/>
              <a:buNone/>
              <a:defRPr b="1" i="0" sz="18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19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2pPr>
            <a:lvl3pPr indent="-419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419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ntenidos 2">
  <p:cSld name="Título y dos contenidos 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 rot="10800000">
            <a:off x="6652530" y="0"/>
            <a:ext cx="2493906" cy="2493906"/>
            <a:chOff x="0" y="12289"/>
            <a:chExt cx="3550" cy="3551"/>
          </a:xfrm>
        </p:grpSpPr>
        <p:sp>
          <p:nvSpPr>
            <p:cNvPr id="58" name="Google Shape;58;p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445770" y="208597"/>
            <a:ext cx="73338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445770" y="2007394"/>
            <a:ext cx="3368100" cy="26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4411424" y="2007394"/>
            <a:ext cx="3368100" cy="26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445770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850236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6" name="Google Shape;66;p8"/>
          <p:cNvCxnSpPr/>
          <p:nvPr/>
        </p:nvCxnSpPr>
        <p:spPr>
          <a:xfrm>
            <a:off x="445770" y="1611630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 ">
  <p:cSld name="Título y contenido 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4771901" y="0"/>
            <a:ext cx="4371828" cy="2426621"/>
            <a:chOff x="5612972" y="1"/>
            <a:chExt cx="6615962" cy="3672247"/>
          </a:xfrm>
        </p:grpSpPr>
        <p:sp>
          <p:nvSpPr>
            <p:cNvPr id="69" name="Google Shape;69;p9"/>
            <p:cNvSpPr/>
            <p:nvPr/>
          </p:nvSpPr>
          <p:spPr>
            <a:xfrm>
              <a:off x="5612972" y="1"/>
              <a:ext cx="4408999" cy="3672247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8555590" y="1"/>
              <a:ext cx="1457755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9285083" y="728289"/>
              <a:ext cx="2943851" cy="2943959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4739164" y="2624750"/>
            <a:ext cx="37047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75" name="Google Shape;75;p9"/>
          <p:cNvCxnSpPr/>
          <p:nvPr/>
        </p:nvCxnSpPr>
        <p:spPr>
          <a:xfrm>
            <a:off x="4760595" y="4734878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452914" y="342901"/>
            <a:ext cx="38988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20572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ranklin Gothic"/>
              <a:buAutoNum type="arabicPeriod"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ranklin Gothic"/>
              <a:buAutoNum type="alphaLcPeriod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ranklin Gothic"/>
              <a:buAutoNum type="arabicParenR"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ranklin Gothic"/>
              <a:buNone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ranklin Gothic"/>
              <a:buAutoNum type="arabicPeriod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445770" y="2107946"/>
            <a:ext cx="3898800" cy="2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445770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9"/>
          <p:cNvSpPr txBox="1"/>
          <p:nvPr>
            <p:ph idx="10" type="dt"/>
          </p:nvPr>
        </p:nvSpPr>
        <p:spPr>
          <a:xfrm>
            <a:off x="850236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e imagen del título">
  <p:cSld name="Contenido e imagen del título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431483" y="208597"/>
            <a:ext cx="37977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445770" y="2459684"/>
            <a:ext cx="3783300" cy="22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1pPr>
            <a:lvl2pPr indent="-32385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3" name="Google Shape;83;p10"/>
          <p:cNvCxnSpPr/>
          <p:nvPr/>
        </p:nvCxnSpPr>
        <p:spPr>
          <a:xfrm>
            <a:off x="445770" y="2248094"/>
            <a:ext cx="1600200" cy="300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10"/>
          <p:cNvSpPr/>
          <p:nvPr>
            <p:ph idx="2" type="pic"/>
          </p:nvPr>
        </p:nvSpPr>
        <p:spPr>
          <a:xfrm>
            <a:off x="4572000" y="0"/>
            <a:ext cx="458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445770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850236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0">
          <p15:clr>
            <a:srgbClr val="FBAE40"/>
          </p15:clr>
        </p15:guide>
        <p15:guide id="2" pos="5310">
          <p15:clr>
            <a:srgbClr val="FBAE40"/>
          </p15:clr>
        </p15:guide>
        <p15:guide id="3" pos="2160">
          <p15:clr>
            <a:srgbClr val="FBAE40"/>
          </p15:clr>
        </p15:guide>
        <p15:guide id="4" pos="3870">
          <p15:clr>
            <a:srgbClr val="FBAE40"/>
          </p15:clr>
        </p15:guide>
        <p15:guide id="5" pos="1890">
          <p15:clr>
            <a:srgbClr val="FBAE40"/>
          </p15:clr>
        </p15:guide>
        <p15:guide id="6" pos="3600">
          <p15:clr>
            <a:srgbClr val="FBAE40"/>
          </p15:clr>
        </p15:guide>
        <p15:guide id="7" orient="horz" pos="918">
          <p15:clr>
            <a:srgbClr val="FBAE40"/>
          </p15:clr>
        </p15:guide>
        <p15:guide id="8" orient="horz" pos="1044">
          <p15:clr>
            <a:srgbClr val="FBAE40"/>
          </p15:clr>
        </p15:guide>
        <p15:guide id="9" orient="horz" pos="41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445770" y="1369219"/>
            <a:ext cx="7786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45770" y="273844"/>
            <a:ext cx="7800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ranklin Gothic"/>
              <a:buNone/>
              <a:defRPr b="1" i="0" sz="33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0236" y="4749165"/>
            <a:ext cx="9849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45770" y="4749165"/>
            <a:ext cx="3924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80">
          <p15:clr>
            <a:srgbClr val="547EBF"/>
          </p15:clr>
        </p15:guide>
        <p15:guide id="4" orient="horz" pos="180">
          <p15:clr>
            <a:srgbClr val="547EBF"/>
          </p15:clr>
        </p15:guide>
        <p15:guide id="5" pos="5580">
          <p15:clr>
            <a:srgbClr val="547EBF"/>
          </p15:clr>
        </p15:guide>
        <p15:guide id="6" orient="horz" pos="3060">
          <p15:clr>
            <a:srgbClr val="547EBF"/>
          </p15:clr>
        </p15:guide>
        <p15:guide id="7" pos="450">
          <p15:clr>
            <a:srgbClr val="547EBF"/>
          </p15:clr>
        </p15:guide>
        <p15:guide id="8" pos="2790">
          <p15:clr>
            <a:srgbClr val="547EBF"/>
          </p15:clr>
        </p15:guide>
        <p15:guide id="9" pos="1584">
          <p15:clr>
            <a:srgbClr val="547EBF"/>
          </p15:clr>
        </p15:guide>
        <p15:guide id="10" pos="1386">
          <p15:clr>
            <a:srgbClr val="547EBF"/>
          </p15:clr>
        </p15:guide>
        <p15:guide id="11" pos="4176">
          <p15:clr>
            <a:srgbClr val="547EBF"/>
          </p15:clr>
        </p15:guide>
        <p15:guide id="12" pos="4374">
          <p15:clr>
            <a:srgbClr val="547EBF"/>
          </p15:clr>
        </p15:guide>
        <p15:guide id="13" pos="3726">
          <p15:clr>
            <a:srgbClr val="9FCC3B"/>
          </p15:clr>
        </p15:guide>
        <p15:guide id="14" pos="3906">
          <p15:clr>
            <a:srgbClr val="9FCC3B"/>
          </p15:clr>
        </p15:guide>
        <p15:guide id="15" pos="2034">
          <p15:clr>
            <a:srgbClr val="9FCC3B"/>
          </p15:clr>
        </p15:guide>
        <p15:guide id="16" pos="1854">
          <p15:clr>
            <a:srgbClr val="9FCC3B"/>
          </p15:clr>
        </p15:guide>
        <p15:guide id="17" pos="29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ctrTitle"/>
          </p:nvPr>
        </p:nvSpPr>
        <p:spPr>
          <a:xfrm>
            <a:off x="4732428" y="308609"/>
            <a:ext cx="4114800" cy="246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Sports +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732429" y="3412164"/>
            <a:ext cx="4114800" cy="123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Jordan Herman, Juan Alvarado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Advisor: Will Hawkins</a:t>
            </a:r>
            <a:endParaRPr/>
          </a:p>
        </p:txBody>
      </p:sp>
      <p:pic>
        <p:nvPicPr>
          <p:cNvPr id="170" name="Google Shape;170;p18" title="CS+_Gener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799" y="110899"/>
            <a:ext cx="1968050" cy="19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445770" y="77156"/>
            <a:ext cx="8155200" cy="126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50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2743200" y="1711506"/>
            <a:ext cx="5857800" cy="2774400"/>
          </a:xfrm>
          <a:prstGeom prst="rect">
            <a:avLst/>
          </a:prstGeom>
        </p:spPr>
        <p:txBody>
          <a:bodyPr anchorCtr="0" anchor="t" bIns="0" lIns="0" spcFirstLastPara="1" rIns="0" wrap="square" tIns="171450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Dependency on 3rd party APIs and libraries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Legal use of data and rules/laws regarding the NCAA and student athletes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Social constraints with new experience and potential involvement of gambling/betting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Diversity and cultural impact based on availability of the application and accessibility within the UI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45770" y="77156"/>
            <a:ext cx="8155200" cy="126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2743200" y="1711499"/>
            <a:ext cx="5857800" cy="3146100"/>
          </a:xfrm>
          <a:prstGeom prst="rect">
            <a:avLst/>
          </a:prstGeom>
        </p:spPr>
        <p:txBody>
          <a:bodyPr anchorCtr="0" anchor="t" bIns="0" lIns="0" spcFirstLastPara="1" rIns="0" wrap="square" tIns="17145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/>
              <a:t>1. </a:t>
            </a:r>
            <a:r>
              <a:rPr b="1" lang="en"/>
              <a:t>Develop a Fantasy-style web application</a:t>
            </a:r>
            <a:r>
              <a:rPr lang="en"/>
              <a:t> centered around NCAA athletes.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/>
              <a:t>2. </a:t>
            </a:r>
            <a:r>
              <a:rPr b="1" lang="en"/>
              <a:t>Implement AI model for score prediction</a:t>
            </a:r>
            <a:r>
              <a:rPr lang="en"/>
              <a:t> to predict a player's expected points based on factors such as height, weight, position, team, and opponent.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/>
              <a:t>3. </a:t>
            </a:r>
            <a:r>
              <a:rPr b="1" lang="en"/>
              <a:t>Utilize historical game data</a:t>
            </a:r>
            <a:r>
              <a:rPr lang="en"/>
              <a:t> to train the model for accurate point predictions.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/>
              <a:t>4. </a:t>
            </a:r>
            <a:r>
              <a:rPr b="1" lang="en"/>
              <a:t>Create a multi-sport league</a:t>
            </a:r>
            <a:r>
              <a:rPr lang="en"/>
              <a:t> with support for football, basketball, baseball, and soccer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b="1" lang="en"/>
              <a:t>Ensure a user-friendly interface</a:t>
            </a:r>
            <a:r>
              <a:rPr lang="en"/>
              <a:t> that allows fans to engage with the game easily.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/>
              <a:t>6. </a:t>
            </a:r>
            <a:r>
              <a:rPr b="1" lang="en"/>
              <a:t>Get player statistics from real-life games </a:t>
            </a:r>
            <a:r>
              <a:rPr lang="en"/>
              <a:t>to determine games every week.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445770" y="77156"/>
            <a:ext cx="8155200" cy="126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Intellectual Merits 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2743200" y="1711506"/>
            <a:ext cx="5857800" cy="2774400"/>
          </a:xfrm>
          <a:prstGeom prst="rect">
            <a:avLst/>
          </a:prstGeom>
        </p:spPr>
        <p:txBody>
          <a:bodyPr anchorCtr="0" anchor="t" bIns="0" lIns="0" spcFirstLastPara="1" rIns="0" wrap="square" tIns="17145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Design</a:t>
            </a:r>
            <a:r>
              <a:rPr lang="en" sz="1700"/>
              <a:t> of UI/UX for web application (Angular)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Implementation of client-server relationship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Web-scraping of player data for 4 different sports, </a:t>
            </a:r>
            <a:r>
              <a:rPr lang="en" sz="1700"/>
              <a:t>including</a:t>
            </a:r>
            <a:r>
              <a:rPr lang="en" sz="1700"/>
              <a:t> </a:t>
            </a:r>
            <a:r>
              <a:rPr lang="en" sz="1700"/>
              <a:t>player</a:t>
            </a:r>
            <a:r>
              <a:rPr lang="en" sz="1700"/>
              <a:t> info, team info, and game statistics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Creation of AI model for score </a:t>
            </a:r>
            <a:r>
              <a:rPr lang="en" sz="1700"/>
              <a:t>prediction</a:t>
            </a:r>
            <a:r>
              <a:rPr lang="en" sz="1700"/>
              <a:t> via statistics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Implementation</a:t>
            </a:r>
            <a:r>
              <a:rPr lang="en" sz="1700"/>
              <a:t> of auth. System, real-time draft system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445770" y="77156"/>
            <a:ext cx="8155200" cy="126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Broader Impacts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743200" y="1711506"/>
            <a:ext cx="5857800" cy="2774400"/>
          </a:xfrm>
          <a:prstGeom prst="rect">
            <a:avLst/>
          </a:prstGeom>
        </p:spPr>
        <p:txBody>
          <a:bodyPr anchorCtr="0" anchor="t" bIns="0" lIns="0" spcFirstLastPara="1" rIns="0" wrap="square" tIns="171450">
            <a:normAutofit/>
          </a:bodyPr>
          <a:lstStyle/>
          <a:p>
            <a:pPr indent="-323850" lvl="0" marL="457200" rtl="0" algn="l"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Application can lead to increase in school </a:t>
            </a:r>
            <a:r>
              <a:rPr lang="en"/>
              <a:t>spirit</a:t>
            </a:r>
            <a:r>
              <a:rPr lang="en"/>
              <a:t>, interest in sports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By spotlighting often-forgotten college sports like soccer and baseball, CS+ can lead to more opportunities for student </a:t>
            </a:r>
            <a:r>
              <a:rPr lang="en"/>
              <a:t>athletes</a:t>
            </a:r>
            <a:r>
              <a:rPr lang="en"/>
              <a:t>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Noteriarty for lesser-known </a:t>
            </a:r>
            <a:r>
              <a:rPr lang="en"/>
              <a:t>athletes</a:t>
            </a:r>
            <a:r>
              <a:rPr lang="en"/>
              <a:t> can lead to potential NIL </a:t>
            </a:r>
            <a:r>
              <a:rPr lang="en"/>
              <a:t>opportunities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445770" y="77156"/>
            <a:ext cx="8155200" cy="126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Specifications - </a:t>
            </a:r>
            <a:r>
              <a:rPr lang="en"/>
              <a:t>S</a:t>
            </a:r>
            <a:r>
              <a:rPr lang="en"/>
              <a:t>ystem Overview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2743200" y="1711506"/>
            <a:ext cx="5857800" cy="2774400"/>
          </a:xfrm>
          <a:prstGeom prst="rect">
            <a:avLst/>
          </a:prstGeom>
        </p:spPr>
        <p:txBody>
          <a:bodyPr anchorCtr="0" anchor="t" bIns="0" lIns="0" spcFirstLastPara="1" rIns="0" wrap="square" tIns="171450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Front-End application where users interact, create leagues, draft athletes, join other players, trade </a:t>
            </a:r>
            <a:r>
              <a:rPr lang="en"/>
              <a:t>athletes, etc.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Back-End hosted in python, OpenAPI interface through FastAPI connects to Front-End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Back-End scrapes data for athletes, sends data to Front-End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Front-End also connected to Firebase for authentication system.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2746057" y="3496288"/>
            <a:ext cx="5952300" cy="103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500"/>
              </a:spcAft>
              <a:buNone/>
            </a:pPr>
            <a:r>
              <a:rPr lang="en" sz="2600"/>
              <a:t>Design Specifications - </a:t>
            </a:r>
            <a:r>
              <a:rPr lang="en" sz="2600"/>
              <a:t>Design Diagrams</a:t>
            </a:r>
            <a:endParaRPr sz="260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0" y="275554"/>
            <a:ext cx="3942525" cy="7633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0" y="1219300"/>
            <a:ext cx="3942525" cy="16441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0875" y="1219300"/>
            <a:ext cx="4965975" cy="27048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445770" y="148806"/>
            <a:ext cx="82296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446642" y="2007394"/>
            <a:ext cx="4310100" cy="2698200"/>
          </a:xfrm>
          <a:prstGeom prst="rect">
            <a:avLst/>
          </a:prstGeom>
        </p:spPr>
        <p:txBody>
          <a:bodyPr anchorCtr="0" anchor="t" bIns="34275" lIns="0" spcFirstLastPara="1" rIns="68575" wrap="square" tIns="34275">
            <a:normAutofit/>
          </a:bodyPr>
          <a:lstStyle/>
          <a:p>
            <a:pPr indent="-323850" lvl="0" marL="457200" rtl="0" algn="l">
              <a:spcBef>
                <a:spcPts val="14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Front-End: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Angular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Google Firebase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HTML/CSS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Back-End: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FastAPI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Relevant Libraries (cbbpy, cfbd)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BeautifulSoup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SciKit-Learn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685799" y="2567214"/>
            <a:ext cx="548700" cy="34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215" name="Google Shape;215;p25"/>
          <p:cNvSpPr txBox="1"/>
          <p:nvPr>
            <p:ph idx="2" type="body"/>
          </p:nvPr>
        </p:nvSpPr>
        <p:spPr>
          <a:xfrm>
            <a:off x="1405775" y="2677800"/>
            <a:ext cx="666900" cy="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9/11/2024</a:t>
            </a:r>
            <a:endParaRPr/>
          </a:p>
        </p:txBody>
      </p:sp>
      <p:sp>
        <p:nvSpPr>
          <p:cNvPr id="216" name="Google Shape;216;p25"/>
          <p:cNvSpPr txBox="1"/>
          <p:nvPr>
            <p:ph idx="6" type="body"/>
          </p:nvPr>
        </p:nvSpPr>
        <p:spPr>
          <a:xfrm>
            <a:off x="339275" y="3168175"/>
            <a:ext cx="895200" cy="34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217" name="Google Shape;217;p25"/>
          <p:cNvSpPr txBox="1"/>
          <p:nvPr>
            <p:ph idx="18" type="body"/>
          </p:nvPr>
        </p:nvSpPr>
        <p:spPr>
          <a:xfrm>
            <a:off x="1477424" y="3268100"/>
            <a:ext cx="548700" cy="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Alpha Version</a:t>
            </a:r>
            <a:endParaRPr/>
          </a:p>
        </p:txBody>
      </p:sp>
      <p:sp>
        <p:nvSpPr>
          <p:cNvPr id="218" name="Google Shape;218;p25"/>
          <p:cNvSpPr txBox="1"/>
          <p:nvPr>
            <p:ph idx="2" type="body"/>
          </p:nvPr>
        </p:nvSpPr>
        <p:spPr>
          <a:xfrm>
            <a:off x="2243950" y="2677800"/>
            <a:ext cx="666900" cy="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10/2/2024</a:t>
            </a:r>
            <a:endParaRPr/>
          </a:p>
        </p:txBody>
      </p:sp>
      <p:sp>
        <p:nvSpPr>
          <p:cNvPr id="219" name="Google Shape;219;p25"/>
          <p:cNvSpPr txBox="1"/>
          <p:nvPr>
            <p:ph idx="18" type="body"/>
          </p:nvPr>
        </p:nvSpPr>
        <p:spPr>
          <a:xfrm>
            <a:off x="2315599" y="3268100"/>
            <a:ext cx="548700" cy="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Initial client build</a:t>
            </a:r>
            <a:endParaRPr/>
          </a:p>
        </p:txBody>
      </p:sp>
      <p:sp>
        <p:nvSpPr>
          <p:cNvPr id="220" name="Google Shape;220;p25"/>
          <p:cNvSpPr txBox="1"/>
          <p:nvPr>
            <p:ph idx="2" type="body"/>
          </p:nvPr>
        </p:nvSpPr>
        <p:spPr>
          <a:xfrm>
            <a:off x="3036225" y="2677800"/>
            <a:ext cx="758700" cy="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12/13/2024</a:t>
            </a:r>
            <a:endParaRPr/>
          </a:p>
        </p:txBody>
      </p:sp>
      <p:sp>
        <p:nvSpPr>
          <p:cNvPr id="221" name="Google Shape;221;p25"/>
          <p:cNvSpPr txBox="1"/>
          <p:nvPr>
            <p:ph idx="18" type="body"/>
          </p:nvPr>
        </p:nvSpPr>
        <p:spPr>
          <a:xfrm>
            <a:off x="3153774" y="3268100"/>
            <a:ext cx="548700" cy="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Draft APIs added for RL-feedback</a:t>
            </a:r>
            <a:endParaRPr/>
          </a:p>
        </p:txBody>
      </p:sp>
      <p:sp>
        <p:nvSpPr>
          <p:cNvPr id="222" name="Google Shape;222;p25"/>
          <p:cNvSpPr txBox="1"/>
          <p:nvPr>
            <p:ph idx="2" type="body"/>
          </p:nvPr>
        </p:nvSpPr>
        <p:spPr>
          <a:xfrm>
            <a:off x="3897350" y="2677800"/>
            <a:ext cx="758700" cy="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12/26/2024</a:t>
            </a:r>
            <a:endParaRPr/>
          </a:p>
        </p:txBody>
      </p:sp>
      <p:sp>
        <p:nvSpPr>
          <p:cNvPr id="223" name="Google Shape;223;p25"/>
          <p:cNvSpPr txBox="1"/>
          <p:nvPr>
            <p:ph idx="18" type="body"/>
          </p:nvPr>
        </p:nvSpPr>
        <p:spPr>
          <a:xfrm>
            <a:off x="3991949" y="3268100"/>
            <a:ext cx="548700" cy="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Full </a:t>
            </a:r>
            <a:r>
              <a:rPr lang="en"/>
              <a:t>football</a:t>
            </a:r>
            <a:r>
              <a:rPr lang="en"/>
              <a:t> backend support</a:t>
            </a:r>
            <a:endParaRPr/>
          </a:p>
        </p:txBody>
      </p:sp>
      <p:sp>
        <p:nvSpPr>
          <p:cNvPr id="224" name="Google Shape;224;p25"/>
          <p:cNvSpPr txBox="1"/>
          <p:nvPr>
            <p:ph idx="2" type="body"/>
          </p:nvPr>
        </p:nvSpPr>
        <p:spPr>
          <a:xfrm>
            <a:off x="4747000" y="2704325"/>
            <a:ext cx="758700" cy="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12/29/2024</a:t>
            </a:r>
            <a:endParaRPr/>
          </a:p>
        </p:txBody>
      </p:sp>
      <p:sp>
        <p:nvSpPr>
          <p:cNvPr id="225" name="Google Shape;225;p25"/>
          <p:cNvSpPr txBox="1"/>
          <p:nvPr>
            <p:ph idx="18" type="body"/>
          </p:nvPr>
        </p:nvSpPr>
        <p:spPr>
          <a:xfrm>
            <a:off x="4830124" y="3268100"/>
            <a:ext cx="548700" cy="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First AI Model</a:t>
            </a:r>
            <a:endParaRPr/>
          </a:p>
        </p:txBody>
      </p:sp>
      <p:sp>
        <p:nvSpPr>
          <p:cNvPr id="226" name="Google Shape;226;p25"/>
          <p:cNvSpPr txBox="1"/>
          <p:nvPr>
            <p:ph idx="2" type="body"/>
          </p:nvPr>
        </p:nvSpPr>
        <p:spPr>
          <a:xfrm>
            <a:off x="5596650" y="2677800"/>
            <a:ext cx="666900" cy="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1/6/2025</a:t>
            </a:r>
            <a:endParaRPr/>
          </a:p>
        </p:txBody>
      </p:sp>
      <p:sp>
        <p:nvSpPr>
          <p:cNvPr id="227" name="Google Shape;227;p25"/>
          <p:cNvSpPr txBox="1"/>
          <p:nvPr>
            <p:ph idx="18" type="body"/>
          </p:nvPr>
        </p:nvSpPr>
        <p:spPr>
          <a:xfrm>
            <a:off x="5609200" y="3268100"/>
            <a:ext cx="666900" cy="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Full </a:t>
            </a:r>
            <a:r>
              <a:rPr lang="en"/>
              <a:t>basketball</a:t>
            </a:r>
            <a:r>
              <a:rPr lang="en"/>
              <a:t> </a:t>
            </a:r>
            <a:r>
              <a:rPr lang="en"/>
              <a:t>endpoint support</a:t>
            </a:r>
            <a:endParaRPr/>
          </a:p>
        </p:txBody>
      </p:sp>
      <p:sp>
        <p:nvSpPr>
          <p:cNvPr id="228" name="Google Shape;228;p25"/>
          <p:cNvSpPr txBox="1"/>
          <p:nvPr>
            <p:ph idx="2" type="body"/>
          </p:nvPr>
        </p:nvSpPr>
        <p:spPr>
          <a:xfrm>
            <a:off x="6434825" y="2677800"/>
            <a:ext cx="666900" cy="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1/17/2025</a:t>
            </a:r>
            <a:endParaRPr/>
          </a:p>
        </p:txBody>
      </p:sp>
      <p:sp>
        <p:nvSpPr>
          <p:cNvPr id="229" name="Google Shape;229;p25"/>
          <p:cNvSpPr txBox="1"/>
          <p:nvPr>
            <p:ph idx="18" type="body"/>
          </p:nvPr>
        </p:nvSpPr>
        <p:spPr>
          <a:xfrm>
            <a:off x="6506474" y="3268100"/>
            <a:ext cx="548700" cy="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Full soccer and baseball API support</a:t>
            </a:r>
            <a:endParaRPr/>
          </a:p>
        </p:txBody>
      </p:sp>
      <p:sp>
        <p:nvSpPr>
          <p:cNvPr id="230" name="Google Shape;230;p25"/>
          <p:cNvSpPr txBox="1"/>
          <p:nvPr>
            <p:ph idx="2" type="body"/>
          </p:nvPr>
        </p:nvSpPr>
        <p:spPr>
          <a:xfrm>
            <a:off x="7456550" y="2677800"/>
            <a:ext cx="666900" cy="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2/3/2024</a:t>
            </a:r>
            <a:endParaRPr/>
          </a:p>
        </p:txBody>
      </p:sp>
      <p:sp>
        <p:nvSpPr>
          <p:cNvPr id="231" name="Google Shape;231;p25"/>
          <p:cNvSpPr txBox="1"/>
          <p:nvPr>
            <p:ph idx="18" type="body"/>
          </p:nvPr>
        </p:nvSpPr>
        <p:spPr>
          <a:xfrm>
            <a:off x="7285551" y="3236725"/>
            <a:ext cx="1008900" cy="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Authorization system working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445770" y="77156"/>
            <a:ext cx="8155200" cy="126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2743200" y="1711506"/>
            <a:ext cx="5857800" cy="2774400"/>
          </a:xfrm>
          <a:prstGeom prst="rect">
            <a:avLst/>
          </a:prstGeom>
        </p:spPr>
        <p:txBody>
          <a:bodyPr anchorCtr="0" anchor="t" bIns="0" lIns="0" spcFirstLastPara="1" rIns="0" wrap="square" tIns="171450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Advanced versions of </a:t>
            </a:r>
            <a:r>
              <a:rPr lang="en"/>
              <a:t>client designed and developed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Models designed for Firestore implementation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Login pages designed for Firebase Authentication Implementation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Web-scraping developed for statistics with NCAA page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Implementation with libraries for ease of use for Football/Basketball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First AI model built for football prediction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