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8" r:id="rId13"/>
    <p:sldId id="272" r:id="rId14"/>
    <p:sldId id="269" r:id="rId15"/>
    <p:sldId id="270" r:id="rId16"/>
    <p:sldId id="274" r:id="rId17"/>
    <p:sldId id="271" r:id="rId18"/>
    <p:sldId id="276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0" d="100"/>
          <a:sy n="40" d="100"/>
        </p:scale>
        <p:origin x="63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0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44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8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8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2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6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8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3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8CC2B-597F-4E13-AB42-9339FF560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OFERTA, DEMANDA E DETERMINANTES DA EDUCAÇÃO INFANTIL EM BELO HORIZONTE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FFAF3-687A-43CF-A8A2-74099232D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Uma análise da primeira parte da Meta I do PNE/PME</a:t>
            </a:r>
          </a:p>
          <a:p>
            <a:endParaRPr lang="pt-BR" b="1" dirty="0"/>
          </a:p>
          <a:p>
            <a:r>
              <a:rPr lang="pt-BR" b="1" dirty="0"/>
              <a:t>João Henrique Medeiros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0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B1DB8C3-78E9-4D85-B688-360164F42E2D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DB9A8-FF17-4AD3-936A-7F6EEFC3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D:\PDFs escola\UFMG\Monografia\Dados\CE.1016.png">
            <a:extLst>
              <a:ext uri="{FF2B5EF4-FFF2-40B4-BE49-F238E27FC236}">
                <a16:creationId xmlns:a16="http://schemas.microsoft.com/office/drawing/2014/main" id="{8190C2C4-2C8B-4924-B417-FD7D6FBF23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50" y="-1"/>
            <a:ext cx="10311063" cy="701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53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C:\Users\Bofindo\Documents\CECDPNAD.png">
            <a:extLst>
              <a:ext uri="{FF2B5EF4-FFF2-40B4-BE49-F238E27FC236}">
                <a16:creationId xmlns:a16="http://schemas.microsoft.com/office/drawing/2014/main" id="{2E0E9D53-5064-4027-8BE9-6EE96EF5E8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31" y="0"/>
            <a:ext cx="9362536" cy="7017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811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27FB-76DB-4369-A647-BD2AD547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1438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DETERMINANTES DA FREQUÊNCIA ESCOLAR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E1A7B-9080-4B22-A05B-33317B0A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84" y="1368725"/>
            <a:ext cx="8915400" cy="5440392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Metodologia:</a:t>
            </a:r>
          </a:p>
          <a:p>
            <a:pPr lvl="1"/>
            <a:r>
              <a:rPr lang="pt-BR" sz="2600" b="1" dirty="0"/>
              <a:t>Censo Demográfico 2000 e 2010:</a:t>
            </a:r>
          </a:p>
          <a:p>
            <a:pPr lvl="2"/>
            <a:r>
              <a:rPr lang="pt-BR" sz="2400" b="1" dirty="0"/>
              <a:t>Seleção das unidades pertinentes;</a:t>
            </a:r>
          </a:p>
          <a:p>
            <a:pPr lvl="2"/>
            <a:r>
              <a:rPr lang="pt-BR" sz="2400" b="1" dirty="0"/>
              <a:t>Compatibilização das principais variáveis adotadas pela literatura;</a:t>
            </a:r>
          </a:p>
          <a:p>
            <a:pPr lvl="2"/>
            <a:r>
              <a:rPr lang="pt-BR" sz="2400" b="1" dirty="0"/>
              <a:t>Modelagem </a:t>
            </a:r>
            <a:r>
              <a:rPr lang="pt-BR" sz="2400" b="1" dirty="0" err="1"/>
              <a:t>probit</a:t>
            </a:r>
            <a:r>
              <a:rPr lang="pt-BR" sz="2400" b="1" dirty="0"/>
              <a:t> das variáveis;</a:t>
            </a:r>
          </a:p>
          <a:p>
            <a:pPr lvl="1"/>
            <a:r>
              <a:rPr lang="pt-BR" sz="2600" b="1" dirty="0"/>
              <a:t>Limitações.</a:t>
            </a:r>
          </a:p>
          <a:p>
            <a:pPr lvl="1"/>
            <a:r>
              <a:rPr lang="pt-BR" sz="2600" b="1" dirty="0"/>
              <a:t>Resultados em conformidade com a literatura revisada</a:t>
            </a:r>
          </a:p>
        </p:txBody>
      </p:sp>
    </p:spTree>
    <p:extLst>
      <p:ext uri="{BB962C8B-B14F-4D97-AF65-F5344CB8AC3E}">
        <p14:creationId xmlns:p14="http://schemas.microsoft.com/office/powerpoint/2010/main" val="47787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7780FBE-68F0-47DC-B318-DBDAD0507C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975" y="1387242"/>
            <a:ext cx="11913060" cy="45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0641DB55-00AB-4A40-9F39-BFDE60226A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7" y="1262019"/>
            <a:ext cx="11675815" cy="44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2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DD0F412-27BF-49AC-88B7-E115B3B42F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706" y="1438098"/>
            <a:ext cx="10753597" cy="40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8">
            <a:extLst>
              <a:ext uri="{FF2B5EF4-FFF2-40B4-BE49-F238E27FC236}">
                <a16:creationId xmlns:a16="http://schemas.microsoft.com/office/drawing/2014/main" id="{2256A88A-37C1-4824-A238-86DA8FCF8F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92" y="1389972"/>
            <a:ext cx="11006425" cy="41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9">
            <a:extLst>
              <a:ext uri="{FF2B5EF4-FFF2-40B4-BE49-F238E27FC236}">
                <a16:creationId xmlns:a16="http://schemas.microsoft.com/office/drawing/2014/main" id="{26F72B1A-0900-4769-A977-D678AC2418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469" y="739473"/>
            <a:ext cx="11928980" cy="45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7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D2E17A28-E946-42CE-AC2D-C3AB1F5A20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271" y="1189656"/>
            <a:ext cx="11442468" cy="43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2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124C7F6-85CF-443B-BB63-BB6F71811046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0">
            <a:extLst>
              <a:ext uri="{FF2B5EF4-FFF2-40B4-BE49-F238E27FC236}">
                <a16:creationId xmlns:a16="http://schemas.microsoft.com/office/drawing/2014/main" id="{3E699981-5371-498C-A351-2FCA4403B8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33" y="1376329"/>
            <a:ext cx="10774546" cy="44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27FB-76DB-4369-A647-BD2AD54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ESTRUTURA DA APRESENTAÇÃO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E1A7B-9080-4B22-A05B-33317B0A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84" y="1368725"/>
            <a:ext cx="8915400" cy="5440392"/>
          </a:xfrm>
        </p:spPr>
        <p:txBody>
          <a:bodyPr>
            <a:normAutofit/>
          </a:bodyPr>
          <a:lstStyle/>
          <a:p>
            <a:r>
              <a:rPr lang="pt-BR" sz="2800" b="1" dirty="0"/>
              <a:t>Introdução ao Plano Nacional de Educação:</a:t>
            </a:r>
          </a:p>
          <a:p>
            <a:pPr lvl="1"/>
            <a:r>
              <a:rPr lang="pt-BR" sz="2400" dirty="0"/>
              <a:t>Plano Municipal de Educação como consequência;</a:t>
            </a:r>
          </a:p>
          <a:p>
            <a:r>
              <a:rPr lang="pt-BR" sz="2800" b="1" dirty="0"/>
              <a:t>Demanda por educação infantil em pré-escola:</a:t>
            </a:r>
          </a:p>
          <a:p>
            <a:pPr lvl="1"/>
            <a:r>
              <a:rPr lang="pt-BR" sz="2400" dirty="0"/>
              <a:t>Metodologia e resultados</a:t>
            </a:r>
          </a:p>
          <a:p>
            <a:r>
              <a:rPr lang="pt-BR" sz="2800" b="1" dirty="0"/>
              <a:t>Oferta de educação infantil em pré-escola:</a:t>
            </a:r>
          </a:p>
          <a:p>
            <a:pPr lvl="1"/>
            <a:r>
              <a:rPr lang="pt-BR" sz="2400" dirty="0"/>
              <a:t>Metodologia e Resultados;</a:t>
            </a:r>
          </a:p>
          <a:p>
            <a:r>
              <a:rPr lang="pt-BR" sz="3000" b="1" dirty="0"/>
              <a:t>Determinantes da frequência escolar em educação infantil:</a:t>
            </a:r>
          </a:p>
          <a:p>
            <a:pPr lvl="1"/>
            <a:r>
              <a:rPr lang="pt-BR" sz="2400" dirty="0"/>
              <a:t>Metodologia e resultados.</a:t>
            </a:r>
          </a:p>
        </p:txBody>
      </p:sp>
    </p:spTree>
    <p:extLst>
      <p:ext uri="{BB962C8B-B14F-4D97-AF65-F5344CB8AC3E}">
        <p14:creationId xmlns:p14="http://schemas.microsoft.com/office/powerpoint/2010/main" val="50116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27FB-76DB-4369-A647-BD2AD547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1438"/>
            <a:ext cx="8911687" cy="128089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Conclusões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E1A7B-9080-4B22-A05B-33317B0A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84" y="1368725"/>
            <a:ext cx="8915400" cy="5440392"/>
          </a:xfrm>
        </p:spPr>
        <p:txBody>
          <a:bodyPr>
            <a:normAutofit/>
          </a:bodyPr>
          <a:lstStyle/>
          <a:p>
            <a:r>
              <a:rPr lang="pt-BR" sz="2800" b="1" dirty="0"/>
              <a:t>Em relação à Meta I, há indícios de que ela não foi cumprida tempestivamente;</a:t>
            </a:r>
          </a:p>
          <a:p>
            <a:r>
              <a:rPr lang="pt-BR" sz="2800" b="1" dirty="0"/>
              <a:t>Em relação aos determinantes da frequência escolar, verificou-se que as variáveis relacionadas à condição familiar são as que mais influenciam na matrícula;</a:t>
            </a:r>
          </a:p>
          <a:p>
            <a:pPr lvl="1"/>
            <a:r>
              <a:rPr lang="pt-BR" sz="2600" b="1" dirty="0"/>
              <a:t>Resultados consistentes com a literatura;</a:t>
            </a:r>
          </a:p>
          <a:p>
            <a:r>
              <a:rPr lang="pt-BR" sz="2800" b="1" dirty="0"/>
              <a:t>Assimetria geográfica das matrículas pode ser um indício de que a busca ativa não está sendo </a:t>
            </a:r>
            <a:r>
              <a:rPr lang="pt-BR" sz="2800" b="1"/>
              <a:t>realizada adequadamente.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4137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27FB-76DB-4369-A647-BD2AD54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INTRODUÇÃO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E1A7B-9080-4B22-A05B-33317B0A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84" y="1368725"/>
            <a:ext cx="8915400" cy="5440392"/>
          </a:xfrm>
        </p:spPr>
        <p:txBody>
          <a:bodyPr>
            <a:normAutofit/>
          </a:bodyPr>
          <a:lstStyle/>
          <a:p>
            <a:r>
              <a:rPr lang="pt-BR" sz="2800" b="1" dirty="0"/>
              <a:t>Meta I do Plano Nacional de Educação:</a:t>
            </a:r>
          </a:p>
          <a:p>
            <a:pPr marL="0" indent="0" algn="ctr">
              <a:buNone/>
            </a:pPr>
            <a:r>
              <a:rPr lang="pt-BR" sz="2400" b="1" i="1" dirty="0"/>
              <a:t>“</a:t>
            </a:r>
            <a:r>
              <a:rPr lang="pt-BR" sz="2400" b="1" i="1" dirty="0">
                <a:solidFill>
                  <a:schemeClr val="accent1"/>
                </a:solidFill>
              </a:rPr>
              <a:t>Universalizar, até 2016, a educação infantil na pré-escola para as crianças de 4 (quatro) a 5 (cinco) anos de idade</a:t>
            </a:r>
            <a:r>
              <a:rPr lang="pt-BR" sz="2400" b="1" i="1" dirty="0"/>
              <a:t> e ampliar a oferta de educação infantil em creches de forma a atender, no mínimo, 50% (cinquenta por cento) das crianças de até 3 (três) anos até o final da vigência deste PNE”. (BRASIL, 2014).</a:t>
            </a:r>
          </a:p>
          <a:p>
            <a:pPr marL="0" indent="0" algn="ctr">
              <a:buNone/>
            </a:pPr>
            <a:endParaRPr lang="pt-BR" sz="2400" b="1" i="1" dirty="0"/>
          </a:p>
          <a:p>
            <a:r>
              <a:rPr lang="pt-BR" sz="2800" b="1" dirty="0"/>
              <a:t>Plano Municipal de Educação;</a:t>
            </a:r>
          </a:p>
          <a:p>
            <a:pPr lvl="1"/>
            <a:r>
              <a:rPr lang="pt-BR" sz="2600" b="1" dirty="0"/>
              <a:t>Competência dos municípios para implementação da Meta I.</a:t>
            </a:r>
          </a:p>
        </p:txBody>
      </p:sp>
    </p:spTree>
    <p:extLst>
      <p:ext uri="{BB962C8B-B14F-4D97-AF65-F5344CB8AC3E}">
        <p14:creationId xmlns:p14="http://schemas.microsoft.com/office/powerpoint/2010/main" val="127043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27FB-76DB-4369-A647-BD2AD54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DEMANDA POR EDUCAÇÃO INFANTIL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E1A7B-9080-4B22-A05B-33317B0A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84" y="1368725"/>
            <a:ext cx="8915400" cy="5440392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Metodologia:</a:t>
            </a:r>
          </a:p>
          <a:p>
            <a:pPr lvl="1"/>
            <a:r>
              <a:rPr lang="pt-BR" sz="2600" b="1" dirty="0" err="1"/>
              <a:t>PNADc</a:t>
            </a:r>
            <a:r>
              <a:rPr lang="pt-BR" sz="2600" b="1" dirty="0"/>
              <a:t> e Censo Demográfico</a:t>
            </a:r>
          </a:p>
          <a:p>
            <a:pPr lvl="2"/>
            <a:r>
              <a:rPr lang="pt-BR" sz="2400" b="1" dirty="0"/>
              <a:t>Seleção das unidades pertinentes</a:t>
            </a:r>
          </a:p>
          <a:p>
            <a:pPr lvl="2"/>
            <a:r>
              <a:rPr lang="pt-BR" sz="2400" b="1" dirty="0"/>
              <a:t>Expansão da </a:t>
            </a:r>
          </a:p>
          <a:p>
            <a:pPr lvl="1"/>
            <a:r>
              <a:rPr lang="pt-BR" sz="2600" b="1" dirty="0"/>
              <a:t>Plano Plurianual de Governo</a:t>
            </a:r>
          </a:p>
        </p:txBody>
      </p:sp>
    </p:spTree>
    <p:extLst>
      <p:ext uri="{BB962C8B-B14F-4D97-AF65-F5344CB8AC3E}">
        <p14:creationId xmlns:p14="http://schemas.microsoft.com/office/powerpoint/2010/main" val="1506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B1DB8C3-78E9-4D85-B688-360164F42E2D}"/>
              </a:ext>
            </a:extLst>
          </p:cNvPr>
          <p:cNvSpPr/>
          <p:nvPr/>
        </p:nvSpPr>
        <p:spPr>
          <a:xfrm>
            <a:off x="0" y="0"/>
            <a:ext cx="12261011" cy="6970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DB9A8-FF17-4AD3-936A-7F6EEFC3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D:\PDFs escola\UFMG\Monografia\Dados\PNAD.posest.png">
            <a:extLst>
              <a:ext uri="{FF2B5EF4-FFF2-40B4-BE49-F238E27FC236}">
                <a16:creationId xmlns:a16="http://schemas.microsoft.com/office/drawing/2014/main" id="{829C3528-1E26-4CD9-A375-105D482493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" y="338095"/>
            <a:ext cx="12147911" cy="6063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35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78EEC0A-2DE1-4342-AFB7-381BCD83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53456F1-A69F-43BC-BA88-61FD50C59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888499"/>
              </p:ext>
            </p:extLst>
          </p:nvPr>
        </p:nvGraphicFramePr>
        <p:xfrm>
          <a:off x="2283125" y="1949574"/>
          <a:ext cx="9381592" cy="297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3552788" imgH="1295460" progId="Excel.Sheet.12">
                  <p:embed/>
                </p:oleObj>
              </mc:Choice>
              <mc:Fallback>
                <p:oleObj name="Worksheet" r:id="rId3" imgW="3552788" imgH="129546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125" y="1949574"/>
                        <a:ext cx="9381592" cy="2978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55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986E3E-2733-4165-B306-3036D885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453FFF9-D0CD-4502-9CF4-A2DB09973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12655"/>
              </p:ext>
            </p:extLst>
          </p:nvPr>
        </p:nvGraphicFramePr>
        <p:xfrm>
          <a:off x="2317630" y="2064588"/>
          <a:ext cx="8991709" cy="296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3429068" imgH="1247670" progId="Excel.Sheet.12">
                  <p:embed/>
                </p:oleObj>
              </mc:Choice>
              <mc:Fallback>
                <p:oleObj name="Worksheet" r:id="rId3" imgW="3429068" imgH="124767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630" y="2064588"/>
                        <a:ext cx="8991709" cy="296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15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986E3E-2733-4165-B306-3036D885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71EF88F-BC01-4820-90F2-F09B1475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47" y="1331523"/>
            <a:ext cx="203482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6FCF805-401B-426D-9A37-1E9428E8D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86626"/>
              </p:ext>
            </p:extLst>
          </p:nvPr>
        </p:nvGraphicFramePr>
        <p:xfrm>
          <a:off x="1811547" y="1331523"/>
          <a:ext cx="9731994" cy="32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3" imgW="4552821" imgH="1771740" progId="Excel.Sheet.12">
                  <p:embed/>
                </p:oleObj>
              </mc:Choice>
              <mc:Fallback>
                <p:oleObj name="Worksheet" r:id="rId3" imgW="4552821" imgH="177174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547" y="1331523"/>
                        <a:ext cx="9731994" cy="3292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77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27FB-76DB-4369-A647-BD2AD54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OFERTA DE EDUCAÇÃO INFANTIL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E1A7B-9080-4B22-A05B-33317B0A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684" y="1368725"/>
            <a:ext cx="8915400" cy="5440392"/>
          </a:xfrm>
        </p:spPr>
        <p:txBody>
          <a:bodyPr>
            <a:normAutofit/>
          </a:bodyPr>
          <a:lstStyle/>
          <a:p>
            <a:r>
              <a:rPr lang="pt-BR" sz="2800" b="1" dirty="0"/>
              <a:t>Metodologia:</a:t>
            </a:r>
          </a:p>
          <a:p>
            <a:pPr lvl="1"/>
            <a:r>
              <a:rPr lang="pt-BR" sz="2600" b="1" dirty="0"/>
              <a:t>Censo Escolar</a:t>
            </a:r>
          </a:p>
          <a:p>
            <a:pPr lvl="2"/>
            <a:r>
              <a:rPr lang="pt-BR" sz="2400" b="1" dirty="0"/>
              <a:t>Seleção das unidades pertinentes</a:t>
            </a:r>
          </a:p>
        </p:txBody>
      </p:sp>
    </p:spTree>
    <p:extLst>
      <p:ext uri="{BB962C8B-B14F-4D97-AF65-F5344CB8AC3E}">
        <p14:creationId xmlns:p14="http://schemas.microsoft.com/office/powerpoint/2010/main" val="414126932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309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 3</vt:lpstr>
      <vt:lpstr>Cacho</vt:lpstr>
      <vt:lpstr>Worksheet</vt:lpstr>
      <vt:lpstr>OFERTA, DEMANDA E DETERMINANTES DA EDUCAÇÃO INFANTIL EM BELO HORIZONTE</vt:lpstr>
      <vt:lpstr>ESTRUTURA DA APRESENTAÇÃO</vt:lpstr>
      <vt:lpstr>INTRODUÇÃO</vt:lpstr>
      <vt:lpstr>DEMANDA POR EDUCAÇÃO INFANTIL</vt:lpstr>
      <vt:lpstr>Apresentação do PowerPoint</vt:lpstr>
      <vt:lpstr>Apresentação do PowerPoint</vt:lpstr>
      <vt:lpstr>Apresentação do PowerPoint</vt:lpstr>
      <vt:lpstr>Apresentação do PowerPoint</vt:lpstr>
      <vt:lpstr>OFERTA DE EDUCAÇÃO INFANTIL</vt:lpstr>
      <vt:lpstr>Apresentação do PowerPoint</vt:lpstr>
      <vt:lpstr>Apresentação do PowerPoint</vt:lpstr>
      <vt:lpstr>DETERMINANTES DA FREQUÊNCIA ESCOLAR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OFERTA, DEMANDA E DETERMINANTES DA EDUCAÇÃO INFANTIL EM BELO HORIZONTE</dc:title>
  <dc:creator>Joao medeiros</dc:creator>
  <cp:lastModifiedBy>Joao medeiros</cp:lastModifiedBy>
  <cp:revision>9</cp:revision>
  <dcterms:created xsi:type="dcterms:W3CDTF">2017-11-29T19:32:26Z</dcterms:created>
  <dcterms:modified xsi:type="dcterms:W3CDTF">2017-11-29T23:49:11Z</dcterms:modified>
</cp:coreProperties>
</file>