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71" r:id="rId13"/>
    <p:sldId id="268" r:id="rId14"/>
    <p:sldId id="269" r:id="rId15"/>
    <p:sldId id="270" r:id="rId16"/>
    <p:sldId id="267" r:id="rId17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2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D5EBA-06CE-893B-2158-7CB18C4D2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CB8F82-C8E3-BEA5-4859-56169ADDB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E98C3B-E551-BF77-29FE-A205E986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C559-F7D9-4DD9-A31C-C67573C08F50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921DCA-0EF7-AA68-15D6-B4D34BF1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9AD82B-1F02-00D3-0068-02ACAF1B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0FD6-004B-4383-9D6B-117D9E07E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0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286EC-866D-6694-0B61-0A0124B4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C661C3-91CD-F51C-722B-5DFF8D76A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485B28-4064-D44A-A278-D9B856D8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C559-F7D9-4DD9-A31C-C67573C08F50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92447-37B2-B50D-5CFC-6CCECEFE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612AE8-CFDB-A4A6-E540-9B4828D5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0FD6-004B-4383-9D6B-117D9E07E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17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9DF10C-253C-567C-E229-C4476ED89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E2E24F-5E2B-6EF3-AF4E-F6EDF84D5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96C460-D996-5E61-4D3D-096F141A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C559-F7D9-4DD9-A31C-C67573C08F50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05E0AD-7985-4B9D-06D5-F188FDA2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152F18-CA2A-A576-C090-749709A8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0FD6-004B-4383-9D6B-117D9E07E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5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BF938-FC24-8631-4F8E-4713EFA4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42FB00-F58D-9AEA-B911-E2E6838FB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F7A5AA-C012-7986-F0D3-1C284FF6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C559-F7D9-4DD9-A31C-C67573C08F50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A4C2DC-A493-7AD8-600A-B40297A7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58A7EA-3462-DDFA-64B1-AA081D1F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0FD6-004B-4383-9D6B-117D9E07E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0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51B0F-5D7B-333B-EB87-80AC985B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46C1F9-24EE-1FDB-59EC-A24F9CD02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1F22CB-3C31-AE1A-AA0D-1B093725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C559-F7D9-4DD9-A31C-C67573C08F50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0338AD-23CB-BDF0-4D92-0C3E9400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E40CF6-3ECB-8E02-ED96-2BDAF1A8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0FD6-004B-4383-9D6B-117D9E07E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2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E772D-18F6-C8CC-701B-B6615707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BD78C8-6C9C-8B8A-8FC2-4868319B2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D6D54F-C15B-1487-7E47-C56A20819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3B5CCC-3BF7-559D-10DC-D98AA603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C559-F7D9-4DD9-A31C-C67573C08F50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77A093-AF85-3D3F-9FC5-8B6E86E5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5C3B29-4EE9-6F85-6D3F-8576DE2B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0FD6-004B-4383-9D6B-117D9E07E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4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2DC61-1FA6-D41E-C84E-15F0B2ED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379498-5756-8207-CCE1-465B2DA8F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82034E-8500-F154-33E9-3C97170B9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21AC21-8BAA-7D5D-75E0-1934C795F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9ABA0B-8BEF-C44C-9254-BF0060DDE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A87E90E-2F45-D81C-7715-A29F4887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C559-F7D9-4DD9-A31C-C67573C08F50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887E53-5473-63B1-63DD-F020759F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5CEAE8-720A-486C-AB54-105F83C9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0FD6-004B-4383-9D6B-117D9E07E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4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7024E-52E2-18CB-8EFD-C27F4B46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C040BF-8CB4-B5D9-A3BB-6CBE64C0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C559-F7D9-4DD9-A31C-C67573C08F50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D343B4-216D-E398-4AD2-ABA20497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1606F4-6D60-B8DA-F979-AC0D8306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0FD6-004B-4383-9D6B-117D9E07E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8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C7E392-0FF0-ED0E-48B9-B823ECE4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C559-F7D9-4DD9-A31C-C67573C08F50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1E5377-ABB7-B4E5-F2E7-8EFD2B79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0D1DF-92B9-ADEA-74CC-B8EDFA82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0FD6-004B-4383-9D6B-117D9E07E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80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4C901-C78F-02A9-3EF4-463C4CDF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C61BD0-42F6-F690-69F0-871D69E2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0BC0E1-AA70-5520-1D56-B90493ED5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3116BE-BABE-735C-30C4-3D778F62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C559-F7D9-4DD9-A31C-C67573C08F50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5CFD82-0D49-5B05-CE25-969C4BE3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0AD07F-44B8-E8FB-D04A-5129E8D1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0FD6-004B-4383-9D6B-117D9E07E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99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63289-66C9-C0E5-25E8-F7FBCABD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674DAE-D5AF-1091-4104-BC6DE97B2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3E82A0-A1CF-1ECE-9700-CB28B0570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F28497-04A3-CFCF-DEB7-84B0F0CD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C559-F7D9-4DD9-A31C-C67573C08F50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6F4D6E-B434-AF5E-B1E1-9BCAF762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5983AE-B942-45C5-D6C9-2E70B771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0FD6-004B-4383-9D6B-117D9E07E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1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DFBF93-851F-E700-97FA-613003AD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76E693-C535-1D7C-1706-947710C80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0DDB10-5ED8-A9D2-3A1A-C28F1567D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6C559-F7D9-4DD9-A31C-C67573C08F50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C111DB-5EE5-A59C-EF8F-F20B22DDD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FDF312-E7F8-C697-A1D0-2B7899779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20FD6-004B-4383-9D6B-117D9E07E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61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heitor-caolho.blogspot.com/2013/05/tema-de-hoje-do-preco-relativo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heitor-caolho.blogspot.com/2013/05/tema-de-hoje-do-preco-relativo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A293EB-68FB-B791-F460-60475240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201" y="4748290"/>
            <a:ext cx="1669419" cy="150507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7375792-4058-F6A6-BB22-A78C2BC8C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633" y="6210133"/>
            <a:ext cx="1314566" cy="55323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24F4E22-5EF4-B52B-42FA-74C5E2E8A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945" y="377733"/>
            <a:ext cx="5334744" cy="9240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E30B704-7658-F9FC-5A1B-21CB45FD4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92" y="1798898"/>
            <a:ext cx="10545647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5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3778771" y="339536"/>
            <a:ext cx="4634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CAMPANHAS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CE7629-D530-CD11-2F79-8955E13FE95A}"/>
              </a:ext>
            </a:extLst>
          </p:cNvPr>
          <p:cNvSpPr txBox="1"/>
          <p:nvPr/>
        </p:nvSpPr>
        <p:spPr>
          <a:xfrm>
            <a:off x="1343436" y="2273784"/>
            <a:ext cx="63813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Como mencionado anteriormente, a plataforma poderá ser customizada de acordo com a necessidade do cliente.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 caso de customizações que terão melhorias na plataforma, não haverá custo para o cliente (onde será analisado a necessidade e prazos para execução)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Nas customizações específicas para o cliente, poderá haver custo extra, sendo negociado caso a caso (custo e prazos)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02DBAAA-DF6C-1CBB-D0BA-FB1290F569C2}"/>
              </a:ext>
            </a:extLst>
          </p:cNvPr>
          <p:cNvSpPr/>
          <p:nvPr/>
        </p:nvSpPr>
        <p:spPr>
          <a:xfrm>
            <a:off x="4035699" y="1219695"/>
            <a:ext cx="41206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CUSTOMIZAÇÕES...</a:t>
            </a:r>
            <a:endParaRPr lang="pt-BR" sz="3200" b="1" cap="none" spc="0" dirty="0">
              <a:ln w="0"/>
              <a:gradFill>
                <a:gsLst>
                  <a:gs pos="42000">
                    <a:schemeClr val="tx2"/>
                  </a:gs>
                  <a:gs pos="100000">
                    <a:srgbClr val="C00000"/>
                  </a:gs>
                </a:gsLst>
                <a:lin ang="2700000" scaled="1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D2F3C8A8-EE7C-C0FC-FFD8-D4AB235B7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607" y="2063079"/>
            <a:ext cx="2788839" cy="278883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8A0AA24-614C-104C-C5EF-78C77AFA9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1328" y="6008914"/>
            <a:ext cx="941802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3778771" y="339536"/>
            <a:ext cx="4634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CAMPANHAS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CE7629-D530-CD11-2F79-8955E13FE95A}"/>
              </a:ext>
            </a:extLst>
          </p:cNvPr>
          <p:cNvSpPr txBox="1"/>
          <p:nvPr/>
        </p:nvSpPr>
        <p:spPr>
          <a:xfrm>
            <a:off x="5477069" y="2208467"/>
            <a:ext cx="56450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No final de cada campanha, será disponibilizado um relatório das premiações para download.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Contendo os valores, colaboradores e código de exportação de cada colaborador.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relatório só estará disponível após a finalização do rateio de todos os prêmios de lojas da campanha.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02DBAAA-DF6C-1CBB-D0BA-FB1290F569C2}"/>
              </a:ext>
            </a:extLst>
          </p:cNvPr>
          <p:cNvSpPr/>
          <p:nvPr/>
        </p:nvSpPr>
        <p:spPr>
          <a:xfrm>
            <a:off x="4503266" y="1219695"/>
            <a:ext cx="31854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RELATÓRIOS</a:t>
            </a:r>
            <a:r>
              <a:rPr lang="pt-BR" sz="32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pic>
        <p:nvPicPr>
          <p:cNvPr id="5" name="Gráfico 4" descr="Documento com preenchimento sólido">
            <a:extLst>
              <a:ext uri="{FF2B5EF4-FFF2-40B4-BE49-F238E27FC236}">
                <a16:creationId xmlns:a16="http://schemas.microsoft.com/office/drawing/2014/main" id="{F3377F86-320E-0C11-AD6F-67FD3BDFF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0824" y="2143025"/>
            <a:ext cx="3033454" cy="303345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6EECBAB-0BF2-72E6-67F7-CC0DF2DB8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1328" y="6008914"/>
            <a:ext cx="941802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3778771" y="339536"/>
            <a:ext cx="4634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CAMPANHAS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F7A8E05-3D32-00E9-03CE-89DAC5BEB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52525" cy="103906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02DBAAA-DF6C-1CBB-D0BA-FB1290F569C2}"/>
              </a:ext>
            </a:extLst>
          </p:cNvPr>
          <p:cNvSpPr/>
          <p:nvPr/>
        </p:nvSpPr>
        <p:spPr>
          <a:xfrm>
            <a:off x="4795014" y="1219695"/>
            <a:ext cx="26019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ANÁLISES</a:t>
            </a:r>
            <a:r>
              <a:rPr lang="pt-BR" sz="32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5ED61D-36DF-92EB-0CF9-4D091DC73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12" y="1786987"/>
            <a:ext cx="7695347" cy="36401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B38D154-175B-3DE2-8E70-33BE6284D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018" y="3253792"/>
            <a:ext cx="8240785" cy="28254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016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4772567" y="339536"/>
            <a:ext cx="2646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CE7629-D530-CD11-2F79-8955E13FE95A}"/>
              </a:ext>
            </a:extLst>
          </p:cNvPr>
          <p:cNvSpPr txBox="1"/>
          <p:nvPr/>
        </p:nvSpPr>
        <p:spPr>
          <a:xfrm>
            <a:off x="1156996" y="2120599"/>
            <a:ext cx="7787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custo da plataforma será de R$ 17,50 por login.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média de custo de concorrentes é de R$ 57,00 por login, baseando nesse dado, nosso custo está cerca de 70% abaixo.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Se compararmos com custo de plataformas de BI, a média de custo é de R$ 64,00 por login, nesse caso nosso custo estaria cerca de 72,65% abaixo</a:t>
            </a:r>
          </a:p>
          <a:p>
            <a:pPr algn="just"/>
            <a:endParaRPr lang="pt-BR" dirty="0"/>
          </a:p>
        </p:txBody>
      </p:sp>
      <p:pic>
        <p:nvPicPr>
          <p:cNvPr id="4" name="Imagem 3" descr="Uma imagem contendo mesa&#10;&#10;Descrição gerada automaticamente">
            <a:extLst>
              <a:ext uri="{FF2B5EF4-FFF2-40B4-BE49-F238E27FC236}">
                <a16:creationId xmlns:a16="http://schemas.microsoft.com/office/drawing/2014/main" id="{E076DDCB-2FB9-D713-0DF1-440779239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40377" y="2533480"/>
            <a:ext cx="2162586" cy="161985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2633267-90C9-FB4F-65F2-DC323B1C0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1328" y="6008914"/>
            <a:ext cx="941802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6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4772567" y="339536"/>
            <a:ext cx="2646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CE7629-D530-CD11-2F79-8955E13FE95A}"/>
              </a:ext>
            </a:extLst>
          </p:cNvPr>
          <p:cNvSpPr txBox="1"/>
          <p:nvPr/>
        </p:nvSpPr>
        <p:spPr>
          <a:xfrm>
            <a:off x="1118858" y="1955001"/>
            <a:ext cx="769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Será concedido desconto de acordo com a quantidade de contas cadastrada, baseado na tabela abaixo:</a:t>
            </a:r>
          </a:p>
        </p:txBody>
      </p:sp>
      <p:pic>
        <p:nvPicPr>
          <p:cNvPr id="4" name="Imagem 3" descr="Uma imagem contendo mesa&#10;&#10;Descrição gerada automaticamente">
            <a:extLst>
              <a:ext uri="{FF2B5EF4-FFF2-40B4-BE49-F238E27FC236}">
                <a16:creationId xmlns:a16="http://schemas.microsoft.com/office/drawing/2014/main" id="{E076DDCB-2FB9-D713-0DF1-440779239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40377" y="2533480"/>
            <a:ext cx="2162586" cy="1619852"/>
          </a:xfrm>
          <a:prstGeom prst="rect">
            <a:avLst/>
          </a:prstGeom>
        </p:spPr>
      </p:pic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FB24CA0A-17E8-13C0-9C54-719CA0072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331333"/>
              </p:ext>
            </p:extLst>
          </p:nvPr>
        </p:nvGraphicFramePr>
        <p:xfrm>
          <a:off x="1152525" y="2972327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085217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377786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52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Qtde de Contas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 por conta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77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 á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17,50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3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201 à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16,63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1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301 à 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4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401 ou mais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14,88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0418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0DC76A87-4FFD-E4DC-AC24-4CB886EAA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1328" y="6008914"/>
            <a:ext cx="941802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3535181" y="339536"/>
            <a:ext cx="5121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PLATAFORMA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44E19F2-F62C-BF5B-4DA2-54062A276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401" y="3605399"/>
            <a:ext cx="6183086" cy="28690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A2B2E24-5FDF-7C23-5A0A-644650C8E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334" y="2028839"/>
            <a:ext cx="7153469" cy="173110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0ABA3FC-457B-9ECA-E814-688120D6F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83" y="1388303"/>
            <a:ext cx="6635236" cy="2103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653DA54-8239-95AC-B608-484411795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1328" y="6008914"/>
            <a:ext cx="941802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1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Desenho com traços pretos em fundo branco e letras pretas em fundo branco&#10;&#10;Descrição gerada automaticamente com confiança média">
            <a:extLst>
              <a:ext uri="{FF2B5EF4-FFF2-40B4-BE49-F238E27FC236}">
                <a16:creationId xmlns:a16="http://schemas.microsoft.com/office/drawing/2014/main" id="{8E07B8E8-6B50-B995-9C22-61548527F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365" y="303618"/>
            <a:ext cx="3352806" cy="117348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9A293EB-68FB-B791-F460-60475240A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971" y="4815471"/>
            <a:ext cx="1669419" cy="150507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7375792-4058-F6A6-BB22-A78C2BC8C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397" y="6279064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2E891EC-93B2-EBD6-6BF2-F22A3E1E2107}"/>
              </a:ext>
            </a:extLst>
          </p:cNvPr>
          <p:cNvSpPr/>
          <p:nvPr/>
        </p:nvSpPr>
        <p:spPr>
          <a:xfrm>
            <a:off x="4478384" y="1947265"/>
            <a:ext cx="4878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OBRIGADO !!!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636456-808A-4D5C-1583-F701C810F614}"/>
              </a:ext>
            </a:extLst>
          </p:cNvPr>
          <p:cNvSpPr/>
          <p:nvPr/>
        </p:nvSpPr>
        <p:spPr>
          <a:xfrm>
            <a:off x="4593012" y="3354684"/>
            <a:ext cx="45175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E-MAIL: jhmiante@gmail.com</a:t>
            </a:r>
          </a:p>
        </p:txBody>
      </p:sp>
    </p:spTree>
    <p:extLst>
      <p:ext uri="{BB962C8B-B14F-4D97-AF65-F5344CB8AC3E}">
        <p14:creationId xmlns:p14="http://schemas.microsoft.com/office/powerpoint/2010/main" val="834360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3124737" y="339536"/>
            <a:ext cx="5942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APRESENTAÇÃO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CE7629-D530-CD11-2F79-8955E13FE95A}"/>
              </a:ext>
            </a:extLst>
          </p:cNvPr>
          <p:cNvSpPr txBox="1"/>
          <p:nvPr/>
        </p:nvSpPr>
        <p:spPr>
          <a:xfrm>
            <a:off x="5210175" y="2126748"/>
            <a:ext cx="57214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sistema SCC é uma plataforma desenvolvida com foco no controle e gerenciamento de campanhas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Projeto foi desenvolvido pensando na melhor forma de manter o equilíbrio da liberdade de criações de modelos de campanhas e automações de processos, na criação de históricos, auditorias e segurança.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 ainda, todo projeto pode ser customizado para melhor atender as necessidades de cada empresa</a:t>
            </a:r>
          </a:p>
        </p:txBody>
      </p:sp>
      <p:pic>
        <p:nvPicPr>
          <p:cNvPr id="32" name="Imagem 3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29C4DF2C-9121-9C7C-D38E-4004CA2D6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77" y="1806942"/>
            <a:ext cx="3612363" cy="361236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F82C0C7-186B-F85F-A68A-2B530E304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1328" y="6008914"/>
            <a:ext cx="941802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68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1835928" y="339536"/>
            <a:ext cx="8520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PRINCIPAIS BENEFÍCIOS</a:t>
            </a:r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9EB0AB72-DC48-EE43-C7BE-F6194DA04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628" y="2208467"/>
            <a:ext cx="3016335" cy="301633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9E1DCCE-42B7-55E9-55B8-680960CE993F}"/>
              </a:ext>
            </a:extLst>
          </p:cNvPr>
          <p:cNvSpPr txBox="1"/>
          <p:nvPr/>
        </p:nvSpPr>
        <p:spPr>
          <a:xfrm>
            <a:off x="1835928" y="1868931"/>
            <a:ext cx="57214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Ganho de Produtividade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Velocidade na informação para loja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Controle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Segurança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Histórico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Apurações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Relatórios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5280DE3-CF15-77BA-E27A-2E6C70B7B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1328" y="6008914"/>
            <a:ext cx="941802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77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3778771" y="339536"/>
            <a:ext cx="4634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CAMPANHAS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CE7629-D530-CD11-2F79-8955E13FE95A}"/>
              </a:ext>
            </a:extLst>
          </p:cNvPr>
          <p:cNvSpPr txBox="1"/>
          <p:nvPr/>
        </p:nvSpPr>
        <p:spPr>
          <a:xfrm>
            <a:off x="1343436" y="2273784"/>
            <a:ext cx="63813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As Campanhas dentro da plataforma, foram projetadas por sistema de pontuação e divisão de grupos e categorias de grupo (nomeados como Grupo Geral), sendo criado Premiações por essas categorias.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As metas são divididas de acordo com o peso de cada grupo, de forma automatizada, tudo que tem que ser informado é a meta em quantidade de cada item o qual a pontuação de cada venda do item, o resto é por nossa conta.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02DBAAA-DF6C-1CBB-D0BA-FB1290F569C2}"/>
              </a:ext>
            </a:extLst>
          </p:cNvPr>
          <p:cNvSpPr/>
          <p:nvPr/>
        </p:nvSpPr>
        <p:spPr>
          <a:xfrm>
            <a:off x="5130032" y="1219695"/>
            <a:ext cx="19319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METAS...</a:t>
            </a:r>
            <a:endParaRPr lang="pt-BR" sz="3200" b="1" cap="none" spc="0" dirty="0">
              <a:ln w="0"/>
              <a:gradFill>
                <a:gsLst>
                  <a:gs pos="42000">
                    <a:schemeClr val="tx2"/>
                  </a:gs>
                  <a:gs pos="100000">
                    <a:srgbClr val="C00000"/>
                  </a:gs>
                </a:gsLst>
                <a:lin ang="2700000" scaled="1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Placa vermelha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6A8AAF2B-46E7-1932-241B-6D5486AB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245" y="1896207"/>
            <a:ext cx="3254867" cy="325486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4C92C4D-6BB6-5783-7D10-2C3D303A6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1328" y="6008914"/>
            <a:ext cx="941802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3778771" y="339536"/>
            <a:ext cx="4634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CAMPANHAS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CE7629-D530-CD11-2F79-8955E13FE95A}"/>
              </a:ext>
            </a:extLst>
          </p:cNvPr>
          <p:cNvSpPr txBox="1"/>
          <p:nvPr/>
        </p:nvSpPr>
        <p:spPr>
          <a:xfrm>
            <a:off x="5477069" y="2208467"/>
            <a:ext cx="56450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a criação e confirmação da campanha, as atualizações ocorrerão de forma automatizada, via API.</a:t>
            </a:r>
          </a:p>
          <a:p>
            <a:endParaRPr lang="pt-BR" dirty="0"/>
          </a:p>
          <a:p>
            <a:r>
              <a:rPr lang="pt-BR" dirty="0"/>
              <a:t>Na implantação de nosso sistema, será configurado no servidor do cliente uma API que enviará os dados de vendas dos produtos participantes da campanha, atualizando de acordo com o período desejado pelo cliente.</a:t>
            </a:r>
          </a:p>
          <a:p>
            <a:endParaRPr lang="pt-BR" dirty="0"/>
          </a:p>
          <a:p>
            <a:r>
              <a:rPr lang="pt-BR" dirty="0"/>
              <a:t>Apenas os dados dos produtos com campanha ativa será enviado para a plataforma.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F7A8E05-3D32-00E9-03CE-89DAC5BEB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52525" cy="103906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02DBAAA-DF6C-1CBB-D0BA-FB1290F569C2}"/>
              </a:ext>
            </a:extLst>
          </p:cNvPr>
          <p:cNvSpPr/>
          <p:nvPr/>
        </p:nvSpPr>
        <p:spPr>
          <a:xfrm>
            <a:off x="4241170" y="1219695"/>
            <a:ext cx="37096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ATUALIZAÇÕES...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773E0EDF-4728-5B44-F5FD-2F0A940D4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14" y="2349382"/>
            <a:ext cx="2769332" cy="27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3778771" y="339536"/>
            <a:ext cx="4634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CAMPANHAS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CE7629-D530-CD11-2F79-8955E13FE95A}"/>
              </a:ext>
            </a:extLst>
          </p:cNvPr>
          <p:cNvSpPr txBox="1"/>
          <p:nvPr/>
        </p:nvSpPr>
        <p:spPr>
          <a:xfrm>
            <a:off x="1343436" y="2273784"/>
            <a:ext cx="63813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Após a finalização de uma campanha, se iniciará a apuração, nessa etapa o usuário deve definir o percentual a ser pago da campanha (adicionando uma observação de pagamento).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Após essa definição, a plataforma irá processar o ganhadores de cada premiação definida.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usuário responsável pela campanha deverá confirmar os valores e finalizar a campanha.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02DBAAA-DF6C-1CBB-D0BA-FB1290F569C2}"/>
              </a:ext>
            </a:extLst>
          </p:cNvPr>
          <p:cNvSpPr/>
          <p:nvPr/>
        </p:nvSpPr>
        <p:spPr>
          <a:xfrm>
            <a:off x="4646728" y="1219695"/>
            <a:ext cx="28985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APURAÇÃO...</a:t>
            </a:r>
            <a:endParaRPr lang="pt-BR" sz="3200" b="1" cap="none" spc="0" dirty="0">
              <a:ln w="0"/>
              <a:gradFill>
                <a:gsLst>
                  <a:gs pos="42000">
                    <a:schemeClr val="tx2"/>
                  </a:gs>
                  <a:gs pos="100000">
                    <a:srgbClr val="C00000"/>
                  </a:gs>
                </a:gsLst>
                <a:lin ang="2700000" scaled="1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90CA185E-0B00-B7F5-EB2D-A3D51FFE8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38" y="2015935"/>
            <a:ext cx="3347025" cy="33470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3B2AA79-A827-65D4-DF4D-6F12D6288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1328" y="6008914"/>
            <a:ext cx="941802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6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3778771" y="339536"/>
            <a:ext cx="4634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CAMPANHAS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CE7629-D530-CD11-2F79-8955E13FE95A}"/>
              </a:ext>
            </a:extLst>
          </p:cNvPr>
          <p:cNvSpPr txBox="1"/>
          <p:nvPr/>
        </p:nvSpPr>
        <p:spPr>
          <a:xfrm>
            <a:off x="5477069" y="2208467"/>
            <a:ext cx="56450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As premiações individuais serão definidas na etapa anterior, porém as premiações de loja deverão ter o rateio definido pelo GERENTE da loja e aprovado pelo SUPERVISOR / GERENTE REGIONAL.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Assim que uma campanha é finalizada, as premiações de lojas ficarão pendentes para a realização do rateio.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Sendo liberado o rateio para os vendedores que obtiveram ao menos uma venda dos itens durante o período da campanha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02DBAAA-DF6C-1CBB-D0BA-FB1290F569C2}"/>
              </a:ext>
            </a:extLst>
          </p:cNvPr>
          <p:cNvSpPr/>
          <p:nvPr/>
        </p:nvSpPr>
        <p:spPr>
          <a:xfrm>
            <a:off x="3975073" y="1219695"/>
            <a:ext cx="42418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PREMIAÇÃO LOJA</a:t>
            </a:r>
            <a:r>
              <a:rPr lang="pt-BR" sz="32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74F2342-7FA7-BAFA-1EED-6728713F7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57" y="2103603"/>
            <a:ext cx="3139321" cy="31393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CF55470-B0AC-0054-C980-50438E931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1328" y="6008914"/>
            <a:ext cx="941802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3778771" y="339536"/>
            <a:ext cx="4634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CAMPANHAS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CE7629-D530-CD11-2F79-8955E13FE95A}"/>
              </a:ext>
            </a:extLst>
          </p:cNvPr>
          <p:cNvSpPr txBox="1"/>
          <p:nvPr/>
        </p:nvSpPr>
        <p:spPr>
          <a:xfrm>
            <a:off x="1343436" y="2273784"/>
            <a:ext cx="6381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As lojas terão acesso ao ranking de toda a campanha, ainda terão acesso ao detalhamento da venda dos itens de sua loja.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No ranking será informado a posição que a loja está classificada e se “subiu” ou “caiu” no ranking de acordo com a penúltima atualização.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02DBAAA-DF6C-1CBB-D0BA-FB1290F569C2}"/>
              </a:ext>
            </a:extLst>
          </p:cNvPr>
          <p:cNvSpPr/>
          <p:nvPr/>
        </p:nvSpPr>
        <p:spPr>
          <a:xfrm>
            <a:off x="4875156" y="1219695"/>
            <a:ext cx="24416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RANKING...</a:t>
            </a:r>
            <a:endParaRPr lang="pt-BR" sz="3200" b="1" cap="none" spc="0" dirty="0">
              <a:ln w="0"/>
              <a:gradFill>
                <a:gsLst>
                  <a:gs pos="42000">
                    <a:schemeClr val="tx2"/>
                  </a:gs>
                  <a:gs pos="100000">
                    <a:srgbClr val="C00000"/>
                  </a:gs>
                </a:gsLst>
                <a:lin ang="2700000" scaled="1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1A69EB6D-718D-D94B-4067-81183347B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880" y="1762536"/>
            <a:ext cx="3226532" cy="322653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B723A8D-433A-BE85-4EC7-149080980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1328" y="6008914"/>
            <a:ext cx="941802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3778771" y="339536"/>
            <a:ext cx="4634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CAMPANHAS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CE7629-D530-CD11-2F79-8955E13FE95A}"/>
              </a:ext>
            </a:extLst>
          </p:cNvPr>
          <p:cNvSpPr txBox="1"/>
          <p:nvPr/>
        </p:nvSpPr>
        <p:spPr>
          <a:xfrm>
            <a:off x="5477069" y="2208467"/>
            <a:ext cx="56450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acesso a plataforma é controlado por login e senha, apenas usuários cadastrados na plataforma poderão ter acesso ao sistema.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dados são de propriedade do cliente, nunca será compartilhado com terceiros.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 caso de finalização do contrato, será enviado o backup para o cliente e os dados serão excluídos da plataforma.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F7A8E05-3D32-00E9-03CE-89DAC5BEB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52525" cy="103906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02DBAAA-DF6C-1CBB-D0BA-FB1290F569C2}"/>
              </a:ext>
            </a:extLst>
          </p:cNvPr>
          <p:cNvSpPr/>
          <p:nvPr/>
        </p:nvSpPr>
        <p:spPr>
          <a:xfrm>
            <a:off x="4509677" y="1219695"/>
            <a:ext cx="31726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SEGURANÇA</a:t>
            </a:r>
            <a:r>
              <a:rPr lang="pt-BR" sz="32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pic>
        <p:nvPicPr>
          <p:cNvPr id="4" name="Imagem 3" descr="Interface gráfica do usuário, Ícone&#10;&#10;Descrição gerada automaticamente">
            <a:extLst>
              <a:ext uri="{FF2B5EF4-FFF2-40B4-BE49-F238E27FC236}">
                <a16:creationId xmlns:a16="http://schemas.microsoft.com/office/drawing/2014/main" id="{D7FCBE9F-CA16-B1A2-5A58-2CA63DE4E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15" y="1672725"/>
            <a:ext cx="3433530" cy="343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6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743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Jonathas Miante</dc:creator>
  <cp:lastModifiedBy>Jonathas Miante</cp:lastModifiedBy>
  <cp:revision>12</cp:revision>
  <cp:lastPrinted>2023-10-05T01:14:36Z</cp:lastPrinted>
  <dcterms:created xsi:type="dcterms:W3CDTF">2023-10-04T23:46:45Z</dcterms:created>
  <dcterms:modified xsi:type="dcterms:W3CDTF">2023-10-18T00:23:42Z</dcterms:modified>
</cp:coreProperties>
</file>