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59" r:id="rId1"/>
  </p:sldMasterIdLst>
  <p:notesMasterIdLst>
    <p:notesMasterId r:id="rId23"/>
  </p:notesMasterIdLst>
  <p:sldIdLst>
    <p:sldId id="256" r:id="rId2"/>
    <p:sldId id="264" r:id="rId3"/>
    <p:sldId id="300" r:id="rId4"/>
    <p:sldId id="280" r:id="rId5"/>
    <p:sldId id="293" r:id="rId6"/>
    <p:sldId id="294" r:id="rId7"/>
    <p:sldId id="296" r:id="rId8"/>
    <p:sldId id="297" r:id="rId9"/>
    <p:sldId id="309" r:id="rId10"/>
    <p:sldId id="298" r:id="rId11"/>
    <p:sldId id="301" r:id="rId12"/>
    <p:sldId id="302" r:id="rId13"/>
    <p:sldId id="303" r:id="rId14"/>
    <p:sldId id="304" r:id="rId15"/>
    <p:sldId id="305" r:id="rId16"/>
    <p:sldId id="306" r:id="rId17"/>
    <p:sldId id="307" r:id="rId18"/>
    <p:sldId id="308" r:id="rId19"/>
    <p:sldId id="291" r:id="rId20"/>
    <p:sldId id="299" r:id="rId21"/>
    <p:sldId id="295"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103" d="100"/>
          <a:sy n="103" d="100"/>
        </p:scale>
        <p:origin x="852"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F2D6876-F133-46D3-95E2-A34AD9BDC8CB}" type="datetimeFigureOut">
              <a:rPr lang="en-US"/>
              <a:pPr>
                <a:defRPr/>
              </a:pPr>
              <a:t>1/11/2025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DA40400-4F5E-4E00-9BB5-F457594CE77A}" type="slidenum">
              <a:rPr lang="en-US"/>
              <a:pPr>
                <a:defRPr/>
              </a:pPr>
              <a:t>‹#›</a:t>
            </a:fld>
            <a:endParaRPr lang="en-US"/>
          </a:p>
        </p:txBody>
      </p:sp>
    </p:spTree>
    <p:extLst>
      <p:ext uri="{BB962C8B-B14F-4D97-AF65-F5344CB8AC3E}">
        <p14:creationId xmlns:p14="http://schemas.microsoft.com/office/powerpoint/2010/main" val="3133564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6" name="Rectangle 5"/>
          <p:cNvSpPr/>
          <p:nvPr/>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smtClean="0"/>
              <a:pPr>
                <a:defRPr/>
              </a:pPr>
              <a:t>1/11/2025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smtClean="0"/>
              <a:pPr>
                <a:defRPr/>
              </a:pPr>
              <a:t>‹#›</a:t>
            </a:fld>
            <a:endParaRPr lang="en-US"/>
          </a:p>
        </p:txBody>
      </p:sp>
      <p:pic>
        <p:nvPicPr>
          <p:cNvPr id="11" name="Picture 1"/>
          <p:cNvPicPr>
            <a:picLocks noChangeAspect="1" noChangeArrowheads="1"/>
          </p:cNvPicPr>
          <p:nvPr userDrawn="1"/>
        </p:nvPicPr>
        <p:blipFill>
          <a:blip r:embed="rId2"/>
          <a:srcRect/>
          <a:stretch>
            <a:fillRect/>
          </a:stretch>
        </p:blipFill>
        <p:spPr bwMode="auto">
          <a:xfrm>
            <a:off x="609600" y="6356351"/>
            <a:ext cx="1538817" cy="471487"/>
          </a:xfrm>
          <a:prstGeom prst="rect">
            <a:avLst/>
          </a:prstGeom>
          <a:noFill/>
          <a:ln w="9525">
            <a:noFill/>
            <a:miter lim="800000"/>
            <a:headEnd/>
            <a:tailEnd/>
          </a:ln>
        </p:spPr>
      </p:pic>
      <p:sp>
        <p:nvSpPr>
          <p:cNvPr id="12" name="Rectangle 11"/>
          <p:cNvSpPr/>
          <p:nvPr userDrawn="1"/>
        </p:nvSpPr>
        <p:spPr>
          <a:xfrm>
            <a:off x="2336801" y="6356351"/>
            <a:ext cx="9842500" cy="46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B.Sc. Pre-Defense</a:t>
            </a:r>
            <a:endParaRPr lang="en-US" b="1" dirty="0"/>
          </a:p>
        </p:txBody>
      </p:sp>
      <p:sp>
        <p:nvSpPr>
          <p:cNvPr id="13" name="Rectangle 12"/>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2026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3759200" y="0"/>
            <a:ext cx="84328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B.Sc. Pre-Defense</a:t>
            </a:r>
            <a:endParaRPr lang="en-US" b="1" dirty="0"/>
          </a:p>
        </p:txBody>
      </p:sp>
      <p:pic>
        <p:nvPicPr>
          <p:cNvPr id="6" name="Picture 1"/>
          <p:cNvPicPr>
            <a:picLocks noChangeAspect="1" noChangeArrowheads="1"/>
          </p:cNvPicPr>
          <p:nvPr userDrawn="1"/>
        </p:nvPicPr>
        <p:blipFill>
          <a:blip r:embed="rId2"/>
          <a:srcRect/>
          <a:stretch>
            <a:fillRect/>
          </a:stretch>
        </p:blipFill>
        <p:spPr bwMode="auto">
          <a:xfrm>
            <a:off x="146051" y="76200"/>
            <a:ext cx="2444749" cy="685800"/>
          </a:xfrm>
          <a:prstGeom prst="rect">
            <a:avLst/>
          </a:prstGeom>
          <a:noFill/>
          <a:ln w="9525">
            <a:noFill/>
            <a:miter lim="800000"/>
            <a:headEnd/>
            <a:tailEnd/>
          </a:ln>
        </p:spPr>
      </p:pic>
      <p:sp>
        <p:nvSpPr>
          <p:cNvPr id="7" name="Rectangle 6"/>
          <p:cNvSpPr/>
          <p:nvPr userDrawn="1"/>
        </p:nvSpPr>
        <p:spPr>
          <a:xfrm>
            <a:off x="914400" y="3200400"/>
            <a:ext cx="508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Presented by</a:t>
            </a:r>
          </a:p>
        </p:txBody>
      </p:sp>
      <p:sp>
        <p:nvSpPr>
          <p:cNvPr id="8" name="Rectangle 7"/>
          <p:cNvSpPr/>
          <p:nvPr userDrawn="1"/>
        </p:nvSpPr>
        <p:spPr>
          <a:xfrm>
            <a:off x="6400800" y="3200400"/>
            <a:ext cx="52832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Supervised by</a:t>
            </a:r>
          </a:p>
        </p:txBody>
      </p:sp>
      <p:sp>
        <p:nvSpPr>
          <p:cNvPr id="2" name="Title 1"/>
          <p:cNvSpPr>
            <a:spLocks noGrp="1"/>
          </p:cNvSpPr>
          <p:nvPr>
            <p:ph type="ctrTitle"/>
          </p:nvPr>
        </p:nvSpPr>
        <p:spPr>
          <a:xfrm>
            <a:off x="914400" y="1143000"/>
            <a:ext cx="103632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51816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6400800" y="3886200"/>
            <a:ext cx="52832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p:cNvSpPr>
            <a:spLocks noGrp="1"/>
          </p:cNvSpPr>
          <p:nvPr>
            <p:ph type="dt" sz="half" idx="14"/>
          </p:nvPr>
        </p:nvSpPr>
        <p:spPr/>
        <p:txBody>
          <a:bodyPr/>
          <a:lstStyle>
            <a:lvl1pPr>
              <a:defRPr/>
            </a:lvl1pPr>
          </a:lstStyle>
          <a:p>
            <a:pPr>
              <a:defRPr/>
            </a:pPr>
            <a:fld id="{BCC254C3-6D07-4044-A98A-C7B9FCC216AA}" type="datetime1">
              <a:rPr lang="en-US"/>
              <a:pPr>
                <a:defRPr/>
              </a:pPr>
              <a:t>1/11/2025</a:t>
            </a:fld>
            <a:endParaRPr lang="en-US"/>
          </a:p>
        </p:txBody>
      </p:sp>
      <p:sp>
        <p:nvSpPr>
          <p:cNvPr id="10"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E62AF6E4-9F0F-4D32-8D8E-755B2E69BAD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srcRect/>
          <a:stretch>
            <a:fillRect/>
          </a:stretch>
        </p:blipFill>
        <p:spPr bwMode="auto">
          <a:xfrm>
            <a:off x="304801" y="5943600"/>
            <a:ext cx="1538817" cy="304800"/>
          </a:xfrm>
          <a:prstGeom prst="rect">
            <a:avLst/>
          </a:prstGeom>
          <a:noFill/>
          <a:ln w="9525">
            <a:noFill/>
            <a:miter lim="800000"/>
            <a:headEnd/>
            <a:tailEnd/>
          </a:ln>
        </p:spPr>
      </p:pic>
      <p:sp>
        <p:nvSpPr>
          <p:cNvPr id="5" name="Rectangle 4"/>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b="1" dirty="0"/>
          </a:p>
        </p:txBody>
      </p:sp>
      <p:sp>
        <p:nvSpPr>
          <p:cNvPr id="6" name="Rectangle 5"/>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a:pPr>
                <a:defRPr/>
              </a:pPr>
              <a:t>1/11/2025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1/11/2025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5161A3-B757-4210-8554-6B2250A4A5D7}" type="datetime1">
              <a:rPr lang="en-US" smtClean="0"/>
              <a:pPr>
                <a:defRPr/>
              </a:pPr>
              <a:t>1/11/2025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01EAB7-4B8F-4B70-B0ED-2782ACD77B0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58"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8077820-72C9-D9A5-2A78-B97CD7012D92}"/>
              </a:ext>
            </a:extLst>
          </p:cNvPr>
          <p:cNvSpPr>
            <a:spLocks noGrp="1"/>
          </p:cNvSpPr>
          <p:nvPr>
            <p:ph type="ctrTitle"/>
          </p:nvPr>
        </p:nvSpPr>
        <p:spPr/>
        <p:txBody>
          <a:bodyPr>
            <a:normAutofit fontScale="90000"/>
          </a:bodyPr>
          <a:lstStyle/>
          <a:p>
            <a:r>
              <a:rPr lang="en-US" sz="4400" spc="-10" dirty="0">
                <a:solidFill>
                  <a:srgbClr val="7030A0"/>
                </a:solidFill>
                <a:effectLst/>
                <a:latin typeface="Times New Roman" panose="02020603050405020304" pitchFamily="18" charset="0"/>
                <a:ea typeface="Times New Roman" panose="02020603050405020304" pitchFamily="18" charset="0"/>
              </a:rPr>
              <a:t>Exploring the Impact of AI on the Academic Performance of University Students.</a:t>
            </a:r>
            <a:endParaRPr lang="en-US" dirty="0"/>
          </a:p>
        </p:txBody>
      </p:sp>
      <p:sp>
        <p:nvSpPr>
          <p:cNvPr id="10" name="Subtitle 9">
            <a:extLst>
              <a:ext uri="{FF2B5EF4-FFF2-40B4-BE49-F238E27FC236}">
                <a16:creationId xmlns:a16="http://schemas.microsoft.com/office/drawing/2014/main" id="{300516D5-0FC4-88FC-3F72-AD576A74477F}"/>
              </a:ext>
            </a:extLst>
          </p:cNvPr>
          <p:cNvSpPr>
            <a:spLocks noGrp="1"/>
          </p:cNvSpPr>
          <p:nvPr>
            <p:ph type="subTitle" idx="1"/>
          </p:nvPr>
        </p:nvSpPr>
        <p:spPr/>
        <p:txBody>
          <a:bodyPr>
            <a:normAutofit fontScale="70000" lnSpcReduction="20000"/>
          </a:bodyPr>
          <a:lstStyle/>
          <a:p>
            <a:r>
              <a:rPr lang="en-US" sz="2800" b="1" dirty="0">
                <a:solidFill>
                  <a:schemeClr val="tx1"/>
                </a:solidFill>
                <a:latin typeface="Times New Roman" panose="02020603050405020304" pitchFamily="18" charset="0"/>
                <a:cs typeface="Times New Roman" panose="02020603050405020304" pitchFamily="18" charset="0"/>
              </a:rPr>
              <a:t>Md. Jubair Hasan Miraz</a:t>
            </a:r>
          </a:p>
          <a:p>
            <a:r>
              <a:rPr lang="en-US" sz="2800" b="1" dirty="0">
                <a:solidFill>
                  <a:schemeClr val="tx1"/>
                </a:solidFill>
                <a:latin typeface="Times New Roman" panose="02020603050405020304" pitchFamily="18" charset="0"/>
                <a:cs typeface="Times New Roman" panose="02020603050405020304" pitchFamily="18" charset="0"/>
              </a:rPr>
              <a:t>ID : </a:t>
            </a:r>
            <a:r>
              <a:rPr lang="en-US" sz="2800" dirty="0">
                <a:solidFill>
                  <a:schemeClr val="tx1"/>
                </a:solidFill>
                <a:latin typeface="Times New Roman" panose="02020603050405020304" pitchFamily="18" charset="0"/>
                <a:cs typeface="Times New Roman" panose="02020603050405020304" pitchFamily="18" charset="0"/>
              </a:rPr>
              <a:t>211-15-14631</a:t>
            </a:r>
          </a:p>
          <a:p>
            <a:r>
              <a:rPr lang="en-US" sz="1800" dirty="0">
                <a:solidFill>
                  <a:schemeClr val="tx1"/>
                </a:solidFill>
                <a:latin typeface="Times New Roman" panose="02020603050405020304" pitchFamily="18" charset="0"/>
                <a:cs typeface="Times New Roman" panose="02020603050405020304" pitchFamily="18" charset="0"/>
              </a:rPr>
              <a:t>And</a:t>
            </a:r>
          </a:p>
          <a:p>
            <a:r>
              <a:rPr lang="en-US" sz="2800" b="1" dirty="0">
                <a:solidFill>
                  <a:schemeClr val="tx1"/>
                </a:solidFill>
                <a:latin typeface="Times New Roman" panose="02020603050405020304" pitchFamily="18" charset="0"/>
                <a:cs typeface="Times New Roman" panose="02020603050405020304" pitchFamily="18" charset="0"/>
              </a:rPr>
              <a:t>Md </a:t>
            </a:r>
            <a:r>
              <a:rPr lang="en-US" sz="2800" b="1" dirty="0" err="1">
                <a:solidFill>
                  <a:schemeClr val="tx1"/>
                </a:solidFill>
                <a:latin typeface="Times New Roman" panose="02020603050405020304" pitchFamily="18" charset="0"/>
                <a:cs typeface="Times New Roman" panose="02020603050405020304" pitchFamily="18" charset="0"/>
              </a:rPr>
              <a:t>Robiullah</a:t>
            </a:r>
            <a:r>
              <a:rPr lang="en-US" sz="2800" b="1" dirty="0">
                <a:solidFill>
                  <a:schemeClr val="tx1"/>
                </a:solidFill>
                <a:latin typeface="Times New Roman" panose="02020603050405020304" pitchFamily="18" charset="0"/>
                <a:cs typeface="Times New Roman" panose="02020603050405020304" pitchFamily="18" charset="0"/>
              </a:rPr>
              <a:t> Prince Mehedi </a:t>
            </a:r>
          </a:p>
          <a:p>
            <a:r>
              <a:rPr lang="en-US" sz="2800" b="1" dirty="0">
                <a:solidFill>
                  <a:schemeClr val="tx1"/>
                </a:solidFill>
                <a:latin typeface="Times New Roman" panose="02020603050405020304" pitchFamily="18" charset="0"/>
                <a:cs typeface="Times New Roman" panose="02020603050405020304" pitchFamily="18" charset="0"/>
              </a:rPr>
              <a:t>ID : </a:t>
            </a:r>
            <a:r>
              <a:rPr lang="en-US" sz="2800" dirty="0">
                <a:solidFill>
                  <a:schemeClr val="tx1"/>
                </a:solidFill>
                <a:latin typeface="Times New Roman" panose="02020603050405020304" pitchFamily="18" charset="0"/>
                <a:cs typeface="Times New Roman" panose="02020603050405020304" pitchFamily="18" charset="0"/>
              </a:rPr>
              <a:t>211-15-14637</a:t>
            </a:r>
          </a:p>
          <a:p>
            <a:endParaRPr lang="en-US" sz="1100" dirty="0">
              <a:solidFill>
                <a:schemeClr val="tx1"/>
              </a:solidFill>
              <a:latin typeface="Times New Roman" panose="02020603050405020304" pitchFamily="18" charset="0"/>
              <a:cs typeface="Times New Roman" panose="02020603050405020304" pitchFamily="18" charset="0"/>
            </a:endParaRPr>
          </a:p>
          <a:p>
            <a:r>
              <a:rPr lang="en-US" sz="2800" b="1" dirty="0">
                <a:solidFill>
                  <a:schemeClr val="tx1"/>
                </a:solidFill>
                <a:latin typeface="Times New Roman" panose="02020603050405020304" pitchFamily="18" charset="0"/>
                <a:cs typeface="Times New Roman" panose="02020603050405020304" pitchFamily="18" charset="0"/>
              </a:rPr>
              <a:t>Department of  </a:t>
            </a:r>
            <a:r>
              <a:rPr lang="en-US" sz="2800" dirty="0">
                <a:solidFill>
                  <a:schemeClr val="tx1"/>
                </a:solidFill>
                <a:latin typeface="Times New Roman" panose="02020603050405020304" pitchFamily="18" charset="0"/>
                <a:cs typeface="Times New Roman" panose="02020603050405020304" pitchFamily="18" charset="0"/>
              </a:rPr>
              <a:t>CSE</a:t>
            </a:r>
          </a:p>
          <a:p>
            <a:r>
              <a:rPr lang="en-US" sz="2800" dirty="0">
                <a:solidFill>
                  <a:schemeClr val="tx1"/>
                </a:solidFill>
                <a:latin typeface="Times New Roman" panose="02020603050405020304" pitchFamily="18" charset="0"/>
                <a:cs typeface="Times New Roman" panose="02020603050405020304" pitchFamily="18" charset="0"/>
              </a:rPr>
              <a:t>Daffodil International University</a:t>
            </a:r>
          </a:p>
        </p:txBody>
      </p:sp>
      <p:sp>
        <p:nvSpPr>
          <p:cNvPr id="12" name="Text Placeholder 11">
            <a:extLst>
              <a:ext uri="{FF2B5EF4-FFF2-40B4-BE49-F238E27FC236}">
                <a16:creationId xmlns:a16="http://schemas.microsoft.com/office/drawing/2014/main" id="{41EB1D98-EB39-7833-1C1D-D34DBE726762}"/>
              </a:ext>
            </a:extLst>
          </p:cNvPr>
          <p:cNvSpPr>
            <a:spLocks noGrp="1"/>
          </p:cNvSpPr>
          <p:nvPr>
            <p:ph type="body" sz="quarter" idx="13"/>
          </p:nvPr>
        </p:nvSpPr>
        <p:spPr/>
        <p:txBody>
          <a:bodyPr>
            <a:normAutofit lnSpcReduction="10000"/>
          </a:bodyPr>
          <a:lstStyle/>
          <a:p>
            <a:pPr eaLnBrk="1" hangingPunct="1"/>
            <a:endParaRPr lang="en-US" sz="700" dirty="0">
              <a:solidFill>
                <a:schemeClr val="tx1"/>
              </a:solidFill>
              <a:latin typeface="Times New Roman" pitchFamily="18" charset="0"/>
              <a:cs typeface="Times New Roman" pitchFamily="18" charset="0"/>
            </a:endParaRPr>
          </a:p>
          <a:p>
            <a:r>
              <a:rPr lang="en-US" sz="2800" b="1" dirty="0" err="1">
                <a:solidFill>
                  <a:schemeClr val="tx1"/>
                </a:solidFill>
                <a:latin typeface="Times New Roman" pitchFamily="18" charset="0"/>
                <a:cs typeface="Times New Roman" pitchFamily="18" charset="0"/>
              </a:rPr>
              <a:t>Ms</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Tapasy</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Rabeya</a:t>
            </a:r>
            <a:r>
              <a:rPr lang="en-US" sz="2800" b="1" dirty="0">
                <a:solidFill>
                  <a:schemeClr val="tx1"/>
                </a:solidFill>
                <a:latin typeface="Times New Roman" pitchFamily="18" charset="0"/>
                <a:cs typeface="Times New Roman" pitchFamily="18" charset="0"/>
              </a:rPr>
              <a:t> </a:t>
            </a:r>
          </a:p>
          <a:p>
            <a:r>
              <a:rPr lang="en-US" sz="2800" dirty="0">
                <a:solidFill>
                  <a:schemeClr val="tx1"/>
                </a:solidFill>
                <a:latin typeface="Times New Roman" pitchFamily="18" charset="0"/>
                <a:cs typeface="Times New Roman" pitchFamily="18" charset="0"/>
              </a:rPr>
              <a:t>Lecturer (Senior Scale) </a:t>
            </a:r>
          </a:p>
          <a:p>
            <a:r>
              <a:rPr lang="en-US" sz="2800" dirty="0">
                <a:solidFill>
                  <a:schemeClr val="tx1"/>
                </a:solidFill>
                <a:latin typeface="Times New Roman" pitchFamily="18" charset="0"/>
                <a:cs typeface="Times New Roman" pitchFamily="18" charset="0"/>
              </a:rPr>
              <a:t>Department Of  </a:t>
            </a:r>
            <a:r>
              <a:rPr lang="en-US" sz="2800" b="1" dirty="0">
                <a:solidFill>
                  <a:schemeClr val="tx1"/>
                </a:solidFill>
                <a:latin typeface="Times New Roman" pitchFamily="18" charset="0"/>
                <a:cs typeface="Times New Roman" pitchFamily="18" charset="0"/>
              </a:rPr>
              <a:t>CSE</a:t>
            </a:r>
          </a:p>
          <a:p>
            <a:r>
              <a:rPr lang="en-US" sz="2800" dirty="0">
                <a:solidFill>
                  <a:schemeClr val="tx1"/>
                </a:solidFill>
                <a:latin typeface="Times New Roman" pitchFamily="18" charset="0"/>
                <a:cs typeface="Times New Roman" pitchFamily="18" charset="0"/>
              </a:rPr>
              <a:t>Daffodil International University</a:t>
            </a:r>
          </a:p>
          <a:p>
            <a:pPr eaLnBrk="1" hangingPunct="1"/>
            <a:endParaRPr lang="en-US" sz="32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10</a:t>
            </a:fld>
            <a:endParaRPr lang="en-US" dirty="0"/>
          </a:p>
        </p:txBody>
      </p:sp>
      <p:sp>
        <p:nvSpPr>
          <p:cNvPr id="6" name="TextBox 5">
            <a:extLst>
              <a:ext uri="{FF2B5EF4-FFF2-40B4-BE49-F238E27FC236}">
                <a16:creationId xmlns:a16="http://schemas.microsoft.com/office/drawing/2014/main" id="{DCBC50CF-4EEE-FDBE-306E-BD3B80C7AD4A}"/>
              </a:ext>
            </a:extLst>
          </p:cNvPr>
          <p:cNvSpPr txBox="1"/>
          <p:nvPr/>
        </p:nvSpPr>
        <p:spPr>
          <a:xfrm>
            <a:off x="838200" y="1676400"/>
            <a:ext cx="6128084" cy="461665"/>
          </a:xfrm>
          <a:prstGeom prst="rect">
            <a:avLst/>
          </a:prstGeom>
          <a:noFill/>
        </p:spPr>
        <p:txBody>
          <a:bodyPr wrap="square">
            <a:spAutoFit/>
          </a:bodyPr>
          <a:lstStyle/>
          <a:p>
            <a:pPr marL="0" marR="0">
              <a:spcBef>
                <a:spcPts val="0"/>
              </a:spcBef>
              <a:spcAft>
                <a:spcPts val="0"/>
              </a:spcAft>
            </a:pPr>
            <a:r>
              <a:rPr lang="en-US" sz="2400" b="1" dirty="0">
                <a:effectLst/>
                <a:latin typeface="Times New Roman" panose="02020603050405020304" pitchFamily="18" charset="0"/>
                <a:ea typeface="Calibri" panose="020F0502020204030204" pitchFamily="34" charset="0"/>
              </a:rPr>
              <a:t>AI Familiarity vs. Productivity:</a:t>
            </a:r>
            <a:endParaRPr lang="en-US" sz="16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BFBC6868-FCAE-3C5F-2ACF-1E8914AF8509}"/>
              </a:ext>
            </a:extLst>
          </p:cNvPr>
          <p:cNvSpPr txBox="1"/>
          <p:nvPr/>
        </p:nvSpPr>
        <p:spPr>
          <a:xfrm>
            <a:off x="838200" y="2286000"/>
            <a:ext cx="4648200"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 total of 251 respondents believe AI positively impacts productivity, with the highest positive responses (211) coming from those "Very familiar" with AI, followed by 84 from "Somewhat familiar" individuals.</a:t>
            </a:r>
          </a:p>
        </p:txBody>
      </p:sp>
      <p:pic>
        <p:nvPicPr>
          <p:cNvPr id="5" name="Picture 4">
            <a:extLst>
              <a:ext uri="{FF2B5EF4-FFF2-40B4-BE49-F238E27FC236}">
                <a16:creationId xmlns:a16="http://schemas.microsoft.com/office/drawing/2014/main" id="{D39471E9-C4FE-5D86-97E1-D6D526CCE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76400"/>
            <a:ext cx="6422497" cy="3429000"/>
          </a:xfrm>
          <a:prstGeom prst="rect">
            <a:avLst/>
          </a:prstGeom>
        </p:spPr>
      </p:pic>
    </p:spTree>
    <p:extLst>
      <p:ext uri="{BB962C8B-B14F-4D97-AF65-F5344CB8AC3E}">
        <p14:creationId xmlns:p14="http://schemas.microsoft.com/office/powerpoint/2010/main" val="1659567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11</a:t>
            </a:fld>
            <a:endParaRPr lang="en-US" dirty="0"/>
          </a:p>
        </p:txBody>
      </p:sp>
      <p:sp>
        <p:nvSpPr>
          <p:cNvPr id="6" name="TextBox 5">
            <a:extLst>
              <a:ext uri="{FF2B5EF4-FFF2-40B4-BE49-F238E27FC236}">
                <a16:creationId xmlns:a16="http://schemas.microsoft.com/office/drawing/2014/main" id="{DCBC50CF-4EEE-FDBE-306E-BD3B80C7AD4A}"/>
              </a:ext>
            </a:extLst>
          </p:cNvPr>
          <p:cNvSpPr txBox="1"/>
          <p:nvPr/>
        </p:nvSpPr>
        <p:spPr>
          <a:xfrm>
            <a:off x="838200" y="1676400"/>
            <a:ext cx="6128084" cy="461665"/>
          </a:xfrm>
          <a:prstGeom prst="rect">
            <a:avLst/>
          </a:prstGeom>
          <a:noFill/>
        </p:spPr>
        <p:txBody>
          <a:bodyPr wrap="square">
            <a:spAutoFit/>
          </a:bodyPr>
          <a:lstStyle/>
          <a:p>
            <a:pPr marL="0" marR="0">
              <a:spcBef>
                <a:spcPts val="0"/>
              </a:spcBef>
              <a:spcAft>
                <a:spcPts val="0"/>
              </a:spcAft>
            </a:pPr>
            <a:r>
              <a:rPr lang="en-US" sz="2400" b="1" dirty="0">
                <a:effectLst/>
                <a:latin typeface="Times New Roman" panose="02020603050405020304" pitchFamily="18" charset="0"/>
                <a:ea typeface="Calibri" panose="020F0502020204030204" pitchFamily="34" charset="0"/>
              </a:rPr>
              <a:t>AI Tools Supporting Mental Health:</a:t>
            </a:r>
            <a:endParaRPr lang="en-US" sz="24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BFBC6868-FCAE-3C5F-2ACF-1E8914AF8509}"/>
              </a:ext>
            </a:extLst>
          </p:cNvPr>
          <p:cNvSpPr txBox="1"/>
          <p:nvPr/>
        </p:nvSpPr>
        <p:spPr>
          <a:xfrm>
            <a:off x="838200" y="2286000"/>
            <a:ext cx="4648200" cy="255454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chart highlights that most respondents (~244) view AI tools as moderate (yes) effective in supporting mental health, with fewer (~107) believing they are significantly effective. with ~72 seeing little effect and ~29 deeming AI ineffective. Overall, there is optimism about AI's potential in this area.</a:t>
            </a:r>
          </a:p>
        </p:txBody>
      </p:sp>
      <p:pic>
        <p:nvPicPr>
          <p:cNvPr id="7" name="Picture 6">
            <a:extLst>
              <a:ext uri="{FF2B5EF4-FFF2-40B4-BE49-F238E27FC236}">
                <a16:creationId xmlns:a16="http://schemas.microsoft.com/office/drawing/2014/main" id="{54519221-7C7C-7EDA-4E92-851C3BDC0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752600"/>
            <a:ext cx="4422205" cy="3048000"/>
          </a:xfrm>
          <a:prstGeom prst="rect">
            <a:avLst/>
          </a:prstGeom>
        </p:spPr>
      </p:pic>
    </p:spTree>
    <p:extLst>
      <p:ext uri="{BB962C8B-B14F-4D97-AF65-F5344CB8AC3E}">
        <p14:creationId xmlns:p14="http://schemas.microsoft.com/office/powerpoint/2010/main" val="17838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12</a:t>
            </a:fld>
            <a:endParaRPr lang="en-US" dirty="0"/>
          </a:p>
        </p:txBody>
      </p:sp>
      <p:sp>
        <p:nvSpPr>
          <p:cNvPr id="6" name="TextBox 5">
            <a:extLst>
              <a:ext uri="{FF2B5EF4-FFF2-40B4-BE49-F238E27FC236}">
                <a16:creationId xmlns:a16="http://schemas.microsoft.com/office/drawing/2014/main" id="{DCBC50CF-4EEE-FDBE-306E-BD3B80C7AD4A}"/>
              </a:ext>
            </a:extLst>
          </p:cNvPr>
          <p:cNvSpPr txBox="1"/>
          <p:nvPr/>
        </p:nvSpPr>
        <p:spPr>
          <a:xfrm>
            <a:off x="838200" y="1676400"/>
            <a:ext cx="6128084" cy="461665"/>
          </a:xfrm>
          <a:prstGeom prst="rect">
            <a:avLst/>
          </a:prstGeom>
          <a:noFill/>
        </p:spPr>
        <p:txBody>
          <a:bodyPr wrap="square">
            <a:spAutoFit/>
          </a:bodyPr>
          <a:lstStyle/>
          <a:p>
            <a:pPr marL="0" marR="0">
              <a:spcBef>
                <a:spcPts val="0"/>
              </a:spcBef>
              <a:spcAft>
                <a:spcPts val="0"/>
              </a:spcAft>
            </a:pPr>
            <a:r>
              <a:rPr lang="en-US" sz="2400" b="1" dirty="0">
                <a:effectLst/>
                <a:latin typeface="Times New Roman" panose="02020603050405020304" pitchFamily="18" charset="0"/>
                <a:ea typeface="Calibri" panose="020F0502020204030204" pitchFamily="34" charset="0"/>
              </a:rPr>
              <a:t>AI Improving Retention Rates:</a:t>
            </a:r>
            <a:endParaRPr lang="en-US" sz="24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BFBC6868-FCAE-3C5F-2ACF-1E8914AF8509}"/>
              </a:ext>
            </a:extLst>
          </p:cNvPr>
          <p:cNvSpPr txBox="1"/>
          <p:nvPr/>
        </p:nvSpPr>
        <p:spPr>
          <a:xfrm>
            <a:off x="838200" y="2286000"/>
            <a:ext cx="4648200" cy="1323439"/>
          </a:xfrm>
          <a:prstGeom prst="rect">
            <a:avLst/>
          </a:prstGeom>
          <a:noFill/>
        </p:spPr>
        <p:txBody>
          <a:bodyPr wrap="square">
            <a:spAutoFit/>
          </a:bodyPr>
          <a:lstStyle/>
          <a:p>
            <a:pPr marR="0" lvl="0">
              <a:spcBef>
                <a:spcPts val="0"/>
              </a:spcBef>
              <a:spcAft>
                <a:spcPts val="0"/>
              </a:spcAft>
              <a:buSzPts val="1000"/>
              <a:tabLst>
                <a:tab pos="457200" algn="l"/>
              </a:tabLst>
            </a:pPr>
            <a:r>
              <a:rPr lang="en-US" sz="2000" dirty="0">
                <a:effectLst/>
                <a:latin typeface="Times New Roman" panose="02020603050405020304" pitchFamily="18" charset="0"/>
                <a:ea typeface="Times New Roman" panose="02020603050405020304" pitchFamily="18" charset="0"/>
              </a:rPr>
              <a:t>A significant majority (80.5%) believe AI can positively impact retention, with 42.8% expecting a moderate improvement and 37.7% expecting a substantial boost.</a:t>
            </a:r>
            <a:endParaRPr lang="en-US" sz="2000"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726B1892-2C83-D6AC-26B2-2F54CB6BB8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752600"/>
            <a:ext cx="4516350" cy="2819400"/>
          </a:xfrm>
          <a:prstGeom prst="rect">
            <a:avLst/>
          </a:prstGeom>
          <a:noFill/>
          <a:ln>
            <a:noFill/>
          </a:ln>
        </p:spPr>
      </p:pic>
    </p:spTree>
    <p:extLst>
      <p:ext uri="{BB962C8B-B14F-4D97-AF65-F5344CB8AC3E}">
        <p14:creationId xmlns:p14="http://schemas.microsoft.com/office/powerpoint/2010/main" val="447960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13</a:t>
            </a:fld>
            <a:endParaRPr lang="en-US" dirty="0"/>
          </a:p>
        </p:txBody>
      </p:sp>
      <p:sp>
        <p:nvSpPr>
          <p:cNvPr id="6" name="TextBox 5">
            <a:extLst>
              <a:ext uri="{FF2B5EF4-FFF2-40B4-BE49-F238E27FC236}">
                <a16:creationId xmlns:a16="http://schemas.microsoft.com/office/drawing/2014/main" id="{DCBC50CF-4EEE-FDBE-306E-BD3B80C7AD4A}"/>
              </a:ext>
            </a:extLst>
          </p:cNvPr>
          <p:cNvSpPr txBox="1"/>
          <p:nvPr/>
        </p:nvSpPr>
        <p:spPr>
          <a:xfrm>
            <a:off x="838200" y="1676400"/>
            <a:ext cx="6128084" cy="523220"/>
          </a:xfrm>
          <a:prstGeom prst="rect">
            <a:avLst/>
          </a:prstGeom>
          <a:noFill/>
        </p:spPr>
        <p:txBody>
          <a:bodyPr wrap="square">
            <a:spAutoFit/>
          </a:bodyPr>
          <a:lstStyle/>
          <a:p>
            <a:pPr marL="0" marR="0">
              <a:spcBef>
                <a:spcPts val="0"/>
              </a:spcBef>
              <a:spcAft>
                <a:spcPts val="0"/>
              </a:spcAft>
            </a:pPr>
            <a:r>
              <a:rPr lang="en-US" sz="2800" b="1" dirty="0">
                <a:latin typeface="Times New Roman" panose="02020603050405020304" pitchFamily="18" charset="0"/>
                <a:cs typeface="Times New Roman" panose="02020603050405020304" pitchFamily="18" charset="0"/>
              </a:rPr>
              <a:t>Correlation:</a:t>
            </a:r>
            <a:endParaRPr lang="en-US"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FBC6868-FCAE-3C5F-2ACF-1E8914AF8509}"/>
              </a:ext>
            </a:extLst>
          </p:cNvPr>
          <p:cNvSpPr txBox="1"/>
          <p:nvPr/>
        </p:nvSpPr>
        <p:spPr>
          <a:xfrm>
            <a:off x="838200" y="2286000"/>
            <a:ext cx="464820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Productivity Increase with AI Tools &amp; AI usage in Studies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Knowledge Retention &amp; AI and Student Performance (0.54) </a:t>
            </a:r>
          </a:p>
          <a:p>
            <a:pPr eaLnBrk="0" hangingPunct="0">
              <a:buFontTx/>
              <a:buChar char="•"/>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of AI to Enhance Education &amp; AI Education Composite (0.82)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E05D0F-6409-B234-0BD1-5E4F2175FC9D}"/>
              </a:ext>
            </a:extLst>
          </p:cNvPr>
          <p:cNvPicPr>
            <a:picLocks noChangeAspect="1"/>
          </p:cNvPicPr>
          <p:nvPr/>
        </p:nvPicPr>
        <p:blipFill rotWithShape="1">
          <a:blip r:embed="rId2">
            <a:extLst>
              <a:ext uri="{28A0092B-C50C-407E-A947-70E740481C1C}">
                <a14:useLocalDpi xmlns:a14="http://schemas.microsoft.com/office/drawing/2010/main" val="0"/>
              </a:ext>
            </a:extLst>
          </a:blip>
          <a:srcRect t="802"/>
          <a:stretch/>
        </p:blipFill>
        <p:spPr>
          <a:xfrm>
            <a:off x="6003541" y="1184988"/>
            <a:ext cx="6188459" cy="5191296"/>
          </a:xfrm>
          <a:prstGeom prst="rect">
            <a:avLst/>
          </a:prstGeom>
        </p:spPr>
      </p:pic>
      <p:sp>
        <p:nvSpPr>
          <p:cNvPr id="12" name="TextBox 11">
            <a:extLst>
              <a:ext uri="{FF2B5EF4-FFF2-40B4-BE49-F238E27FC236}">
                <a16:creationId xmlns:a16="http://schemas.microsoft.com/office/drawing/2014/main" id="{FDAC0F5D-3079-37E0-A76A-5150E7C12F21}"/>
              </a:ext>
            </a:extLst>
          </p:cNvPr>
          <p:cNvSpPr txBox="1"/>
          <p:nvPr/>
        </p:nvSpPr>
        <p:spPr>
          <a:xfrm>
            <a:off x="838200" y="4572000"/>
            <a:ext cx="6125546" cy="1600438"/>
          </a:xfrm>
          <a:prstGeom prst="rect">
            <a:avLst/>
          </a:prstGeom>
          <a:noFill/>
        </p:spPr>
        <p:txBody>
          <a:bodyPr wrap="square">
            <a:spAutoFit/>
          </a:bodyPr>
          <a:lstStyle/>
          <a:p>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Education Composite: </a:t>
            </a:r>
          </a:p>
          <a:p>
            <a:r>
              <a:rPr lang="en-US" sz="1200" b="0" dirty="0">
                <a:effectLst/>
                <a:latin typeface="Courier New" panose="02070309020205020404" pitchFamily="49" charset="0"/>
              </a:rPr>
              <a:t>2.How familiar are you with the concept of Artificial Intelligence (AI) in education?</a:t>
            </a:r>
          </a:p>
          <a:p>
            <a:r>
              <a:rPr lang="en-US" sz="1200" b="0" dirty="0">
                <a:effectLst/>
                <a:latin typeface="Courier New" panose="02070309020205020404" pitchFamily="49" charset="0"/>
              </a:rPr>
              <a:t>5. Do you believe AI has the potential to enhance the quality of education?</a:t>
            </a:r>
          </a:p>
          <a:p>
            <a:endParaRPr lang="en-US" b="0"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357268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14</a:t>
            </a:fld>
            <a:endParaRPr lang="en-US" dirty="0"/>
          </a:p>
        </p:txBody>
      </p:sp>
      <p:sp>
        <p:nvSpPr>
          <p:cNvPr id="6" name="TextBox 5">
            <a:extLst>
              <a:ext uri="{FF2B5EF4-FFF2-40B4-BE49-F238E27FC236}">
                <a16:creationId xmlns:a16="http://schemas.microsoft.com/office/drawing/2014/main" id="{DCBC50CF-4EEE-FDBE-306E-BD3B80C7AD4A}"/>
              </a:ext>
            </a:extLst>
          </p:cNvPr>
          <p:cNvSpPr txBox="1"/>
          <p:nvPr/>
        </p:nvSpPr>
        <p:spPr>
          <a:xfrm>
            <a:off x="3733800" y="1219200"/>
            <a:ext cx="6128084" cy="461665"/>
          </a:xfrm>
          <a:prstGeom prst="rect">
            <a:avLst/>
          </a:prstGeom>
          <a:noFill/>
        </p:spPr>
        <p:txBody>
          <a:bodyPr wrap="square">
            <a:spAutoFit/>
          </a:bodyPr>
          <a:lstStyle/>
          <a:p>
            <a:pPr marL="0" marR="0">
              <a:spcBef>
                <a:spcPts val="0"/>
              </a:spcBef>
              <a:spcAft>
                <a:spcPts val="0"/>
              </a:spcAft>
            </a:pPr>
            <a:r>
              <a:rPr lang="en-US" sz="2400" b="1" dirty="0">
                <a:latin typeface="Times New Roman" panose="02020603050405020304" pitchFamily="18" charset="0"/>
                <a:cs typeface="Times New Roman" panose="02020603050405020304" pitchFamily="18" charset="0"/>
              </a:rPr>
              <a:t>Random Forest Accuracy Analysis</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E3F10C6-9330-81C7-7EAB-99147AF3369E}"/>
              </a:ext>
            </a:extLst>
          </p:cNvPr>
          <p:cNvSpPr txBox="1"/>
          <p:nvPr/>
        </p:nvSpPr>
        <p:spPr>
          <a:xfrm>
            <a:off x="761999" y="2209800"/>
            <a:ext cx="5557157" cy="2308324"/>
          </a:xfrm>
          <a:prstGeom prst="rect">
            <a:avLst/>
          </a:prstGeom>
          <a:noFill/>
        </p:spPr>
        <p:txBody>
          <a:bodyPr wrap="square">
            <a:spAutoFit/>
          </a:bodyPr>
          <a:lstStyle/>
          <a:p>
            <a:r>
              <a:rPr lang="en-US" b="1" dirty="0"/>
              <a:t>Impact of AI  on Academic Performance</a:t>
            </a:r>
            <a:endParaRPr lang="en-US" dirty="0"/>
          </a:p>
          <a:p>
            <a:pPr>
              <a:buFont typeface="Arial" panose="020B0604020202020204" pitchFamily="34" charset="0"/>
              <a:buChar char="•"/>
            </a:pPr>
            <a:r>
              <a:rPr lang="en-US" dirty="0"/>
              <a:t>Accuracy Achieved : </a:t>
            </a:r>
            <a:r>
              <a:rPr lang="en-US" b="1" dirty="0"/>
              <a:t>86.47%</a:t>
            </a:r>
            <a:endParaRPr lang="en-US" dirty="0"/>
          </a:p>
          <a:p>
            <a:pPr>
              <a:buFont typeface="Arial" panose="020B0604020202020204" pitchFamily="34" charset="0"/>
              <a:buChar char="•"/>
            </a:pPr>
            <a:r>
              <a:rPr lang="en-US" dirty="0"/>
              <a:t>Key Insights:</a:t>
            </a:r>
          </a:p>
          <a:p>
            <a:pPr marL="742950" lvl="1" indent="-285750">
              <a:buFont typeface="Arial" panose="020B0604020202020204" pitchFamily="34" charset="0"/>
              <a:buChar char="•"/>
            </a:pPr>
            <a:r>
              <a:rPr lang="en-US" dirty="0"/>
              <a:t>Consistently high precision: 0.95(95% positive prediction were correct) and high recall(actual </a:t>
            </a:r>
            <a:r>
              <a:rPr lang="en-US" dirty="0" err="1"/>
              <a:t>posative</a:t>
            </a:r>
            <a:r>
              <a:rPr lang="en-US" dirty="0"/>
              <a:t>): 1.00 emphasize AI’s has effectiveness in  improving academic performance.</a:t>
            </a:r>
          </a:p>
        </p:txBody>
      </p:sp>
      <p:sp>
        <p:nvSpPr>
          <p:cNvPr id="14" name="TextBox 13">
            <a:extLst>
              <a:ext uri="{FF2B5EF4-FFF2-40B4-BE49-F238E27FC236}">
                <a16:creationId xmlns:a16="http://schemas.microsoft.com/office/drawing/2014/main" id="{1E3F10C6-9330-81C7-7EAB-99147AF3369E}"/>
              </a:ext>
            </a:extLst>
          </p:cNvPr>
          <p:cNvSpPr txBox="1"/>
          <p:nvPr/>
        </p:nvSpPr>
        <p:spPr>
          <a:xfrm>
            <a:off x="6629400" y="2209800"/>
            <a:ext cx="5328556" cy="2031325"/>
          </a:xfrm>
          <a:prstGeom prst="rect">
            <a:avLst/>
          </a:prstGeom>
          <a:noFill/>
        </p:spPr>
        <p:txBody>
          <a:bodyPr wrap="square">
            <a:spAutoFit/>
          </a:bodyPr>
          <a:lstStyle/>
          <a:p>
            <a:r>
              <a:rPr lang="en-US" b="1" dirty="0"/>
              <a:t>Productivity in Studies with AI tools</a:t>
            </a:r>
            <a:endParaRPr lang="en-US" dirty="0"/>
          </a:p>
          <a:p>
            <a:pPr>
              <a:buFont typeface="Arial" panose="020B0604020202020204" pitchFamily="34" charset="0"/>
              <a:buChar char="•"/>
            </a:pPr>
            <a:r>
              <a:rPr lang="en-US" dirty="0"/>
              <a:t>Accuracy Achieved : </a:t>
            </a:r>
            <a:r>
              <a:rPr lang="en-US" b="1" dirty="0"/>
              <a:t>88.50%</a:t>
            </a:r>
            <a:endParaRPr lang="en-US" dirty="0"/>
          </a:p>
          <a:p>
            <a:pPr>
              <a:buFont typeface="Arial" panose="020B0604020202020204" pitchFamily="34" charset="0"/>
              <a:buChar char="•"/>
            </a:pPr>
            <a:r>
              <a:rPr lang="en-US" dirty="0"/>
              <a:t>Key Insights:</a:t>
            </a:r>
          </a:p>
          <a:p>
            <a:pPr marL="742950" lvl="1" indent="-285750">
              <a:buFont typeface="Arial" panose="020B0604020202020204" pitchFamily="34" charset="0"/>
              <a:buChar char="•"/>
            </a:pPr>
            <a:r>
              <a:rPr lang="en-US" dirty="0"/>
              <a:t>High precision: </a:t>
            </a:r>
            <a:r>
              <a:rPr lang="en-US" b="1" dirty="0"/>
              <a:t>1.00</a:t>
            </a:r>
            <a:r>
              <a:rPr lang="en-US" dirty="0"/>
              <a:t>  and high recall: </a:t>
            </a:r>
            <a:r>
              <a:rPr lang="en-US" b="1" dirty="0"/>
              <a:t>0.95 </a:t>
            </a:r>
            <a:r>
              <a:rPr lang="en-US" dirty="0"/>
              <a:t>shows AI tools enhance productivity.</a:t>
            </a:r>
          </a:p>
          <a:p>
            <a:pPr marL="742950" lvl="1" indent="-285750">
              <a:buFont typeface="Arial" panose="020B0604020202020204" pitchFamily="34" charset="0"/>
              <a:buChar char="•"/>
            </a:pPr>
            <a:r>
              <a:rPr lang="en-US" dirty="0"/>
              <a:t>High f1-scores: 0.97 validate AI as a productivity enhancer.</a:t>
            </a:r>
          </a:p>
        </p:txBody>
      </p:sp>
    </p:spTree>
    <p:extLst>
      <p:ext uri="{BB962C8B-B14F-4D97-AF65-F5344CB8AC3E}">
        <p14:creationId xmlns:p14="http://schemas.microsoft.com/office/powerpoint/2010/main" val="1461141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15</a:t>
            </a:fld>
            <a:endParaRPr lang="en-US" dirty="0"/>
          </a:p>
        </p:txBody>
      </p:sp>
      <p:sp>
        <p:nvSpPr>
          <p:cNvPr id="6" name="TextBox 5">
            <a:extLst>
              <a:ext uri="{FF2B5EF4-FFF2-40B4-BE49-F238E27FC236}">
                <a16:creationId xmlns:a16="http://schemas.microsoft.com/office/drawing/2014/main" id="{DCBC50CF-4EEE-FDBE-306E-BD3B80C7AD4A}"/>
              </a:ext>
            </a:extLst>
          </p:cNvPr>
          <p:cNvSpPr txBox="1"/>
          <p:nvPr/>
        </p:nvSpPr>
        <p:spPr>
          <a:xfrm>
            <a:off x="3810000" y="1219200"/>
            <a:ext cx="6128084" cy="461665"/>
          </a:xfrm>
          <a:prstGeom prst="rect">
            <a:avLst/>
          </a:prstGeom>
          <a:noFill/>
        </p:spPr>
        <p:txBody>
          <a:bodyPr wrap="square">
            <a:spAutoFit/>
          </a:bodyPr>
          <a:lstStyle/>
          <a:p>
            <a:pPr marL="0" marR="0">
              <a:spcBef>
                <a:spcPts val="0"/>
              </a:spcBef>
              <a:spcAft>
                <a:spcPts val="0"/>
              </a:spcAft>
            </a:pPr>
            <a:r>
              <a:rPr lang="en-US" sz="2400" b="1" dirty="0">
                <a:latin typeface="Times New Roman" panose="02020603050405020304" pitchFamily="18" charset="0"/>
                <a:cs typeface="Times New Roman" panose="02020603050405020304" pitchFamily="18" charset="0"/>
              </a:rPr>
              <a:t>Random Forest Accuracy Analysis</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FBC6868-FCAE-3C5F-2ACF-1E8914AF8509}"/>
              </a:ext>
            </a:extLst>
          </p:cNvPr>
          <p:cNvSpPr txBox="1"/>
          <p:nvPr/>
        </p:nvSpPr>
        <p:spPr>
          <a:xfrm>
            <a:off x="6781800" y="2209800"/>
            <a:ext cx="4648200" cy="1754326"/>
          </a:xfrm>
          <a:prstGeom prst="rect">
            <a:avLst/>
          </a:prstGeom>
          <a:noFill/>
        </p:spPr>
        <p:txBody>
          <a:bodyPr wrap="square">
            <a:spAutoFit/>
          </a:bodyPr>
          <a:lstStyle/>
          <a:p>
            <a:r>
              <a:rPr lang="en-US" b="1" dirty="0"/>
              <a:t>Mental Health Support</a:t>
            </a:r>
            <a:endParaRPr lang="en-US" dirty="0"/>
          </a:p>
          <a:p>
            <a:pPr>
              <a:buFont typeface="Arial" panose="020B0604020202020204" pitchFamily="34" charset="0"/>
              <a:buChar char="•"/>
            </a:pPr>
            <a:r>
              <a:rPr lang="en-US" dirty="0"/>
              <a:t>Accuracy Achieved : </a:t>
            </a:r>
            <a:r>
              <a:rPr lang="en-US" b="1" dirty="0"/>
              <a:t>81.75%</a:t>
            </a:r>
            <a:endParaRPr lang="en-US" dirty="0"/>
          </a:p>
          <a:p>
            <a:pPr>
              <a:buFont typeface="Arial" panose="020B0604020202020204" pitchFamily="34" charset="0"/>
              <a:buChar char="•"/>
            </a:pPr>
            <a:r>
              <a:rPr lang="en-US" dirty="0"/>
              <a:t>Key Insights:</a:t>
            </a:r>
          </a:p>
          <a:p>
            <a:pPr marL="742950" lvl="1" indent="-285750">
              <a:buFont typeface="Arial" panose="020B0604020202020204" pitchFamily="34" charset="0"/>
              <a:buChar char="•"/>
            </a:pPr>
            <a:r>
              <a:rPr lang="en-US" dirty="0"/>
              <a:t>High precision (0.92) and moderate recall (0.79) shows it helps with mental well-being.</a:t>
            </a:r>
          </a:p>
        </p:txBody>
      </p:sp>
      <p:sp>
        <p:nvSpPr>
          <p:cNvPr id="3" name="TextBox 2">
            <a:extLst>
              <a:ext uri="{FF2B5EF4-FFF2-40B4-BE49-F238E27FC236}">
                <a16:creationId xmlns:a16="http://schemas.microsoft.com/office/drawing/2014/main" id="{BFBC6868-FCAE-3C5F-2ACF-1E8914AF8509}"/>
              </a:ext>
            </a:extLst>
          </p:cNvPr>
          <p:cNvSpPr txBox="1"/>
          <p:nvPr/>
        </p:nvSpPr>
        <p:spPr>
          <a:xfrm>
            <a:off x="1143000" y="2286000"/>
            <a:ext cx="4648200" cy="2585323"/>
          </a:xfrm>
          <a:prstGeom prst="rect">
            <a:avLst/>
          </a:prstGeom>
          <a:noFill/>
        </p:spPr>
        <p:txBody>
          <a:bodyPr wrap="square">
            <a:spAutoFit/>
          </a:bodyPr>
          <a:lstStyle/>
          <a:p>
            <a:r>
              <a:rPr lang="en-US" b="1" dirty="0"/>
              <a:t>Student long term Retention </a:t>
            </a:r>
            <a:endParaRPr lang="en-US" dirty="0"/>
          </a:p>
          <a:p>
            <a:pPr>
              <a:buFont typeface="Arial" panose="020B0604020202020204" pitchFamily="34" charset="0"/>
              <a:buChar char="•"/>
            </a:pPr>
            <a:r>
              <a:rPr lang="en-US" dirty="0"/>
              <a:t>Accuracy Achieved: </a:t>
            </a:r>
            <a:r>
              <a:rPr lang="en-US" b="1" dirty="0"/>
              <a:t>83.82%</a:t>
            </a:r>
            <a:endParaRPr lang="en-US" dirty="0"/>
          </a:p>
          <a:p>
            <a:pPr>
              <a:buFont typeface="Arial" panose="020B0604020202020204" pitchFamily="34" charset="0"/>
              <a:buChar char="•"/>
            </a:pPr>
            <a:r>
              <a:rPr lang="en-US" dirty="0"/>
              <a:t>Key Insights:</a:t>
            </a:r>
          </a:p>
          <a:p>
            <a:pPr marL="742950" lvl="1" indent="-285750">
              <a:buFont typeface="Arial" panose="020B0604020202020204" pitchFamily="34" charset="0"/>
              <a:buChar char="•"/>
            </a:pPr>
            <a:r>
              <a:rPr lang="en-US" dirty="0"/>
              <a:t>High precision (0.94) and recall (1.00) show AI’s role in improving retention.</a:t>
            </a:r>
          </a:p>
          <a:p>
            <a:pPr marL="742950" lvl="1" indent="-285750">
              <a:buFont typeface="Arial" panose="020B0604020202020204" pitchFamily="34" charset="0"/>
              <a:buChar char="•"/>
            </a:pPr>
            <a:r>
              <a:rPr lang="en-US" dirty="0"/>
              <a:t>Moderate f1-score (0.75) for underperforming classes indicates areas for targeted interventions.</a:t>
            </a:r>
          </a:p>
        </p:txBody>
      </p:sp>
    </p:spTree>
    <p:extLst>
      <p:ext uri="{BB962C8B-B14F-4D97-AF65-F5344CB8AC3E}">
        <p14:creationId xmlns:p14="http://schemas.microsoft.com/office/powerpoint/2010/main" val="3144046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16</a:t>
            </a:fld>
            <a:endParaRPr lang="en-US" dirty="0"/>
          </a:p>
        </p:txBody>
      </p:sp>
      <p:sp>
        <p:nvSpPr>
          <p:cNvPr id="6" name="TextBox 5">
            <a:extLst>
              <a:ext uri="{FF2B5EF4-FFF2-40B4-BE49-F238E27FC236}">
                <a16:creationId xmlns:a16="http://schemas.microsoft.com/office/drawing/2014/main" id="{DCBC50CF-4EEE-FDBE-306E-BD3B80C7AD4A}"/>
              </a:ext>
            </a:extLst>
          </p:cNvPr>
          <p:cNvSpPr txBox="1"/>
          <p:nvPr/>
        </p:nvSpPr>
        <p:spPr>
          <a:xfrm>
            <a:off x="838200" y="1371600"/>
            <a:ext cx="6128084" cy="461665"/>
          </a:xfrm>
          <a:prstGeom prst="rect">
            <a:avLst/>
          </a:prstGeom>
          <a:noFill/>
        </p:spPr>
        <p:txBody>
          <a:bodyPr wrap="square">
            <a:spAutoFit/>
          </a:bodyPr>
          <a:lstStyle/>
          <a:p>
            <a:pPr marL="0" marR="0">
              <a:spcBef>
                <a:spcPts val="0"/>
              </a:spcBef>
              <a:spcAft>
                <a:spcPts val="0"/>
              </a:spcAft>
            </a:pPr>
            <a:r>
              <a:rPr lang="en-US" sz="2400" b="1" dirty="0">
                <a:latin typeface="Times New Roman" panose="02020603050405020304" pitchFamily="18" charset="0"/>
                <a:cs typeface="Times New Roman" panose="02020603050405020304" pitchFamily="18" charset="0"/>
              </a:rPr>
              <a:t>Feature Importance and Recommendations:</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B8CD26C-AA9C-ACA5-EBB3-2532AC5E5556}"/>
              </a:ext>
            </a:extLst>
          </p:cNvPr>
          <p:cNvSpPr txBox="1"/>
          <p:nvPr/>
        </p:nvSpPr>
        <p:spPr>
          <a:xfrm>
            <a:off x="838200" y="2057400"/>
            <a:ext cx="613137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AI's Impact on Student Productivity:</a:t>
            </a:r>
          </a:p>
        </p:txBody>
      </p:sp>
      <p:pic>
        <p:nvPicPr>
          <p:cNvPr id="8" name="Picture 7">
            <a:extLst>
              <a:ext uri="{FF2B5EF4-FFF2-40B4-BE49-F238E27FC236}">
                <a16:creationId xmlns:a16="http://schemas.microsoft.com/office/drawing/2014/main" id="{FE3FC4B9-BFB9-D2A3-493A-3C165A783F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05000"/>
            <a:ext cx="5257800" cy="4348604"/>
          </a:xfrm>
          <a:prstGeom prst="rect">
            <a:avLst/>
          </a:prstGeom>
          <a:noFill/>
          <a:ln>
            <a:noFill/>
          </a:ln>
        </p:spPr>
      </p:pic>
      <p:sp>
        <p:nvSpPr>
          <p:cNvPr id="10" name="Rectangle 1">
            <a:extLst>
              <a:ext uri="{FF2B5EF4-FFF2-40B4-BE49-F238E27FC236}">
                <a16:creationId xmlns:a16="http://schemas.microsoft.com/office/drawing/2014/main" id="{9433EC2D-3D52-FA8A-CED7-128BB1D99DBC}"/>
              </a:ext>
            </a:extLst>
          </p:cNvPr>
          <p:cNvSpPr>
            <a:spLocks noChangeArrowheads="1"/>
          </p:cNvSpPr>
          <p:nvPr/>
        </p:nvSpPr>
        <p:spPr bwMode="auto">
          <a:xfrm>
            <a:off x="1447800" y="3810000"/>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59B0114-6498-0B01-39F3-B01A88F566F6}"/>
              </a:ext>
            </a:extLst>
          </p:cNvPr>
          <p:cNvSpPr txBox="1"/>
          <p:nvPr/>
        </p:nvSpPr>
        <p:spPr>
          <a:xfrm>
            <a:off x="914400" y="2438400"/>
            <a:ext cx="510540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features: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lang="en-US" dirty="0"/>
              <a:t>AI’s positive impact on performance has the highest importance score at 0.1296</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lang="en-US" dirty="0"/>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AI's impact on retention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0.0975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Strengthen AI’s impact on performance, retention.</a:t>
            </a:r>
          </a:p>
        </p:txBody>
      </p:sp>
    </p:spTree>
    <p:extLst>
      <p:ext uri="{BB962C8B-B14F-4D97-AF65-F5344CB8AC3E}">
        <p14:creationId xmlns:p14="http://schemas.microsoft.com/office/powerpoint/2010/main" val="40158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17</a:t>
            </a:fld>
            <a:endParaRPr lang="en-US" dirty="0"/>
          </a:p>
        </p:txBody>
      </p:sp>
      <p:sp>
        <p:nvSpPr>
          <p:cNvPr id="7" name="TextBox 6">
            <a:extLst>
              <a:ext uri="{FF2B5EF4-FFF2-40B4-BE49-F238E27FC236}">
                <a16:creationId xmlns:a16="http://schemas.microsoft.com/office/drawing/2014/main" id="{3B8CD26C-AA9C-ACA5-EBB3-2532AC5E5556}"/>
              </a:ext>
            </a:extLst>
          </p:cNvPr>
          <p:cNvSpPr txBox="1"/>
          <p:nvPr/>
        </p:nvSpPr>
        <p:spPr>
          <a:xfrm>
            <a:off x="838200" y="1752600"/>
            <a:ext cx="613137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AI's Positive Impact on Student Performance:</a:t>
            </a:r>
          </a:p>
        </p:txBody>
      </p:sp>
      <p:sp>
        <p:nvSpPr>
          <p:cNvPr id="10" name="Rectangle 1">
            <a:extLst>
              <a:ext uri="{FF2B5EF4-FFF2-40B4-BE49-F238E27FC236}">
                <a16:creationId xmlns:a16="http://schemas.microsoft.com/office/drawing/2014/main" id="{9433EC2D-3D52-FA8A-CED7-128BB1D99DBC}"/>
              </a:ext>
            </a:extLst>
          </p:cNvPr>
          <p:cNvSpPr>
            <a:spLocks noChangeArrowheads="1"/>
          </p:cNvSpPr>
          <p:nvPr/>
        </p:nvSpPr>
        <p:spPr bwMode="auto">
          <a:xfrm>
            <a:off x="1447800" y="3810000"/>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59B0114-6498-0B01-39F3-B01A88F566F6}"/>
              </a:ext>
            </a:extLst>
          </p:cNvPr>
          <p:cNvSpPr txBox="1"/>
          <p:nvPr/>
        </p:nvSpPr>
        <p:spPr>
          <a:xfrm>
            <a:off x="914400" y="2362200"/>
            <a:ext cx="5105400"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Top features: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AI tools for mental health (</a:t>
            </a:r>
            <a:r>
              <a:rPr kumimoji="0" lang="en-US" altLang="en-US" sz="1800" b="1" i="0" u="none" strike="noStrike" cap="none" normalizeH="0" baseline="0" dirty="0">
                <a:ln>
                  <a:noFill/>
                </a:ln>
                <a:solidFill>
                  <a:schemeClr val="tx1"/>
                </a:solidFill>
                <a:effectLst/>
                <a:latin typeface="Arial" panose="020B0604020202020204" pitchFamily="34" charset="0"/>
              </a:rPr>
              <a:t>0.1319</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AI's impact on retention (</a:t>
            </a:r>
            <a:r>
              <a:rPr kumimoji="0" lang="en-US" altLang="en-US" sz="1800" b="1" i="0" u="none" strike="noStrike" cap="none" normalizeH="0" baseline="0" dirty="0">
                <a:ln>
                  <a:noFill/>
                </a:ln>
                <a:solidFill>
                  <a:schemeClr val="tx1"/>
                </a:solidFill>
                <a:effectLst/>
                <a:latin typeface="Arial" panose="020B0604020202020204" pitchFamily="34" charset="0"/>
              </a:rPr>
              <a:t>0.1063</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AI integration in education (</a:t>
            </a:r>
            <a:r>
              <a:rPr kumimoji="0" lang="en-US" altLang="en-US" sz="1800" b="1" i="0" u="none" strike="noStrike" cap="none" normalizeH="0" baseline="0" dirty="0">
                <a:ln>
                  <a:noFill/>
                </a:ln>
                <a:solidFill>
                  <a:schemeClr val="tx1"/>
                </a:solidFill>
                <a:effectLst/>
                <a:latin typeface="Arial" panose="020B0604020202020204" pitchFamily="34" charset="0"/>
              </a:rPr>
              <a:t>0.0976</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Prioritize mental health tools, retention improvements, and addressing integration factors.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09DC7F-7950-B83B-1C88-1B40E4AA1C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828800"/>
            <a:ext cx="4951730" cy="3871595"/>
          </a:xfrm>
          <a:prstGeom prst="rect">
            <a:avLst/>
          </a:prstGeom>
          <a:noFill/>
          <a:ln>
            <a:noFill/>
          </a:ln>
        </p:spPr>
      </p:pic>
    </p:spTree>
    <p:extLst>
      <p:ext uri="{BB962C8B-B14F-4D97-AF65-F5344CB8AC3E}">
        <p14:creationId xmlns:p14="http://schemas.microsoft.com/office/powerpoint/2010/main" val="20606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18</a:t>
            </a:fld>
            <a:endParaRPr lang="en-US" dirty="0"/>
          </a:p>
        </p:txBody>
      </p:sp>
      <p:sp>
        <p:nvSpPr>
          <p:cNvPr id="7" name="TextBox 6">
            <a:extLst>
              <a:ext uri="{FF2B5EF4-FFF2-40B4-BE49-F238E27FC236}">
                <a16:creationId xmlns:a16="http://schemas.microsoft.com/office/drawing/2014/main" id="{3B8CD26C-AA9C-ACA5-EBB3-2532AC5E5556}"/>
              </a:ext>
            </a:extLst>
          </p:cNvPr>
          <p:cNvSpPr txBox="1"/>
          <p:nvPr/>
        </p:nvSpPr>
        <p:spPr>
          <a:xfrm>
            <a:off x="762000" y="1676400"/>
            <a:ext cx="613137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AI Tools for Mental Health and Well-Being:</a:t>
            </a:r>
          </a:p>
        </p:txBody>
      </p:sp>
      <p:sp>
        <p:nvSpPr>
          <p:cNvPr id="10" name="Rectangle 1">
            <a:extLst>
              <a:ext uri="{FF2B5EF4-FFF2-40B4-BE49-F238E27FC236}">
                <a16:creationId xmlns:a16="http://schemas.microsoft.com/office/drawing/2014/main" id="{9433EC2D-3D52-FA8A-CED7-128BB1D99DBC}"/>
              </a:ext>
            </a:extLst>
          </p:cNvPr>
          <p:cNvSpPr>
            <a:spLocks noChangeArrowheads="1"/>
          </p:cNvSpPr>
          <p:nvPr/>
        </p:nvSpPr>
        <p:spPr bwMode="auto">
          <a:xfrm>
            <a:off x="1447800" y="3810000"/>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DD7FF70-47AA-B6D8-3DE4-6E571FC580ED}"/>
              </a:ext>
            </a:extLst>
          </p:cNvPr>
          <p:cNvSpPr txBox="1"/>
          <p:nvPr/>
        </p:nvSpPr>
        <p:spPr>
          <a:xfrm>
            <a:off x="838200" y="2362200"/>
            <a:ext cx="487680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Top features: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AI tools for mental health (</a:t>
            </a:r>
            <a:r>
              <a:rPr kumimoji="0" lang="en-US" altLang="en-US" sz="1800" b="1" i="0" u="none" strike="noStrike" cap="none" normalizeH="0" baseline="0" dirty="0">
                <a:ln>
                  <a:noFill/>
                </a:ln>
                <a:solidFill>
                  <a:schemeClr val="tx1"/>
                </a:solidFill>
                <a:effectLst/>
                <a:latin typeface="Arial" panose="020B0604020202020204" pitchFamily="34" charset="0"/>
              </a:rPr>
              <a:t>0.1209</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AI's potential to improve retention (</a:t>
            </a:r>
            <a:r>
              <a:rPr kumimoji="0" lang="en-US" altLang="en-US" sz="1800" b="1" i="0" u="none" strike="noStrike" cap="none" normalizeH="0" baseline="0" dirty="0">
                <a:ln>
                  <a:noFill/>
                </a:ln>
                <a:solidFill>
                  <a:schemeClr val="tx1"/>
                </a:solidFill>
                <a:effectLst/>
                <a:latin typeface="Arial" panose="020B0604020202020204" pitchFamily="34" charset="0"/>
              </a:rPr>
              <a:t>0.1015</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Enhance AI tools for mental health and focus on improving retention. </a:t>
            </a:r>
          </a:p>
        </p:txBody>
      </p:sp>
      <p:pic>
        <p:nvPicPr>
          <p:cNvPr id="5" name="Picture 4">
            <a:extLst>
              <a:ext uri="{FF2B5EF4-FFF2-40B4-BE49-F238E27FC236}">
                <a16:creationId xmlns:a16="http://schemas.microsoft.com/office/drawing/2014/main" id="{92B7140D-A916-783E-3E8C-C5809A88E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1828800"/>
            <a:ext cx="4453375" cy="3886200"/>
          </a:xfrm>
          <a:prstGeom prst="rect">
            <a:avLst/>
          </a:prstGeom>
        </p:spPr>
      </p:pic>
    </p:spTree>
    <p:extLst>
      <p:ext uri="{BB962C8B-B14F-4D97-AF65-F5344CB8AC3E}">
        <p14:creationId xmlns:p14="http://schemas.microsoft.com/office/powerpoint/2010/main" val="717828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Conclusion</a:t>
            </a:r>
            <a:endParaRPr lang="en-US" dirty="0">
              <a:solidFill>
                <a:srgbClr val="7030A0"/>
              </a:solidFill>
            </a:endParaRPr>
          </a:p>
        </p:txBody>
      </p:sp>
      <p:sp>
        <p:nvSpPr>
          <p:cNvPr id="3" name="Content Placeholder 2"/>
          <p:cNvSpPr>
            <a:spLocks noGrp="1"/>
          </p:cNvSpPr>
          <p:nvPr>
            <p:ph sz="quarter" idx="13"/>
          </p:nvPr>
        </p:nvSpPr>
        <p:spPr>
          <a:xfrm>
            <a:off x="533400" y="1676400"/>
            <a:ext cx="11049000" cy="3962400"/>
          </a:xfrm>
        </p:spPr>
        <p:txBody>
          <a:bodyPr>
            <a:normAutofit/>
          </a:bodyPr>
          <a:lstStyle/>
          <a:p>
            <a:pPr marL="0" indent="0">
              <a:buNone/>
            </a:pPr>
            <a:r>
              <a:rPr lang="en-US" sz="1800" dirty="0">
                <a:solidFill>
                  <a:schemeClr val="tx1"/>
                </a:solidFill>
                <a:latin typeface="Times New Roman" panose="02020603050405020304" pitchFamily="18" charset="0"/>
                <a:cs typeface="Times New Roman" panose="02020603050405020304" pitchFamily="18" charset="0"/>
              </a:rPr>
              <a:t>This study demonstrates the transformative potential of AI in education across four key areas: student retention, productivity, mental health support, and academic performance. The correlation matrix highlights strong relationships between AI-driven interventions and factors like knowledge retention, productivity, and performance, emphasizing AI's multifaceted impact. Random Forest analysis further validates AI's effectiveness, with high classification accuracy </a:t>
            </a:r>
            <a:r>
              <a:rPr lang="en-US" sz="1800">
                <a:solidFill>
                  <a:schemeClr val="tx1"/>
                </a:solidFill>
                <a:latin typeface="Times New Roman" panose="02020603050405020304" pitchFamily="18" charset="0"/>
                <a:cs typeface="Times New Roman" panose="02020603050405020304" pitchFamily="18" charset="0"/>
              </a:rPr>
              <a:t>(82–88.5</a:t>
            </a:r>
            <a:r>
              <a:rPr lang="en-US" sz="1800" dirty="0">
                <a:solidFill>
                  <a:schemeClr val="tx1"/>
                </a:solidFill>
                <a:latin typeface="Times New Roman" panose="02020603050405020304" pitchFamily="18" charset="0"/>
                <a:cs typeface="Times New Roman" panose="02020603050405020304" pitchFamily="18" charset="0"/>
              </a:rPr>
              <a:t>%) across all goals, underscoring its utility in enhancing educational outcomes. Feature importance analysis reveals mental health tools, retention strategies, and productivity enhancements as critical focus areas. These findings suggest prioritizing the development and integration of AI tools tailored to mental health, retention, and performance to maximize their educational benefits.</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19</a:t>
            </a:fld>
            <a:endParaRPr lang="en-US" dirty="0"/>
          </a:p>
        </p:txBody>
      </p:sp>
    </p:spTree>
    <p:extLst>
      <p:ext uri="{BB962C8B-B14F-4D97-AF65-F5344CB8AC3E}">
        <p14:creationId xmlns:p14="http://schemas.microsoft.com/office/powerpoint/2010/main" val="287370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Outline</a:t>
            </a:r>
            <a:endParaRPr lang="en-US" dirty="0">
              <a:solidFill>
                <a:srgbClr val="7030A0"/>
              </a:solidFill>
            </a:endParaRPr>
          </a:p>
        </p:txBody>
      </p:sp>
      <p:sp>
        <p:nvSpPr>
          <p:cNvPr id="3" name="Content Placeholder 2"/>
          <p:cNvSpPr>
            <a:spLocks noGrp="1"/>
          </p:cNvSpPr>
          <p:nvPr>
            <p:ph sz="quarter" idx="13"/>
          </p:nvPr>
        </p:nvSpPr>
        <p:spPr/>
        <p:txBody>
          <a:bodyPr>
            <a:normAutofit lnSpcReduction="10000"/>
          </a:bodyPr>
          <a:lstStyle/>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Motivation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Objective</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Expected Outcomes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Related Works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Methodology</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Results &amp; Analysis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Conclusion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References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Q &amp; A</a:t>
            </a:r>
          </a:p>
          <a:p>
            <a:pPr>
              <a:buNone/>
            </a:pPr>
            <a:endParaRPr lang="en-US" dirty="0"/>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BAAE9-3B4C-FCEC-50FC-12FB4062A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1CA16-AE0D-D369-FE42-59C7313CB16E}"/>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References</a:t>
            </a:r>
            <a:endParaRPr lang="en-US" dirty="0">
              <a:solidFill>
                <a:srgbClr val="7030A0"/>
              </a:solidFill>
            </a:endParaRPr>
          </a:p>
        </p:txBody>
      </p:sp>
      <p:sp>
        <p:nvSpPr>
          <p:cNvPr id="3" name="Content Placeholder 2">
            <a:extLst>
              <a:ext uri="{FF2B5EF4-FFF2-40B4-BE49-F238E27FC236}">
                <a16:creationId xmlns:a16="http://schemas.microsoft.com/office/drawing/2014/main" id="{7540A3B3-C4C8-D937-C000-D8A95AA34084}"/>
              </a:ext>
            </a:extLst>
          </p:cNvPr>
          <p:cNvSpPr>
            <a:spLocks noGrp="1"/>
          </p:cNvSpPr>
          <p:nvPr>
            <p:ph sz="quarter" idx="13"/>
          </p:nvPr>
        </p:nvSpPr>
        <p:spPr>
          <a:xfrm>
            <a:off x="533400" y="1676400"/>
            <a:ext cx="11049000" cy="4191000"/>
          </a:xfrm>
        </p:spPr>
        <p:txBody>
          <a:bodyPr>
            <a:normAutofit fontScale="62500" lnSpcReduction="20000"/>
          </a:bodyPr>
          <a:lstStyle/>
          <a:p>
            <a:pPr marL="0" marR="0" lvl="0" indent="0">
              <a:spcBef>
                <a:spcPts val="5"/>
              </a:spcBef>
              <a:spcAft>
                <a:spcPts val="0"/>
              </a:spcAft>
              <a:buSzPts val="1100"/>
              <a:buNone/>
              <a:tabLst>
                <a:tab pos="280035" algn="l"/>
              </a:tabLst>
            </a:pPr>
            <a:r>
              <a:rPr lang="en-US" sz="1800" dirty="0">
                <a:effectLst/>
                <a:latin typeface="Times New Roman" panose="02020603050405020304" pitchFamily="18" charset="0"/>
                <a:ea typeface="Calibri" panose="020F0502020204030204" pitchFamily="34" charset="0"/>
              </a:rPr>
              <a:t>S. Z. Salas-</a:t>
            </a:r>
            <a:r>
              <a:rPr lang="en-US" sz="1800" dirty="0" err="1">
                <a:effectLst/>
                <a:latin typeface="Times New Roman" panose="02020603050405020304" pitchFamily="18" charset="0"/>
                <a:ea typeface="Calibri" panose="020F0502020204030204" pitchFamily="34" charset="0"/>
              </a:rPr>
              <a:t>Pilco</a:t>
            </a:r>
            <a:r>
              <a:rPr lang="en-US" sz="1800" dirty="0">
                <a:effectLst/>
                <a:latin typeface="Times New Roman" panose="02020603050405020304" pitchFamily="18" charset="0"/>
                <a:ea typeface="Calibri" panose="020F0502020204030204" pitchFamily="34" charset="0"/>
              </a:rPr>
              <a:t> and Y. Yang, "Artificial intelligence applications in Latin American higher education: A systematic review," International Journal of Educational Technology in Higher Education, 19(1): 20-21, 2022. </a:t>
            </a:r>
            <a:endParaRPr lang="en-US" sz="1800" dirty="0">
              <a:effectLst/>
              <a:latin typeface="Calibri" panose="020F0502020204030204" pitchFamily="34" charset="0"/>
              <a:ea typeface="Calibri" panose="020F0502020204030204" pitchFamily="34" charset="0"/>
            </a:endParaRPr>
          </a:p>
          <a:p>
            <a:pPr marL="279400" marR="0" indent="0">
              <a:spcBef>
                <a:spcPts val="5"/>
              </a:spcBef>
              <a:spcAft>
                <a:spcPts val="0"/>
              </a:spcAft>
              <a:tabLst>
                <a:tab pos="280035" algn="l"/>
              </a:tabLst>
            </a:pPr>
            <a:endParaRPr lang="en-US" sz="1800" dirty="0">
              <a:effectLst/>
              <a:latin typeface="Calibri" panose="020F0502020204030204" pitchFamily="34" charset="0"/>
              <a:ea typeface="Calibri" panose="020F0502020204030204" pitchFamily="34" charset="0"/>
            </a:endParaRPr>
          </a:p>
          <a:p>
            <a:pPr marL="0" marR="0" lvl="0" indent="0">
              <a:spcBef>
                <a:spcPts val="5"/>
              </a:spcBef>
              <a:spcAft>
                <a:spcPts val="0"/>
              </a:spcAft>
              <a:buSzPts val="1100"/>
              <a:buNone/>
              <a:tabLst>
                <a:tab pos="280035" algn="l"/>
              </a:tabLst>
            </a:pPr>
            <a:r>
              <a:rPr lang="en-US" sz="1800" dirty="0">
                <a:effectLst/>
                <a:latin typeface="Times New Roman" panose="02020603050405020304" pitchFamily="18" charset="0"/>
                <a:ea typeface="Calibri" panose="020F0502020204030204" pitchFamily="34" charset="0"/>
              </a:rPr>
              <a:t>I. Khan, A. R. Ahmad, N. Jabeur, and M. N. Mahdi, "An artificial intelligence approach to monitor student performance and devise preventive measures," Smart Learning Environments,  8(1):15-16, 2021. </a:t>
            </a:r>
            <a:endParaRPr lang="en-US" sz="1800" dirty="0">
              <a:effectLst/>
              <a:latin typeface="Calibri" panose="020F0502020204030204" pitchFamily="34" charset="0"/>
              <a:ea typeface="Calibri" panose="020F0502020204030204" pitchFamily="34" charset="0"/>
            </a:endParaRPr>
          </a:p>
          <a:p>
            <a:pPr marL="0" marR="0" indent="0">
              <a:spcBef>
                <a:spcPts val="5"/>
              </a:spcBef>
              <a:spcAft>
                <a:spcPts val="0"/>
              </a:spcAft>
              <a:buNone/>
              <a:tabLst>
                <a:tab pos="280035" algn="l"/>
              </a:tabLst>
            </a:pP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lvl="0" indent="0">
              <a:spcBef>
                <a:spcPts val="5"/>
              </a:spcBef>
              <a:spcAft>
                <a:spcPts val="0"/>
              </a:spcAft>
              <a:buSzPts val="1100"/>
              <a:buNone/>
              <a:tabLst>
                <a:tab pos="280035" algn="l"/>
              </a:tabLst>
            </a:pPr>
            <a:r>
              <a:rPr lang="en-US" sz="1800" dirty="0">
                <a:effectLst/>
                <a:latin typeface="Times New Roman" panose="02020603050405020304" pitchFamily="18" charset="0"/>
                <a:ea typeface="Calibri" panose="020F0502020204030204" pitchFamily="34" charset="0"/>
              </a:rPr>
              <a:t>D. Bonilla-Jurado, R. Zambrano, and H. </a:t>
            </a:r>
            <a:r>
              <a:rPr lang="en-US" sz="1800" dirty="0" err="1">
                <a:effectLst/>
                <a:latin typeface="Times New Roman" panose="02020603050405020304" pitchFamily="18" charset="0"/>
                <a:ea typeface="Calibri" panose="020F0502020204030204" pitchFamily="34" charset="0"/>
              </a:rPr>
              <a:t>Moncayo</a:t>
            </a:r>
            <a:r>
              <a:rPr lang="en-US" sz="1800" dirty="0">
                <a:effectLst/>
                <a:latin typeface="Times New Roman" panose="02020603050405020304" pitchFamily="18" charset="0"/>
                <a:ea typeface="Calibri" panose="020F0502020204030204" pitchFamily="34" charset="0"/>
              </a:rPr>
              <a:t>, "Desarrollo </a:t>
            </a:r>
            <a:r>
              <a:rPr lang="en-US" sz="1800" dirty="0" err="1">
                <a:effectLst/>
                <a:latin typeface="Times New Roman" panose="02020603050405020304" pitchFamily="18" charset="0"/>
                <a:ea typeface="Calibri" panose="020F0502020204030204" pitchFamily="34" charset="0"/>
              </a:rPr>
              <a:t>profesional</a:t>
            </a:r>
            <a:r>
              <a:rPr lang="en-US" sz="1800" dirty="0">
                <a:effectLst/>
                <a:latin typeface="Times New Roman" panose="02020603050405020304" pitchFamily="18" charset="0"/>
                <a:ea typeface="Calibri" panose="020F0502020204030204" pitchFamily="34" charset="0"/>
              </a:rPr>
              <a:t> continuo de </a:t>
            </a:r>
            <a:r>
              <a:rPr lang="en-US" sz="1800" dirty="0" err="1">
                <a:effectLst/>
                <a:latin typeface="Times New Roman" panose="02020603050405020304" pitchFamily="18" charset="0"/>
                <a:ea typeface="Calibri" panose="020F0502020204030204" pitchFamily="34" charset="0"/>
              </a:rPr>
              <a:t>docentes</a:t>
            </a:r>
            <a:r>
              <a:rPr lang="en-US" sz="1800" dirty="0">
                <a:effectLst/>
                <a:latin typeface="Times New Roman" panose="02020603050405020304" pitchFamily="18" charset="0"/>
                <a:ea typeface="Calibri" panose="020F0502020204030204" pitchFamily="34" charset="0"/>
              </a:rPr>
              <a:t> para </a:t>
            </a:r>
            <a:r>
              <a:rPr lang="en-US" sz="1800" dirty="0" err="1">
                <a:effectLst/>
                <a:latin typeface="Times New Roman" panose="02020603050405020304" pitchFamily="18" charset="0"/>
                <a:ea typeface="Calibri" panose="020F0502020204030204" pitchFamily="34" charset="0"/>
              </a:rPr>
              <a:t>actividades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los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Institutos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Tecnológicos</a:t>
            </a:r>
            <a:r>
              <a:rPr lang="en-US" sz="1800" dirty="0">
                <a:effectLst/>
                <a:latin typeface="Times New Roman" panose="02020603050405020304" pitchFamily="18" charset="0"/>
                <a:ea typeface="Calibri" panose="020F0502020204030204" pitchFamily="34" charset="0"/>
              </a:rPr>
              <a:t>: Una </a:t>
            </a:r>
            <a:r>
              <a:rPr lang="en-US" sz="1800" dirty="0" err="1">
                <a:effectLst/>
                <a:latin typeface="Times New Roman" panose="02020603050405020304" pitchFamily="18" charset="0"/>
                <a:ea typeface="Calibri" panose="020F0502020204030204" pitchFamily="34" charset="0"/>
              </a:rPr>
              <a:t>revisión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literaria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Revista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Científica</a:t>
            </a:r>
            <a:r>
              <a:rPr lang="en-US" sz="1800" dirty="0">
                <a:effectLst/>
                <a:latin typeface="Times New Roman" panose="02020603050405020304" pitchFamily="18" charset="0"/>
                <a:ea typeface="Calibri" panose="020F0502020204030204" pitchFamily="34" charset="0"/>
              </a:rPr>
              <a:t> UISRAEL, 10: 21–34, 2023. </a:t>
            </a:r>
            <a:endParaRPr lang="en-US" sz="1800" dirty="0">
              <a:effectLst/>
              <a:latin typeface="Calibri" panose="020F0502020204030204" pitchFamily="34" charset="0"/>
              <a:ea typeface="Calibri" panose="020F0502020204030204" pitchFamily="34" charset="0"/>
            </a:endParaRPr>
          </a:p>
          <a:p>
            <a:pPr marL="279400" marR="0" indent="0">
              <a:spcBef>
                <a:spcPts val="5"/>
              </a:spcBef>
              <a:spcAft>
                <a:spcPts val="0"/>
              </a:spcAft>
              <a:tabLst>
                <a:tab pos="280035" algn="l"/>
              </a:tabLst>
            </a:pPr>
            <a:endParaRPr lang="en-US" sz="1800" dirty="0">
              <a:effectLst/>
              <a:latin typeface="Calibri" panose="020F0502020204030204" pitchFamily="34" charset="0"/>
              <a:ea typeface="Calibri" panose="020F0502020204030204" pitchFamily="34" charset="0"/>
            </a:endParaRPr>
          </a:p>
          <a:p>
            <a:pPr marL="0" marR="0" lvl="0" indent="0">
              <a:spcBef>
                <a:spcPts val="5"/>
              </a:spcBef>
              <a:spcAft>
                <a:spcPts val="0"/>
              </a:spcAft>
              <a:buSzPts val="1100"/>
              <a:buNone/>
              <a:tabLst>
                <a:tab pos="280035" algn="l"/>
              </a:tabLst>
            </a:pPr>
            <a:r>
              <a:rPr lang="en-US" sz="1800" dirty="0">
                <a:effectLst/>
                <a:latin typeface="Times New Roman" panose="02020603050405020304" pitchFamily="18" charset="0"/>
                <a:ea typeface="Calibri" panose="020F0502020204030204" pitchFamily="34" charset="0"/>
              </a:rPr>
              <a:t>G. J. Hwang, H. Xie, B. W. Wah, and D. </a:t>
            </a:r>
            <a:r>
              <a:rPr lang="en-US" sz="1800" dirty="0" err="1">
                <a:effectLst/>
                <a:latin typeface="Times New Roman" panose="02020603050405020304" pitchFamily="18" charset="0"/>
                <a:ea typeface="Calibri" panose="020F0502020204030204" pitchFamily="34" charset="0"/>
              </a:rPr>
              <a:t>Gašević</a:t>
            </a:r>
            <a:r>
              <a:rPr lang="en-US" sz="1800" dirty="0">
                <a:effectLst/>
                <a:latin typeface="Times New Roman" panose="02020603050405020304" pitchFamily="18" charset="0"/>
                <a:ea typeface="Calibri" panose="020F0502020204030204" pitchFamily="34" charset="0"/>
              </a:rPr>
              <a:t>, "Vision, challenges, roles and research issues of Artificial Intelligence in Education," Computers, Education and Artificial Intelligence, 1: 100000-10001, 2020. </a:t>
            </a:r>
            <a:endParaRPr lang="en-US" sz="1800" dirty="0">
              <a:effectLst/>
              <a:latin typeface="Calibri" panose="020F0502020204030204" pitchFamily="34" charset="0"/>
              <a:ea typeface="Calibri" panose="020F0502020204030204" pitchFamily="34" charset="0"/>
            </a:endParaRPr>
          </a:p>
          <a:p>
            <a:pPr marL="279400" marR="0" indent="0">
              <a:spcBef>
                <a:spcPts val="5"/>
              </a:spcBef>
              <a:spcAft>
                <a:spcPts val="0"/>
              </a:spcAft>
              <a:tabLst>
                <a:tab pos="280035" algn="l"/>
              </a:tabLst>
            </a:pPr>
            <a:endParaRPr lang="en-US" sz="1800" dirty="0">
              <a:effectLst/>
              <a:latin typeface="Calibri" panose="020F0502020204030204" pitchFamily="34" charset="0"/>
              <a:ea typeface="Calibri" panose="020F0502020204030204" pitchFamily="34" charset="0"/>
            </a:endParaRPr>
          </a:p>
          <a:p>
            <a:pPr marL="0" marR="0" lvl="0" indent="0">
              <a:spcBef>
                <a:spcPts val="5"/>
              </a:spcBef>
              <a:spcAft>
                <a:spcPts val="0"/>
              </a:spcAft>
              <a:buSzPts val="1100"/>
              <a:buNone/>
              <a:tabLst>
                <a:tab pos="280035" algn="l"/>
              </a:tabLst>
            </a:pPr>
            <a:r>
              <a:rPr lang="en-US" sz="1800" dirty="0">
                <a:effectLst/>
                <a:latin typeface="Times New Roman" panose="02020603050405020304" pitchFamily="18" charset="0"/>
                <a:ea typeface="Calibri" panose="020F0502020204030204" pitchFamily="34" charset="0"/>
              </a:rPr>
              <a:t>Z. Tauber et al., "Students’ preparedness, learning habits, and the greatest difficulties in studying Histology in the digital era: A comparison between students of general and dental schools," European Journal of Dental Education, 25(3):360–375, 2021. </a:t>
            </a:r>
            <a:endParaRPr lang="en-US" sz="1800" dirty="0">
              <a:effectLst/>
              <a:latin typeface="Calibri" panose="020F0502020204030204" pitchFamily="34" charset="0"/>
              <a:ea typeface="Calibri" panose="020F0502020204030204" pitchFamily="34" charset="0"/>
            </a:endParaRPr>
          </a:p>
          <a:p>
            <a:pPr marL="279400" marR="0" indent="0">
              <a:spcBef>
                <a:spcPts val="5"/>
              </a:spcBef>
              <a:spcAft>
                <a:spcPts val="0"/>
              </a:spcAft>
              <a:buNone/>
              <a:tabLst>
                <a:tab pos="280035" algn="l"/>
              </a:tabLst>
            </a:pPr>
            <a:endParaRPr lang="en-US" sz="1800" dirty="0">
              <a:effectLst/>
              <a:latin typeface="Calibri" panose="020F0502020204030204" pitchFamily="34" charset="0"/>
              <a:ea typeface="Calibri" panose="020F0502020204030204" pitchFamily="34" charset="0"/>
            </a:endParaRPr>
          </a:p>
          <a:p>
            <a:pPr marL="0" marR="0" lvl="0" indent="0">
              <a:spcBef>
                <a:spcPts val="5"/>
              </a:spcBef>
              <a:spcAft>
                <a:spcPts val="0"/>
              </a:spcAft>
              <a:buSzPts val="1100"/>
              <a:buNone/>
              <a:tabLst>
                <a:tab pos="280035" algn="l"/>
              </a:tabLst>
            </a:pPr>
            <a:r>
              <a:rPr lang="en-US" sz="1800" dirty="0">
                <a:effectLst/>
                <a:latin typeface="Times New Roman" panose="02020603050405020304" pitchFamily="18" charset="0"/>
                <a:ea typeface="Calibri" panose="020F0502020204030204" pitchFamily="34" charset="0"/>
              </a:rPr>
              <a:t>T. </a:t>
            </a:r>
            <a:r>
              <a:rPr lang="en-US" sz="1800" dirty="0" err="1">
                <a:effectLst/>
                <a:latin typeface="Times New Roman" panose="02020603050405020304" pitchFamily="18" charset="0"/>
                <a:ea typeface="Calibri" panose="020F0502020204030204" pitchFamily="34" charset="0"/>
              </a:rPr>
              <a:t>Alqahtani</a:t>
            </a:r>
            <a:r>
              <a:rPr lang="en-US" sz="1800" dirty="0">
                <a:effectLst/>
                <a:latin typeface="Times New Roman" panose="02020603050405020304" pitchFamily="18" charset="0"/>
                <a:ea typeface="Calibri" panose="020F0502020204030204" pitchFamily="34" charset="0"/>
              </a:rPr>
              <a:t> et al., "The emergent role of artificial intelligence, natural learning processing, and large language models in higher education and research," Research in Social and Administrative Pharmacy, 19(9):1227–1243, 2023. </a:t>
            </a:r>
            <a:endParaRPr lang="en-US" sz="1800" dirty="0">
              <a:effectLst/>
              <a:latin typeface="Calibri" panose="020F0502020204030204" pitchFamily="34" charset="0"/>
              <a:ea typeface="Calibri" panose="020F0502020204030204" pitchFamily="34" charset="0"/>
            </a:endParaRPr>
          </a:p>
          <a:p>
            <a:pPr marL="279400" marR="0" indent="0">
              <a:spcBef>
                <a:spcPts val="5"/>
              </a:spcBef>
              <a:spcAft>
                <a:spcPts val="0"/>
              </a:spcAft>
              <a:tabLst>
                <a:tab pos="280035" algn="l"/>
              </a:tabLst>
            </a:pPr>
            <a:endParaRPr lang="en-US" sz="1800" dirty="0">
              <a:effectLst/>
              <a:latin typeface="Calibri" panose="020F0502020204030204" pitchFamily="34" charset="0"/>
              <a:ea typeface="Calibri" panose="020F0502020204030204" pitchFamily="34" charset="0"/>
            </a:endParaRPr>
          </a:p>
          <a:p>
            <a:pPr marL="0" marR="0" lvl="0" indent="0">
              <a:spcBef>
                <a:spcPts val="5"/>
              </a:spcBef>
              <a:spcAft>
                <a:spcPts val="0"/>
              </a:spcAft>
              <a:buSzPts val="1100"/>
              <a:buNone/>
              <a:tabLst>
                <a:tab pos="280035" algn="l"/>
              </a:tabLst>
            </a:pPr>
            <a:r>
              <a:rPr lang="en-US" sz="1800" dirty="0" err="1">
                <a:effectLst/>
                <a:latin typeface="Times New Roman" panose="02020603050405020304" pitchFamily="18" charset="0"/>
                <a:ea typeface="Calibri" panose="020F0502020204030204" pitchFamily="34" charset="0"/>
              </a:rPr>
              <a:t>Hasas</a:t>
            </a:r>
            <a:r>
              <a:rPr lang="en-US" sz="1800" dirty="0">
                <a:effectLst/>
                <a:latin typeface="Times New Roman" panose="02020603050405020304" pitchFamily="18" charset="0"/>
                <a:ea typeface="Calibri" panose="020F0502020204030204" pitchFamily="34" charset="0"/>
              </a:rPr>
              <a:t>, A., M. S. </a:t>
            </a:r>
            <a:r>
              <a:rPr lang="en-US" sz="1800" dirty="0" err="1">
                <a:effectLst/>
                <a:latin typeface="Times New Roman" panose="02020603050405020304" pitchFamily="18" charset="0"/>
                <a:ea typeface="Calibri" panose="020F0502020204030204" pitchFamily="34" charset="0"/>
              </a:rPr>
              <a:t>Zarinkhail</a:t>
            </a:r>
            <a:r>
              <a:rPr lang="en-US" sz="1800" dirty="0">
                <a:effectLst/>
                <a:latin typeface="Times New Roman" panose="02020603050405020304" pitchFamily="18" charset="0"/>
                <a:ea typeface="Calibri" panose="020F0502020204030204" pitchFamily="34" charset="0"/>
              </a:rPr>
              <a:t>, M. Hakimi, and M. M. </a:t>
            </a:r>
            <a:r>
              <a:rPr lang="en-US" sz="1800" dirty="0" err="1">
                <a:effectLst/>
                <a:latin typeface="Times New Roman" panose="02020603050405020304" pitchFamily="18" charset="0"/>
                <a:ea typeface="Calibri" panose="020F0502020204030204" pitchFamily="34" charset="0"/>
              </a:rPr>
              <a:t>Quchi</a:t>
            </a:r>
            <a:r>
              <a:rPr lang="en-US" sz="1800" dirty="0">
                <a:effectLst/>
                <a:latin typeface="Times New Roman" panose="02020603050405020304" pitchFamily="18" charset="0"/>
                <a:ea typeface="Calibri" panose="020F0502020204030204" pitchFamily="34" charset="0"/>
              </a:rPr>
              <a:t>, "Strengthening Digital Security: Dynamic Attack Detection with LSTM, KNN, and Random Forest," Journal of Computer Science and Technology Studies, 6(1): 30–55, 2024. </a:t>
            </a:r>
            <a:endParaRPr lang="en-US" sz="1800" dirty="0">
              <a:effectLst/>
              <a:latin typeface="Calibri" panose="020F0502020204030204" pitchFamily="34" charset="0"/>
              <a:ea typeface="Calibri" panose="020F0502020204030204" pitchFamily="34" charset="0"/>
            </a:endParaRPr>
          </a:p>
          <a:p>
            <a:pPr marL="279400" marR="0" indent="0">
              <a:spcBef>
                <a:spcPts val="5"/>
              </a:spcBef>
              <a:spcAft>
                <a:spcPts val="0"/>
              </a:spcAft>
              <a:tabLst>
                <a:tab pos="280035" algn="l"/>
              </a:tabLst>
            </a:pPr>
            <a:endParaRPr lang="en-US" sz="1800" dirty="0">
              <a:effectLst/>
              <a:latin typeface="Calibri" panose="020F0502020204030204" pitchFamily="34" charset="0"/>
              <a:ea typeface="Calibri" panose="020F0502020204030204" pitchFamily="34" charset="0"/>
            </a:endParaRPr>
          </a:p>
          <a:p>
            <a:pPr marL="0" marR="0" lvl="0" indent="0">
              <a:spcBef>
                <a:spcPts val="5"/>
              </a:spcBef>
              <a:spcAft>
                <a:spcPts val="0"/>
              </a:spcAft>
              <a:buSzPts val="1100"/>
              <a:buNone/>
              <a:tabLst>
                <a:tab pos="280035" algn="l"/>
              </a:tabLst>
            </a:pPr>
            <a:r>
              <a:rPr lang="en-US" sz="1800" dirty="0">
                <a:effectLst/>
                <a:latin typeface="Times New Roman" panose="02020603050405020304" pitchFamily="18" charset="0"/>
                <a:ea typeface="Calibri" panose="020F0502020204030204" pitchFamily="34" charset="0"/>
              </a:rPr>
              <a:t>E. Mora, D. Bonilla-Jurado, L. </a:t>
            </a:r>
            <a:r>
              <a:rPr lang="en-US" sz="1800" dirty="0" err="1">
                <a:effectLst/>
                <a:latin typeface="Times New Roman" panose="02020603050405020304" pitchFamily="18" charset="0"/>
                <a:ea typeface="Calibri" panose="020F0502020204030204" pitchFamily="34" charset="0"/>
              </a:rPr>
              <a:t>Núñez</a:t>
            </a:r>
            <a:r>
              <a:rPr lang="en-US" sz="1800" dirty="0">
                <a:effectLst/>
                <a:latin typeface="Times New Roman" panose="02020603050405020304" pitchFamily="18" charset="0"/>
                <a:ea typeface="Calibri" panose="020F0502020204030204" pitchFamily="34" charset="0"/>
              </a:rPr>
              <a:t>, and J. Sarmiento, "</a:t>
            </a:r>
            <a:r>
              <a:rPr lang="en-US" sz="1800" dirty="0" err="1">
                <a:effectLst/>
                <a:latin typeface="Times New Roman" panose="02020603050405020304" pitchFamily="18" charset="0"/>
                <a:ea typeface="Calibri" panose="020F0502020204030204" pitchFamily="34" charset="0"/>
              </a:rPr>
              <a:t>Inadaptabilidad</a:t>
            </a:r>
            <a:r>
              <a:rPr lang="en-US" sz="1800" dirty="0">
                <a:effectLst/>
                <a:latin typeface="Times New Roman" panose="02020603050405020304" pitchFamily="18" charset="0"/>
                <a:ea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rPr>
              <a:t>los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Docentes</a:t>
            </a:r>
            <a:r>
              <a:rPr lang="en-US" sz="1800" dirty="0">
                <a:effectLst/>
                <a:latin typeface="Times New Roman" panose="02020603050405020304" pitchFamily="18" charset="0"/>
                <a:ea typeface="Calibri" panose="020F0502020204030204" pitchFamily="34" charset="0"/>
              </a:rPr>
              <a:t> al </a:t>
            </a:r>
            <a:r>
              <a:rPr lang="en-US" sz="1800" dirty="0" err="1">
                <a:effectLst/>
                <a:latin typeface="Times New Roman" panose="02020603050405020304" pitchFamily="18" charset="0"/>
                <a:ea typeface="Calibri" panose="020F0502020204030204" pitchFamily="34" charset="0"/>
              </a:rPr>
              <a:t>Manejo</a:t>
            </a:r>
            <a:r>
              <a:rPr lang="en-US" sz="1800" dirty="0">
                <a:effectLst/>
                <a:latin typeface="Times New Roman" panose="02020603050405020304" pitchFamily="18" charset="0"/>
                <a:ea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rPr>
              <a:t>Plataformas</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Virtuales</a:t>
            </a:r>
            <a:r>
              <a:rPr lang="en-US" sz="1800" dirty="0">
                <a:effectLst/>
                <a:latin typeface="Times New Roman" panose="02020603050405020304" pitchFamily="18" charset="0"/>
                <a:ea typeface="Calibri" panose="020F0502020204030204" pitchFamily="34" charset="0"/>
              </a:rPr>
              <a:t>: Caso </a:t>
            </a:r>
            <a:r>
              <a:rPr lang="en-US" sz="1800" dirty="0" err="1">
                <a:effectLst/>
                <a:latin typeface="Times New Roman" panose="02020603050405020304" pitchFamily="18" charset="0"/>
                <a:ea typeface="Calibri" panose="020F0502020204030204" pitchFamily="34" charset="0"/>
              </a:rPr>
              <a:t>EducarEcuador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Revista</a:t>
            </a:r>
            <a:r>
              <a:rPr lang="en-US" sz="1800" dirty="0">
                <a:effectLst/>
                <a:latin typeface="Times New Roman" panose="02020603050405020304" pitchFamily="18" charset="0"/>
                <a:ea typeface="Calibri" panose="020F0502020204030204" pitchFamily="34" charset="0"/>
              </a:rPr>
              <a:t> Conrado,14:80–91, 2018. </a:t>
            </a:r>
            <a:endParaRPr lang="en-US" sz="1800" dirty="0">
              <a:effectLst/>
              <a:latin typeface="Calibri" panose="020F0502020204030204" pitchFamily="34" charset="0"/>
              <a:ea typeface="Calibri" panose="020F0502020204030204" pitchFamily="34" charset="0"/>
            </a:endParaRPr>
          </a:p>
          <a:p>
            <a:pPr marL="0" marR="0" lvl="0" indent="0">
              <a:spcBef>
                <a:spcPts val="5"/>
              </a:spcBef>
              <a:spcAft>
                <a:spcPts val="0"/>
              </a:spcAft>
              <a:buSzPts val="1100"/>
              <a:buNone/>
              <a:tabLst>
                <a:tab pos="280035" algn="l"/>
              </a:tabLst>
            </a:pPr>
            <a:endParaRPr lang="en-US" sz="1800" dirty="0">
              <a:effectLst/>
              <a:latin typeface="Times New Roman" panose="02020603050405020304" pitchFamily="18" charset="0"/>
              <a:ea typeface="Calibri" panose="020F0502020204030204" pitchFamily="34" charset="0"/>
            </a:endParaRPr>
          </a:p>
          <a:p>
            <a:pPr marL="0" marR="0" lvl="0" indent="0">
              <a:spcBef>
                <a:spcPts val="5"/>
              </a:spcBef>
              <a:spcAft>
                <a:spcPts val="0"/>
              </a:spcAft>
              <a:buSzPts val="1100"/>
              <a:buNone/>
              <a:tabLst>
                <a:tab pos="280035" algn="l"/>
              </a:tabLst>
            </a:pPr>
            <a:r>
              <a:rPr lang="en-US" sz="1800" dirty="0">
                <a:effectLst/>
                <a:latin typeface="Times New Roman" panose="02020603050405020304" pitchFamily="18" charset="0"/>
                <a:ea typeface="Calibri" panose="020F0502020204030204" pitchFamily="34" charset="0"/>
              </a:rPr>
              <a:t>Y. Dai, A. Liu, and P. C. Lim, "Reconceptualizing ChatGPT and generative AI as a student-driven innovation in higher education," Procedia CIRP, 119: 80–89, 2023.</a:t>
            </a:r>
            <a:endParaRPr lang="en-US" sz="1800" dirty="0">
              <a:effectLst/>
              <a:latin typeface="Calibri" panose="020F0502020204030204" pitchFamily="34" charset="0"/>
              <a:ea typeface="Calibri" panose="020F0502020204030204" pitchFamily="34" charset="0"/>
            </a:endParaRPr>
          </a:p>
          <a:p>
            <a:pPr marL="279400" marR="0" indent="0">
              <a:spcBef>
                <a:spcPts val="5"/>
              </a:spcBef>
              <a:spcAft>
                <a:spcPts val="0"/>
              </a:spcAft>
              <a:buNone/>
              <a:tabLst>
                <a:tab pos="280035" algn="l"/>
              </a:tabLst>
            </a:pPr>
            <a:r>
              <a:rPr lang="en-US" sz="1800" dirty="0">
                <a:effectLst/>
                <a:latin typeface="Times New Roman" panose="02020603050405020304" pitchFamily="18" charset="0"/>
                <a:ea typeface="Calibri" panose="020F0502020204030204" pitchFamily="34" charset="0"/>
              </a:rPr>
              <a:t> </a:t>
            </a:r>
            <a:endParaRPr lang="en-US" sz="1800" dirty="0">
              <a:effectLst/>
              <a:latin typeface="Calibri" panose="020F0502020204030204" pitchFamily="34" charset="0"/>
              <a:ea typeface="Calibri" panose="020F0502020204030204" pitchFamily="34" charset="0"/>
            </a:endParaRPr>
          </a:p>
          <a:p>
            <a:pPr marL="0" marR="0" lvl="0" indent="0">
              <a:spcBef>
                <a:spcPts val="5"/>
              </a:spcBef>
              <a:spcAft>
                <a:spcPts val="0"/>
              </a:spcAft>
              <a:buSzPts val="1100"/>
              <a:buNone/>
              <a:tabLst>
                <a:tab pos="280035" algn="l"/>
              </a:tabLst>
            </a:pPr>
            <a:r>
              <a:rPr lang="en-US" sz="1800" dirty="0">
                <a:effectLst/>
                <a:latin typeface="Times New Roman" panose="02020603050405020304" pitchFamily="18" charset="0"/>
                <a:ea typeface="Calibri" panose="020F0502020204030204" pitchFamily="34" charset="0"/>
              </a:rPr>
              <a:t>A. Al </a:t>
            </a:r>
            <a:r>
              <a:rPr lang="en-US" sz="1800" dirty="0" err="1">
                <a:effectLst/>
                <a:latin typeface="Times New Roman" panose="02020603050405020304" pitchFamily="18" charset="0"/>
                <a:ea typeface="Calibri" panose="020F0502020204030204" pitchFamily="34" charset="0"/>
              </a:rPr>
              <a:t>Ka’bi</a:t>
            </a:r>
            <a:r>
              <a:rPr lang="en-US" sz="1800" dirty="0">
                <a:effectLst/>
                <a:latin typeface="Times New Roman" panose="02020603050405020304" pitchFamily="18" charset="0"/>
                <a:ea typeface="Calibri" panose="020F0502020204030204" pitchFamily="34" charset="0"/>
              </a:rPr>
              <a:t>, "Proposed artificial intelligence algorithm and deep learning techniques for the development of higher education," International Journal of Intelligent Networks, 4(1): 65–71, 2023. </a:t>
            </a:r>
            <a:endParaRPr lang="en-US" sz="1800" dirty="0">
              <a:effectLst/>
              <a:latin typeface="Calibri" panose="020F0502020204030204" pitchFamily="34" charset="0"/>
              <a:ea typeface="Calibri" panose="020F0502020204030204" pitchFamily="34" charset="0"/>
            </a:endParaRPr>
          </a:p>
          <a:p>
            <a:pPr marL="0" indent="0">
              <a:buNone/>
            </a:pPr>
            <a:endParaRPr lang="en-US" sz="2200"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97097F1-FADA-324C-E90E-73FFCAEF9034}"/>
              </a:ext>
            </a:extLst>
          </p:cNvPr>
          <p:cNvSpPr>
            <a:spLocks noGrp="1"/>
          </p:cNvSpPr>
          <p:nvPr>
            <p:ph type="sldNum" sz="quarter" idx="16"/>
          </p:nvPr>
        </p:nvSpPr>
        <p:spPr/>
        <p:txBody>
          <a:bodyPr/>
          <a:lstStyle/>
          <a:p>
            <a:pPr>
              <a:defRPr/>
            </a:pPr>
            <a:fld id="{4CD333A3-7515-47B8-9EDC-EE0892D9C861}" type="slidenum">
              <a:rPr lang="en-US" smtClean="0"/>
              <a:pPr>
                <a:defRPr/>
              </a:pPr>
              <a:t>20</a:t>
            </a:fld>
            <a:endParaRPr lang="en-US" dirty="0"/>
          </a:p>
        </p:txBody>
      </p:sp>
    </p:spTree>
    <p:extLst>
      <p:ext uri="{BB962C8B-B14F-4D97-AF65-F5344CB8AC3E}">
        <p14:creationId xmlns:p14="http://schemas.microsoft.com/office/powerpoint/2010/main" val="1905469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endParaRPr lang="en-US" sz="6000" b="1" dirty="0">
              <a:solidFill>
                <a:srgbClr val="7030A0"/>
              </a:solidFill>
              <a:latin typeface="Times New Roman" pitchFamily="18" charset="0"/>
              <a:cs typeface="Times New Roman" pitchFamily="18" charset="0"/>
            </a:endParaRPr>
          </a:p>
          <a:p>
            <a:pPr marL="0" indent="0" algn="ctr">
              <a:buNone/>
            </a:pPr>
            <a:r>
              <a:rPr lang="en-US" sz="6000" b="1" dirty="0">
                <a:solidFill>
                  <a:srgbClr val="7030A0"/>
                </a:solidFill>
                <a:latin typeface="Times New Roman" pitchFamily="18" charset="0"/>
                <a:cs typeface="Times New Roman" pitchFamily="18" charset="0"/>
              </a:rPr>
              <a:t>THANK YOU</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21</a:t>
            </a:fld>
            <a:endParaRPr lang="en-US" dirty="0"/>
          </a:p>
        </p:txBody>
      </p:sp>
    </p:spTree>
    <p:extLst>
      <p:ext uri="{BB962C8B-B14F-4D97-AF65-F5344CB8AC3E}">
        <p14:creationId xmlns:p14="http://schemas.microsoft.com/office/powerpoint/2010/main" val="245951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Introduction</a:t>
            </a:r>
          </a:p>
        </p:txBody>
      </p:sp>
      <p:sp>
        <p:nvSpPr>
          <p:cNvPr id="3" name="Content Placeholder 2"/>
          <p:cNvSpPr>
            <a:spLocks noGrp="1"/>
          </p:cNvSpPr>
          <p:nvPr>
            <p:ph sz="quarter" idx="13"/>
          </p:nvPr>
        </p:nvSpPr>
        <p:spPr/>
        <p:txBody>
          <a:bodyPr>
            <a:normAutofit/>
          </a:bodyPr>
          <a:lstStyle/>
          <a:p>
            <a:pPr marL="520700" marR="0" indent="0">
              <a:buNone/>
            </a:pPr>
            <a:r>
              <a:rPr lang="en-US" sz="2400" dirty="0">
                <a:solidFill>
                  <a:schemeClr val="tx1"/>
                </a:solidFill>
                <a:effectLst/>
                <a:latin typeface="Times New Roman" panose="02020603050405020304" pitchFamily="18" charset="0"/>
                <a:ea typeface="Times New Roman" panose="02020603050405020304" pitchFamily="18" charset="0"/>
              </a:rPr>
              <a:t>The rapid advancement of artificial intelligence (AI) has significantly transformed various sectors, including education. The prime goal of this research is to find the full impact of AI on the academic performance of university students. Specifically, the study aims to assess how AI tools and platforms influence not only students learning habits, efficiency, and academic results, but also their mental well-being, productivity rates, and long-term retention. </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3</a:t>
            </a:fld>
            <a:endParaRPr lang="en-US" dirty="0"/>
          </a:p>
        </p:txBody>
      </p:sp>
    </p:spTree>
    <p:extLst>
      <p:ext uri="{BB962C8B-B14F-4D97-AF65-F5344CB8AC3E}">
        <p14:creationId xmlns:p14="http://schemas.microsoft.com/office/powerpoint/2010/main" val="353047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Motivation</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Motivation: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Bridge the gap in understanding AI’s impact on education.</a:t>
            </a:r>
          </a:p>
          <a:p>
            <a:pPr marL="400050" lvl="1" indent="0"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AI’s role in boosting productivity.</a:t>
            </a:r>
          </a:p>
          <a:p>
            <a:pPr marL="400050" lvl="1" indent="0"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AI’s potential in supporting mental health.</a:t>
            </a:r>
          </a:p>
          <a:p>
            <a:pPr marL="400050" lvl="1" indent="0"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Examine AI’s role in enhancing long-term knowledge retention. </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4</a:t>
            </a:fld>
            <a:endParaRPr lang="en-US" dirty="0"/>
          </a:p>
        </p:txBody>
      </p:sp>
    </p:spTree>
    <p:extLst>
      <p:ext uri="{BB962C8B-B14F-4D97-AF65-F5344CB8AC3E}">
        <p14:creationId xmlns:p14="http://schemas.microsoft.com/office/powerpoint/2010/main" val="129560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Objective</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00050" lvl="1" indent="0" eaLnBrk="0" fontAlgn="base" hangingPunct="0">
              <a:spcBef>
                <a:spcPct val="0"/>
              </a:spcBef>
              <a:spcAft>
                <a:spcPct val="0"/>
              </a:spcAft>
              <a:buFontTx/>
              <a:buAutoNum type="arabicPeriod"/>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AI’s integration into academic routines.</a:t>
            </a:r>
          </a:p>
          <a:p>
            <a:pPr marL="400050" lvl="1" indent="0" eaLnBrk="0" fontAlgn="base" hangingPunct="0">
              <a:spcBef>
                <a:spcPct val="0"/>
              </a:spcBef>
              <a:spcAft>
                <a:spcPct val="0"/>
              </a:spcAft>
              <a:buFontTx/>
              <a:buAutoNum type="arabicPeriod" startAt="2"/>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AI’s impact on productivity and academic performance.</a:t>
            </a:r>
          </a:p>
          <a:p>
            <a:pPr marL="400050" lvl="1" indent="0" eaLnBrk="0" fontAlgn="base" hangingPunct="0">
              <a:spcBef>
                <a:spcPct val="0"/>
              </a:spcBef>
              <a:spcAft>
                <a:spcPct val="0"/>
              </a:spcAft>
              <a:buFontTx/>
              <a:buAutoNum type="arabicPeriod" startAt="3"/>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Investigate AI tools for mental health support.</a:t>
            </a:r>
          </a:p>
          <a:p>
            <a:pPr marL="400050" lvl="1" indent="0" eaLnBrk="0" fontAlgn="base" hangingPunct="0">
              <a:spcBef>
                <a:spcPct val="0"/>
              </a:spcBef>
              <a:spcAft>
                <a:spcPct val="0"/>
              </a:spcAft>
              <a:buFontTx/>
              <a:buAutoNum type="arabicPeriod" startAt="4"/>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AI’s effectiveness in supporting deeper learning and understanding of academic topics.</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5</a:t>
            </a:fld>
            <a:endParaRPr lang="en-US" dirty="0"/>
          </a:p>
        </p:txBody>
      </p:sp>
    </p:spTree>
    <p:extLst>
      <p:ext uri="{BB962C8B-B14F-4D97-AF65-F5344CB8AC3E}">
        <p14:creationId xmlns:p14="http://schemas.microsoft.com/office/powerpoint/2010/main" val="82566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Expected Outcomes</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Productivity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tools streamline study routines, automate tasks, and provide personalized recommendations, boosting students'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Mental Health Support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AI-driven solutions like chatbots and virtual coaches offer timely, tailored emotional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Retention Rates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enhances knowledge reinforcement and creates engaging learning environments, improving student retention. </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6</a:t>
            </a:fld>
            <a:endParaRPr lang="en-US" dirty="0"/>
          </a:p>
        </p:txBody>
      </p:sp>
    </p:spTree>
    <p:extLst>
      <p:ext uri="{BB962C8B-B14F-4D97-AF65-F5344CB8AC3E}">
        <p14:creationId xmlns:p14="http://schemas.microsoft.com/office/powerpoint/2010/main" val="82566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Related Works</a:t>
            </a:r>
            <a:endParaRPr lang="en-US" dirty="0">
              <a:solidFill>
                <a:srgbClr val="7030A0"/>
              </a:solidFill>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7</a:t>
            </a:fld>
            <a:endParaRPr lang="en-US" dirty="0"/>
          </a:p>
        </p:txBody>
      </p:sp>
      <p:sp>
        <p:nvSpPr>
          <p:cNvPr id="6" name="Rectangle 2">
            <a:extLst>
              <a:ext uri="{FF2B5EF4-FFF2-40B4-BE49-F238E27FC236}">
                <a16:creationId xmlns:a16="http://schemas.microsoft.com/office/drawing/2014/main" id="{5E126719-4379-645A-E380-B56020DEA1FE}"/>
              </a:ext>
            </a:extLst>
          </p:cNvPr>
          <p:cNvSpPr>
            <a:spLocks noGrp="1" noChangeArrowheads="1"/>
          </p:cNvSpPr>
          <p:nvPr>
            <p:ph sz="quarter" idx="13"/>
          </p:nvPr>
        </p:nvSpPr>
        <p:spPr bwMode="auto">
          <a:xfrm>
            <a:off x="1295400" y="1524000"/>
            <a:ext cx="9601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Smith (2019):</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AI-enabled systems significantly improve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 engagement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outcomes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(Survey-based study).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Brown &amp; Zhao (2020):</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shows potential in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mental health intervention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has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application in academics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(Qualitative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Khan et al. (2021):</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AI tools enhance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short-term productivity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their impact on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long-term retention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unclear (Experimental study).</a:t>
            </a:r>
          </a:p>
        </p:txBody>
      </p:sp>
    </p:spTree>
    <p:extLst>
      <p:ext uri="{BB962C8B-B14F-4D97-AF65-F5344CB8AC3E}">
        <p14:creationId xmlns:p14="http://schemas.microsoft.com/office/powerpoint/2010/main" val="341469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Methodology</a:t>
            </a:r>
            <a:endParaRPr lang="en-US" dirty="0">
              <a:solidFill>
                <a:srgbClr val="7030A0"/>
              </a:solidFill>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8</a:t>
            </a:fld>
            <a:endParaRPr lang="en-US" dirty="0"/>
          </a:p>
        </p:txBody>
      </p:sp>
      <p:sp>
        <p:nvSpPr>
          <p:cNvPr id="82" name="TextBox 81">
            <a:extLst>
              <a:ext uri="{FF2B5EF4-FFF2-40B4-BE49-F238E27FC236}">
                <a16:creationId xmlns:a16="http://schemas.microsoft.com/office/drawing/2014/main" id="{3EDF32A3-24F2-8FF2-F834-D30104F22910}"/>
              </a:ext>
            </a:extLst>
          </p:cNvPr>
          <p:cNvSpPr txBox="1"/>
          <p:nvPr/>
        </p:nvSpPr>
        <p:spPr>
          <a:xfrm>
            <a:off x="762000" y="1143000"/>
            <a:ext cx="612554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Workflow Diagram:</a:t>
            </a:r>
          </a:p>
        </p:txBody>
      </p:sp>
      <p:pic>
        <p:nvPicPr>
          <p:cNvPr id="3" name="Picture 2">
            <a:extLst>
              <a:ext uri="{FF2B5EF4-FFF2-40B4-BE49-F238E27FC236}">
                <a16:creationId xmlns:a16="http://schemas.microsoft.com/office/drawing/2014/main" id="{8B9E35A9-A302-8524-5762-BD0E9F6609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143000"/>
            <a:ext cx="4191000" cy="5002558"/>
          </a:xfrm>
          <a:prstGeom prst="rect">
            <a:avLst/>
          </a:prstGeom>
          <a:noFill/>
          <a:ln>
            <a:noFill/>
          </a:ln>
        </p:spPr>
      </p:pic>
    </p:spTree>
    <p:extLst>
      <p:ext uri="{BB962C8B-B14F-4D97-AF65-F5344CB8AC3E}">
        <p14:creationId xmlns:p14="http://schemas.microsoft.com/office/powerpoint/2010/main" val="92564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9E5C-71F2-3105-2435-0102C1334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1926-D2A5-F445-0117-A4074CC94842}"/>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Result and Analysis</a:t>
            </a:r>
            <a:endParaRPr lang="en-US" dirty="0">
              <a:solidFill>
                <a:srgbClr val="7030A0"/>
              </a:solidFill>
            </a:endParaRPr>
          </a:p>
        </p:txBody>
      </p:sp>
      <p:sp>
        <p:nvSpPr>
          <p:cNvPr id="4" name="Slide Number Placeholder 3">
            <a:extLst>
              <a:ext uri="{FF2B5EF4-FFF2-40B4-BE49-F238E27FC236}">
                <a16:creationId xmlns:a16="http://schemas.microsoft.com/office/drawing/2014/main" id="{BC820640-2CE5-2763-409D-C0C0D296CBCF}"/>
              </a:ext>
            </a:extLst>
          </p:cNvPr>
          <p:cNvSpPr>
            <a:spLocks noGrp="1"/>
          </p:cNvSpPr>
          <p:nvPr>
            <p:ph type="sldNum" sz="quarter" idx="16"/>
          </p:nvPr>
        </p:nvSpPr>
        <p:spPr/>
        <p:txBody>
          <a:bodyPr/>
          <a:lstStyle/>
          <a:p>
            <a:pPr>
              <a:defRPr/>
            </a:pPr>
            <a:fld id="{4CD333A3-7515-47B8-9EDC-EE0892D9C861}" type="slidenum">
              <a:rPr lang="en-US" smtClean="0"/>
              <a:pPr>
                <a:defRPr/>
              </a:pPr>
              <a:t>9</a:t>
            </a:fld>
            <a:endParaRPr lang="en-US" dirty="0"/>
          </a:p>
        </p:txBody>
      </p:sp>
      <p:sp>
        <p:nvSpPr>
          <p:cNvPr id="6" name="TextBox 5">
            <a:extLst>
              <a:ext uri="{FF2B5EF4-FFF2-40B4-BE49-F238E27FC236}">
                <a16:creationId xmlns:a16="http://schemas.microsoft.com/office/drawing/2014/main" id="{DCBC50CF-4EEE-FDBE-306E-BD3B80C7AD4A}"/>
              </a:ext>
            </a:extLst>
          </p:cNvPr>
          <p:cNvSpPr txBox="1"/>
          <p:nvPr/>
        </p:nvSpPr>
        <p:spPr>
          <a:xfrm>
            <a:off x="838200" y="1676400"/>
            <a:ext cx="6128084" cy="461665"/>
          </a:xfrm>
          <a:prstGeom prst="rect">
            <a:avLst/>
          </a:prstGeom>
          <a:noFill/>
        </p:spPr>
        <p:txBody>
          <a:bodyPr wrap="square">
            <a:spAutoFit/>
          </a:bodyPr>
          <a:lstStyle/>
          <a:p>
            <a:pPr marL="0" marR="0">
              <a:spcBef>
                <a:spcPts val="0"/>
              </a:spcBef>
              <a:spcAft>
                <a:spcPts val="0"/>
              </a:spcAft>
            </a:pPr>
            <a:r>
              <a:rPr lang="en-US" sz="2400" b="1" dirty="0">
                <a:effectLst/>
                <a:latin typeface="Times New Roman" panose="02020603050405020304" pitchFamily="18" charset="0"/>
                <a:ea typeface="Calibri" panose="020F0502020204030204" pitchFamily="34" charset="0"/>
              </a:rPr>
              <a:t>Respondents Nature: </a:t>
            </a:r>
            <a:endParaRPr lang="en-US" sz="1600" dirty="0">
              <a:effectLst/>
              <a:latin typeface="Calibri" panose="020F0502020204030204" pitchFamily="34" charset="0"/>
              <a:ea typeface="Calibri" panose="020F0502020204030204" pitchFamily="34" charset="0"/>
            </a:endParaRPr>
          </a:p>
        </p:txBody>
      </p:sp>
      <p:pic>
        <p:nvPicPr>
          <p:cNvPr id="3" name="Picture 2">
            <a:extLst>
              <a:ext uri="{FF2B5EF4-FFF2-40B4-BE49-F238E27FC236}">
                <a16:creationId xmlns:a16="http://schemas.microsoft.com/office/drawing/2014/main" id="{106263F4-E595-B111-E8A5-1343F6880252}"/>
              </a:ext>
            </a:extLst>
          </p:cNvPr>
          <p:cNvPicPr>
            <a:picLocks noChangeAspect="1"/>
          </p:cNvPicPr>
          <p:nvPr/>
        </p:nvPicPr>
        <p:blipFill rotWithShape="1">
          <a:blip r:embed="rId2">
            <a:extLst>
              <a:ext uri="{28A0092B-C50C-407E-A947-70E740481C1C}">
                <a14:useLocalDpi xmlns:a14="http://schemas.microsoft.com/office/drawing/2010/main" val="0"/>
              </a:ext>
            </a:extLst>
          </a:blip>
          <a:srcRect t="5213"/>
          <a:stretch/>
        </p:blipFill>
        <p:spPr bwMode="auto">
          <a:xfrm>
            <a:off x="1828799" y="2286000"/>
            <a:ext cx="3747057" cy="2286000"/>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9E29E2C4-5856-12D2-9566-AE784FD8397E}"/>
              </a:ext>
            </a:extLst>
          </p:cNvPr>
          <p:cNvPicPr>
            <a:picLocks noChangeAspect="1"/>
          </p:cNvPicPr>
          <p:nvPr/>
        </p:nvPicPr>
        <p:blipFill rotWithShape="1">
          <a:blip r:embed="rId3">
            <a:extLst>
              <a:ext uri="{28A0092B-C50C-407E-A947-70E740481C1C}">
                <a14:useLocalDpi xmlns:a14="http://schemas.microsoft.com/office/drawing/2010/main" val="0"/>
              </a:ext>
            </a:extLst>
          </a:blip>
          <a:srcRect t="6208"/>
          <a:stretch/>
        </p:blipFill>
        <p:spPr bwMode="auto">
          <a:xfrm>
            <a:off x="6858000" y="2362200"/>
            <a:ext cx="3733800" cy="217352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907704"/>
      </p:ext>
    </p:extLst>
  </p:cSld>
  <p:clrMapOvr>
    <a:masterClrMapping/>
  </p:clrMapOvr>
</p:sld>
</file>

<file path=ppt/theme/theme1.xml><?xml version="1.0" encoding="utf-8"?>
<a:theme xmlns:a="http://schemas.openxmlformats.org/drawingml/2006/main" name="New Microsoft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Microsoft PowerPoint Presentation</Template>
  <TotalTime>1190</TotalTime>
  <Words>1479</Words>
  <Application>Microsoft Office PowerPoint</Application>
  <PresentationFormat>Widescreen</PresentationFormat>
  <Paragraphs>160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Times New Roman</vt:lpstr>
      <vt:lpstr>Wingdings</vt:lpstr>
      <vt:lpstr>New Microsoft PowerPoint Presentation</vt:lpstr>
      <vt:lpstr>Exploring the Impact of AI on the Academic Performance of University Students.</vt:lpstr>
      <vt:lpstr>Outline</vt:lpstr>
      <vt:lpstr>Introduction</vt:lpstr>
      <vt:lpstr>Motivation</vt:lpstr>
      <vt:lpstr>Objective</vt:lpstr>
      <vt:lpstr>Expected Outcomes</vt:lpstr>
      <vt:lpstr>Related Works</vt:lpstr>
      <vt:lpstr>Methodology</vt:lpstr>
      <vt:lpstr>Result and Analysis</vt:lpstr>
      <vt:lpstr>Result and Analysis</vt:lpstr>
      <vt:lpstr>Result and Analysis</vt:lpstr>
      <vt:lpstr>Result and Analysis</vt:lpstr>
      <vt:lpstr>Result and Analysis</vt:lpstr>
      <vt:lpstr>Result and Analysis</vt:lpstr>
      <vt:lpstr>Result and Analysis</vt:lpstr>
      <vt:lpstr>Result and Analysis</vt:lpstr>
      <vt:lpstr>Result and Analysis</vt:lpstr>
      <vt:lpstr>Result and Analysis</vt:lpstr>
      <vt:lpstr>Conclusion</vt:lpstr>
      <vt:lpstr>References</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Md Jubair Hasan Miraz</cp:lastModifiedBy>
  <cp:revision>265</cp:revision>
  <dcterms:created xsi:type="dcterms:W3CDTF">2011-07-17T02:56:35Z</dcterms:created>
  <dcterms:modified xsi:type="dcterms:W3CDTF">2025-01-10T20:19:54Z</dcterms:modified>
</cp:coreProperties>
</file>