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257" r:id="rId3"/>
    <p:sldId id="292" r:id="rId4"/>
    <p:sldId id="293" r:id="rId5"/>
    <p:sldId id="258" r:id="rId6"/>
    <p:sldId id="275" r:id="rId7"/>
    <p:sldId id="276" r:id="rId8"/>
    <p:sldId id="285" r:id="rId9"/>
    <p:sldId id="277" r:id="rId10"/>
    <p:sldId id="284" r:id="rId11"/>
    <p:sldId id="286" r:id="rId12"/>
    <p:sldId id="287" r:id="rId13"/>
    <p:sldId id="278" r:id="rId14"/>
    <p:sldId id="288" r:id="rId15"/>
    <p:sldId id="289" r:id="rId16"/>
    <p:sldId id="290" r:id="rId17"/>
    <p:sldId id="282" r:id="rId18"/>
    <p:sldId id="283" r:id="rId19"/>
    <p:sldId id="29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DEC57A"/>
    <a:srgbClr val="DAA600"/>
    <a:srgbClr val="03166A"/>
    <a:srgbClr val="0000FF"/>
    <a:srgbClr val="5757FF"/>
    <a:srgbClr val="4D4949"/>
    <a:srgbClr val="80808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42" y="13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B5CF-7CCB-4632-A987-53385BAED650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92F62-0811-4580-A4B5-097D33559C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EA57C-3AB2-4152-90BB-CB4F07CBC0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0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EA57C-3AB2-4152-90BB-CB4F07CBC00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0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4CB5-9D6C-4642-AC8D-E610E31D90E6}" type="datetime1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1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3385-7B61-4544-949C-AA55952F561E}" type="datetime1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4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49C7-C2F6-498B-A0F2-3F49DA3E1D09}" type="datetime1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46F-BABD-407C-84F0-694888D85FFA}" type="datetime1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4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5EC-C58A-4C89-9119-C214A9535271}" type="datetime1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9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6EE-2BD8-4A8C-8D44-C750D2640072}" type="datetime1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7DBC-9F41-4A1B-AAEB-68AEDDD0EF56}" type="datetime1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0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BC6D-6887-49FF-882C-08458F31AEBD}" type="datetime1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2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68CC-C57D-423A-B1A2-6934F778F959}" type="datetime1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9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CA91-CF76-4348-936E-8E021B9F0F59}" type="datetime1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0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073-11D1-4A43-8E96-08111E2629C6}" type="datetime1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9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F743-381C-46C6-8BA1-E578E74FBC4B}" type="datetime1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0184-BCC5-4DA0-B276-C5637C364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eosarchizo.gitbooks.io/raspberrypiforsejonguniv/content/chapter4.html" TargetMode="External"/><Relationship Id="rId2" Type="http://schemas.openxmlformats.org/officeDocument/2006/relationships/hyperlink" Target="https://www.youtube.com/watch?v=h6axIEVzUz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.blog.naver.com/scw0531/220653503111" TargetMode="External"/><Relationship Id="rId4" Type="http://schemas.openxmlformats.org/officeDocument/2006/relationships/hyperlink" Target="http://www.hardcopyworld.com/ngine/aduino/index.php/archives/1803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ickstarter.com/projects/danprovost/obi-a-smart-laser-toy-for-pets" TargetMode="External"/><Relationship Id="rId3" Type="http://schemas.microsoft.com/office/2007/relationships/hdphoto" Target="../media/hdphoto1.wdp"/><Relationship Id="rId7" Type="http://schemas.openxmlformats.org/officeDocument/2006/relationships/hyperlink" Target="http://item2.gmarket.co.kr/item/detailview/Item.aspx?goodscode=781547638&amp;pos_shop_cd=SH&amp;pos_class_cd=111111111&amp;pos_class_kind=T&amp;search_keyword=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em2.gmarket.co.kr/item/detailview/Item.aspx?goodscode=824763229&amp;pos_shop_cd=SH&amp;pos_class_cd=111111111&amp;pos_class_kind=T&amp;search_keyword=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8354" t="83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6982" y="0"/>
            <a:ext cx="12198981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50" dirty="0"/>
          </a:p>
          <a:p>
            <a:r>
              <a:rPr lang="en-US" altLang="ko-KR" dirty="0"/>
              <a:t>				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59261" y="408225"/>
            <a:ext cx="627347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</a:rPr>
              <a:t>레이저 포인터를 이용하여</a:t>
            </a:r>
            <a:r>
              <a:rPr lang="en-US" altLang="ko-KR" sz="3200" spc="-150" dirty="0">
                <a:solidFill>
                  <a:schemeClr val="bg1"/>
                </a:solidFill>
              </a:rPr>
              <a:t/>
            </a:r>
            <a:br>
              <a:rPr lang="en-US" altLang="ko-KR" sz="3200" spc="-150" dirty="0">
                <a:solidFill>
                  <a:schemeClr val="bg1"/>
                </a:solidFill>
              </a:rPr>
            </a:br>
            <a:r>
              <a:rPr lang="ko-KR" altLang="en-US" sz="3200" spc="-150" dirty="0">
                <a:solidFill>
                  <a:schemeClr val="bg1"/>
                </a:solidFill>
              </a:rPr>
              <a:t>반려묘와 놀아주는 스마트 시스템</a:t>
            </a:r>
            <a:endParaRPr lang="en-US" altLang="ko-KR" sz="3200" spc="-150" dirty="0">
              <a:solidFill>
                <a:schemeClr val="bg1"/>
              </a:solidFill>
            </a:endParaRPr>
          </a:p>
          <a:p>
            <a:pPr algn="ctr"/>
            <a:endParaRPr lang="en-US" altLang="ko-KR" sz="2700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sz="2700" spc="-150" dirty="0">
                <a:solidFill>
                  <a:schemeClr val="bg1"/>
                </a:solidFill>
              </a:rPr>
              <a:t>The smart system using a laser pointer </a:t>
            </a:r>
          </a:p>
          <a:p>
            <a:pPr algn="ctr"/>
            <a:r>
              <a:rPr lang="en-US" altLang="ko-KR" sz="2700" spc="-150" dirty="0">
                <a:solidFill>
                  <a:schemeClr val="bg1"/>
                </a:solidFill>
              </a:rPr>
              <a:t>to play with a cat.</a:t>
            </a:r>
            <a:endParaRPr lang="ko-KR" altLang="en-US" sz="2700" spc="-15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129215" y="1655187"/>
            <a:ext cx="6022308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83280" y="4490225"/>
            <a:ext cx="28435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200" spc="-150" dirty="0" err="1">
                <a:solidFill>
                  <a:schemeClr val="bg1"/>
                </a:solidFill>
              </a:rPr>
              <a:t>공기석</a:t>
            </a:r>
            <a:r>
              <a:rPr lang="en-US" altLang="ko-KR" sz="2200" spc="-150" dirty="0">
                <a:solidFill>
                  <a:schemeClr val="bg1"/>
                </a:solidFill>
              </a:rPr>
              <a:t>, </a:t>
            </a:r>
            <a:r>
              <a:rPr lang="ko-KR" altLang="en-US" sz="2200" spc="-150" dirty="0" err="1">
                <a:solidFill>
                  <a:schemeClr val="bg1"/>
                </a:solidFill>
              </a:rPr>
              <a:t>정의훈</a:t>
            </a:r>
            <a:r>
              <a:rPr lang="ko-KR" altLang="en-US" sz="2200" spc="-150" dirty="0">
                <a:solidFill>
                  <a:schemeClr val="bg1"/>
                </a:solidFill>
              </a:rPr>
              <a:t> 교수님</a:t>
            </a:r>
            <a:endParaRPr lang="en-US" altLang="ko-KR" sz="2200" spc="-150" dirty="0">
              <a:solidFill>
                <a:schemeClr val="bg1"/>
              </a:solidFill>
            </a:endParaRPr>
          </a:p>
          <a:p>
            <a:pPr algn="r"/>
            <a:endParaRPr lang="en-US" altLang="ko-KR" sz="2200" spc="-150" dirty="0">
              <a:solidFill>
                <a:schemeClr val="bg1"/>
              </a:solidFill>
            </a:endParaRPr>
          </a:p>
          <a:p>
            <a:pPr algn="r"/>
            <a:r>
              <a:rPr lang="en-US" altLang="ko-KR" sz="2200" spc="-150" dirty="0">
                <a:solidFill>
                  <a:schemeClr val="bg1"/>
                </a:solidFill>
              </a:rPr>
              <a:t>2014150016 </a:t>
            </a:r>
            <a:r>
              <a:rPr lang="ko-KR" altLang="en-US" sz="2200" spc="-150" dirty="0" err="1">
                <a:solidFill>
                  <a:schemeClr val="bg1"/>
                </a:solidFill>
              </a:rPr>
              <a:t>박예리</a:t>
            </a:r>
            <a:endParaRPr lang="en-US" altLang="ko-KR" sz="2200" spc="-150" dirty="0">
              <a:solidFill>
                <a:schemeClr val="bg1"/>
              </a:solidFill>
            </a:endParaRPr>
          </a:p>
          <a:p>
            <a:pPr algn="r"/>
            <a:r>
              <a:rPr lang="en-US" altLang="ko-KR" sz="2200" spc="-150" dirty="0">
                <a:solidFill>
                  <a:schemeClr val="bg1"/>
                </a:solidFill>
              </a:rPr>
              <a:t>2014150013 </a:t>
            </a:r>
            <a:r>
              <a:rPr lang="ko-KR" altLang="en-US" sz="2200" spc="-150" dirty="0" err="1">
                <a:solidFill>
                  <a:schemeClr val="bg1"/>
                </a:solidFill>
              </a:rPr>
              <a:t>문지호</a:t>
            </a:r>
            <a:endParaRPr lang="en-US" altLang="ko-KR" sz="2200" spc="-150" dirty="0">
              <a:solidFill>
                <a:schemeClr val="bg1"/>
              </a:solidFill>
            </a:endParaRPr>
          </a:p>
          <a:p>
            <a:pPr algn="r"/>
            <a:r>
              <a:rPr lang="en-US" altLang="ko-KR" sz="2200" spc="-150" dirty="0">
                <a:solidFill>
                  <a:schemeClr val="bg1"/>
                </a:solidFill>
              </a:rPr>
              <a:t>2014154029 </a:t>
            </a:r>
            <a:r>
              <a:rPr lang="ko-KR" altLang="en-US" sz="2200" spc="-150" dirty="0">
                <a:solidFill>
                  <a:schemeClr val="bg1"/>
                </a:solidFill>
              </a:rPr>
              <a:t>이가원</a:t>
            </a: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468731" y="6356350"/>
            <a:ext cx="3343275" cy="365125"/>
          </a:xfrm>
        </p:spPr>
        <p:txBody>
          <a:bodyPr/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졸업작품 제안서</a:t>
            </a:r>
          </a:p>
        </p:txBody>
      </p:sp>
      <p:sp>
        <p:nvSpPr>
          <p:cNvPr id="29" name="날짜 개체 틀 5"/>
          <p:cNvSpPr>
            <a:spLocks noGrp="1"/>
          </p:cNvSpPr>
          <p:nvPr>
            <p:ph type="dt" sz="half" idx="10"/>
          </p:nvPr>
        </p:nvSpPr>
        <p:spPr>
          <a:xfrm>
            <a:off x="9597944" y="225662"/>
            <a:ext cx="2228850" cy="365125"/>
          </a:xfrm>
        </p:spPr>
        <p:txBody>
          <a:bodyPr/>
          <a:lstStyle/>
          <a:p>
            <a:pPr algn="r"/>
            <a:fld id="{495E7959-7BC7-465B-A52A-FD04769734D0}" type="datetime1">
              <a:rPr lang="ko-KR" altLang="en-US" sz="1400" b="1" smtClean="0">
                <a:solidFill>
                  <a:schemeClr val="bg2">
                    <a:lumMod val="90000"/>
                  </a:schemeClr>
                </a:solidFill>
              </a:rPr>
              <a:pPr algn="r"/>
              <a:t>2017-01-06</a:t>
            </a:fld>
            <a:endParaRPr lang="ko-KR" altLang="en-US" sz="14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23201" y="4557591"/>
            <a:ext cx="1252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애완동물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17242" y="4835850"/>
            <a:ext cx="1252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장치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1980" y="4910265"/>
            <a:ext cx="1252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휴대폰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144" y="4908070"/>
            <a:ext cx="1252009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9400" y="3884265"/>
            <a:ext cx="8340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서버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236334" y="4617445"/>
            <a:ext cx="1185804" cy="653858"/>
          </a:xfrm>
          <a:prstGeom prst="straightConnector1">
            <a:avLst/>
          </a:prstGeom>
          <a:ln w="25400">
            <a:solidFill>
              <a:srgbClr val="4E34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6994740" y="4664816"/>
            <a:ext cx="1263505" cy="575296"/>
          </a:xfrm>
          <a:prstGeom prst="straightConnector1">
            <a:avLst/>
          </a:prstGeom>
          <a:ln w="25400">
            <a:solidFill>
              <a:srgbClr val="4E34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32592" y="4287615"/>
            <a:ext cx="1051997" cy="430"/>
          </a:xfrm>
          <a:prstGeom prst="straightConnector1">
            <a:avLst/>
          </a:prstGeom>
          <a:ln w="25400">
            <a:solidFill>
              <a:srgbClr val="4E34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9613839" y="4359800"/>
            <a:ext cx="1091670" cy="14741"/>
          </a:xfrm>
          <a:prstGeom prst="straightConnector1">
            <a:avLst/>
          </a:prstGeom>
          <a:ln w="25400">
            <a:solidFill>
              <a:srgbClr val="4E34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984317" y="1635461"/>
            <a:ext cx="1740732" cy="2123739"/>
            <a:chOff x="5313579" y="2188392"/>
            <a:chExt cx="1740732" cy="15354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5313579" y="2188392"/>
              <a:ext cx="1740732" cy="1535408"/>
            </a:xfrm>
            <a:prstGeom prst="rect">
              <a:avLst/>
            </a:prstGeom>
            <a:grpFill/>
            <a:ln w="25400">
              <a:solidFill>
                <a:srgbClr val="4E34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426587" y="2217622"/>
              <a:ext cx="1544851" cy="1308261"/>
              <a:chOff x="5426587" y="2217622"/>
              <a:chExt cx="1544851" cy="1308261"/>
            </a:xfrm>
            <a:grpFill/>
          </p:grpSpPr>
          <p:sp>
            <p:nvSpPr>
              <p:cNvPr id="22" name="TextBox 21"/>
              <p:cNvSpPr txBox="1"/>
              <p:nvPr/>
            </p:nvSpPr>
            <p:spPr>
              <a:xfrm>
                <a:off x="5426587" y="2217622"/>
                <a:ext cx="1544851" cy="40188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패턴 출력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21196" y="2555184"/>
                <a:ext cx="1314054" cy="3900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영상 촬영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83096" y="2858448"/>
                <a:ext cx="1450242" cy="3900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고양이 감지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426587" y="3135839"/>
                <a:ext cx="1544851" cy="3900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송수신 기능</a:t>
                </a:r>
              </a:p>
            </p:txBody>
          </p:sp>
        </p:grpSp>
        <p:cxnSp>
          <p:nvCxnSpPr>
            <p:cNvPr id="19" name="직선 연결선 18"/>
            <p:cNvCxnSpPr/>
            <p:nvPr/>
          </p:nvCxnSpPr>
          <p:spPr>
            <a:xfrm>
              <a:off x="5313579" y="2820856"/>
              <a:ext cx="1740732" cy="0"/>
            </a:xfrm>
            <a:prstGeom prst="line">
              <a:avLst/>
            </a:prstGeom>
            <a:grpFill/>
            <a:ln w="25400">
              <a:solidFill>
                <a:srgbClr val="4E3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313579" y="3149070"/>
              <a:ext cx="1740732" cy="0"/>
            </a:xfrm>
            <a:prstGeom prst="line">
              <a:avLst/>
            </a:prstGeom>
            <a:grpFill/>
            <a:ln w="25400">
              <a:solidFill>
                <a:srgbClr val="4E3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313579" y="2511815"/>
              <a:ext cx="1740732" cy="0"/>
            </a:xfrm>
            <a:prstGeom prst="line">
              <a:avLst/>
            </a:prstGeom>
            <a:grpFill/>
            <a:ln w="25400">
              <a:solidFill>
                <a:srgbClr val="4E3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4803380" y="5513843"/>
            <a:ext cx="3026854" cy="1128257"/>
            <a:chOff x="681038" y="5065646"/>
            <a:chExt cx="2075005" cy="134663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7" name="직사각형 26"/>
            <p:cNvSpPr/>
            <p:nvPr/>
          </p:nvSpPr>
          <p:spPr>
            <a:xfrm>
              <a:off x="681038" y="5065646"/>
              <a:ext cx="2075005" cy="1346632"/>
            </a:xfrm>
            <a:prstGeom prst="rect">
              <a:avLst/>
            </a:prstGeom>
            <a:grpFill/>
            <a:ln w="25400">
              <a:solidFill>
                <a:srgbClr val="4E34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8174" y="5998503"/>
              <a:ext cx="1740732" cy="3532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송수신 기능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478" y="5107863"/>
              <a:ext cx="1936708" cy="421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로그인 데이터 관리</a:t>
              </a: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681038" y="5556952"/>
              <a:ext cx="2075005" cy="0"/>
            </a:xfrm>
            <a:prstGeom prst="line">
              <a:avLst/>
            </a:prstGeom>
            <a:grpFill/>
            <a:ln w="25400">
              <a:solidFill>
                <a:srgbClr val="4E3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51" l="0" r="99085">
                        <a14:foregroundMark x1="50343" y1="16180" x2="50343" y2="16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593" y="3749697"/>
            <a:ext cx="1117440" cy="113789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735659" y="1546647"/>
            <a:ext cx="4332648" cy="2098245"/>
            <a:chOff x="1428555" y="1252457"/>
            <a:chExt cx="4103146" cy="1941338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39" name="그룹 38"/>
            <p:cNvGrpSpPr/>
            <p:nvPr/>
          </p:nvGrpSpPr>
          <p:grpSpPr>
            <a:xfrm>
              <a:off x="1428556" y="1252457"/>
              <a:ext cx="4103145" cy="1941338"/>
              <a:chOff x="1428556" y="1252461"/>
              <a:chExt cx="4103145" cy="1994292"/>
            </a:xfrm>
            <a:grpFill/>
          </p:grpSpPr>
          <p:sp>
            <p:nvSpPr>
              <p:cNvPr id="41" name="직사각형 40"/>
              <p:cNvSpPr/>
              <p:nvPr/>
            </p:nvSpPr>
            <p:spPr>
              <a:xfrm>
                <a:off x="1440944" y="1252461"/>
                <a:ext cx="4090757" cy="1994292"/>
              </a:xfrm>
              <a:prstGeom prst="rect">
                <a:avLst/>
              </a:prstGeom>
              <a:grpFill/>
              <a:ln w="25400">
                <a:solidFill>
                  <a:srgbClr val="4E34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1430893" y="2528868"/>
                <a:ext cx="4090757" cy="0"/>
              </a:xfrm>
              <a:prstGeom prst="line">
                <a:avLst/>
              </a:prstGeom>
              <a:grpFill/>
              <a:ln w="25400">
                <a:solidFill>
                  <a:srgbClr val="4E34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430893" y="2928291"/>
                <a:ext cx="4090757" cy="0"/>
              </a:xfrm>
              <a:prstGeom prst="line">
                <a:avLst/>
              </a:prstGeom>
              <a:grpFill/>
              <a:ln w="25400">
                <a:solidFill>
                  <a:srgbClr val="4E34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440356" y="1699584"/>
                <a:ext cx="4090757" cy="0"/>
              </a:xfrm>
              <a:prstGeom prst="line">
                <a:avLst/>
              </a:prstGeom>
              <a:grpFill/>
              <a:ln w="25400">
                <a:solidFill>
                  <a:srgbClr val="4E34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506015" y="1347954"/>
                <a:ext cx="1812543" cy="32178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Push </a:t>
                </a:r>
                <a:r>
                  <a:rPr lang="ko-KR" altLang="en-US" sz="1600" dirty="0"/>
                  <a:t>알림 출력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434874" y="1344977"/>
                <a:ext cx="2084439" cy="32459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모드 설정</a:t>
                </a:r>
                <a:r>
                  <a:rPr lang="en-US" altLang="ko-KR" sz="1600" dirty="0"/>
                  <a:t> (</a:t>
                </a:r>
                <a:r>
                  <a:rPr lang="ko-KR" altLang="en-US" sz="1600" dirty="0"/>
                  <a:t>수동</a:t>
                </a:r>
                <a:r>
                  <a:rPr lang="en-US" altLang="ko-KR" sz="1600" dirty="0"/>
                  <a:t>/</a:t>
                </a:r>
                <a:r>
                  <a:rPr lang="ko-KR" altLang="en-US" sz="1600" dirty="0"/>
                  <a:t>자동</a:t>
                </a:r>
                <a:r>
                  <a:rPr lang="en-US" altLang="ko-KR" sz="1600" dirty="0"/>
                  <a:t>)</a:t>
                </a:r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1428556" y="2110828"/>
                <a:ext cx="4090757" cy="0"/>
              </a:xfrm>
              <a:prstGeom prst="line">
                <a:avLst/>
              </a:prstGeom>
              <a:grpFill/>
              <a:ln w="25400">
                <a:solidFill>
                  <a:srgbClr val="4E34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522882" y="1758177"/>
                <a:ext cx="1863789" cy="29107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영상 출력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89065" y="2192324"/>
                <a:ext cx="2761477" cy="29107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레이저 </a:t>
                </a:r>
                <a:r>
                  <a:rPr lang="en-US" altLang="ko-KR" sz="1600" dirty="0"/>
                  <a:t>ON/OFF</a:t>
                </a:r>
                <a:endParaRPr lang="ko-KR" altLang="en-US" sz="16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046895" y="2575763"/>
                <a:ext cx="2761477" cy="29107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로그인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기능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054136" y="2931197"/>
                <a:ext cx="2761477" cy="29107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송수신 기능</a:t>
                </a:r>
              </a:p>
            </p:txBody>
          </p:sp>
        </p:grpSp>
        <p:cxnSp>
          <p:nvCxnSpPr>
            <p:cNvPr id="40" name="직선 연결선 39"/>
            <p:cNvCxnSpPr/>
            <p:nvPr/>
          </p:nvCxnSpPr>
          <p:spPr>
            <a:xfrm>
              <a:off x="1428555" y="2883793"/>
              <a:ext cx="4090757" cy="0"/>
            </a:xfrm>
            <a:prstGeom prst="line">
              <a:avLst/>
            </a:prstGeom>
            <a:grpFill/>
            <a:ln w="25400">
              <a:solidFill>
                <a:srgbClr val="4E3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6070184-BCC5-4DA0-B276-C5637C364CB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2290" name="Picture 2" descr="갤럭시 PNG에 대한 이미지 검색결과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89275" y="3644900"/>
            <a:ext cx="1358899" cy="1358899"/>
          </a:xfrm>
          <a:prstGeom prst="rect">
            <a:avLst/>
          </a:prstGeom>
          <a:noFill/>
        </p:spPr>
      </p:pic>
      <p:pic>
        <p:nvPicPr>
          <p:cNvPr id="12292" name="Picture 4" descr="노트북 png에 대한 이미지 검색결과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5076" y="4381500"/>
            <a:ext cx="2078669" cy="1058863"/>
          </a:xfrm>
          <a:prstGeom prst="rect">
            <a:avLst/>
          </a:prstGeom>
          <a:noFill/>
        </p:spPr>
      </p:pic>
      <p:pic>
        <p:nvPicPr>
          <p:cNvPr id="12294" name="Picture 6" descr="라즈베리파이3 png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9375" y="3754437"/>
            <a:ext cx="1940697" cy="1223963"/>
          </a:xfrm>
          <a:prstGeom prst="rect">
            <a:avLst/>
          </a:prstGeom>
          <a:noFill/>
        </p:spPr>
      </p:pic>
      <p:cxnSp>
        <p:nvCxnSpPr>
          <p:cNvPr id="55" name="직선 연결선 54"/>
          <p:cNvCxnSpPr/>
          <p:nvPr/>
        </p:nvCxnSpPr>
        <p:spPr>
          <a:xfrm>
            <a:off x="4777980" y="6308083"/>
            <a:ext cx="3026854" cy="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4E3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47185" y="5939824"/>
            <a:ext cx="25392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음성 정보</a:t>
            </a:r>
            <a:endParaRPr lang="ko-KR" altLang="en-US" sz="16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7997017" y="3332547"/>
            <a:ext cx="1740732" cy="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4E3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84625" y="3365047"/>
            <a:ext cx="154485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음성 출력</a:t>
            </a:r>
            <a:endParaRPr lang="ko-KR" altLang="en-US" sz="1600" dirty="0"/>
          </a:p>
        </p:txBody>
      </p:sp>
      <p:pic>
        <p:nvPicPr>
          <p:cNvPr id="12296" name="Picture 8" descr="cat png에 대한 이미지 검색결과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366058" y="3086100"/>
            <a:ext cx="1571392" cy="1566863"/>
          </a:xfrm>
          <a:prstGeom prst="rect">
            <a:avLst/>
          </a:prstGeom>
          <a:noFill/>
        </p:spPr>
      </p:pic>
      <p:cxnSp>
        <p:nvCxnSpPr>
          <p:cNvPr id="64" name="직선 연결선 63"/>
          <p:cNvCxnSpPr/>
          <p:nvPr/>
        </p:nvCxnSpPr>
        <p:spPr>
          <a:xfrm rot="16200000" flipH="1">
            <a:off x="3610236" y="1781434"/>
            <a:ext cx="472653" cy="30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개발 환경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620" y="3358502"/>
            <a:ext cx="187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MySQL 5.7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8521" y="1723691"/>
            <a:ext cx="2582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&lt;Database&gt;</a:t>
            </a:r>
            <a:endParaRPr lang="ko-KR" altLang="en-US" sz="25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26" y="2209789"/>
            <a:ext cx="1974729" cy="101958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62579" y="1722153"/>
            <a:ext cx="2582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&lt;Android&gt;</a:t>
            </a:r>
            <a:endParaRPr lang="ko-KR" altLang="en-US" sz="25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r="16277" b="14130"/>
          <a:stretch/>
        </p:blipFill>
        <p:spPr>
          <a:xfrm>
            <a:off x="9329442" y="2285413"/>
            <a:ext cx="866473" cy="10845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16" y="2302807"/>
            <a:ext cx="2277997" cy="9190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91646" y="3408092"/>
            <a:ext cx="155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Android 4.4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7416" y="3408092"/>
            <a:ext cx="26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Android Studio 2.2.3</a:t>
            </a: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>
          <a:xfrm>
            <a:off x="8616586" y="6402669"/>
            <a:ext cx="2743200" cy="365125"/>
          </a:xfrm>
        </p:spPr>
        <p:txBody>
          <a:bodyPr/>
          <a:lstStyle/>
          <a:p>
            <a:fld id="{76070184-BCC5-4DA0-B276-C5637C364CB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521" y="3833915"/>
            <a:ext cx="2582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&lt;Server&gt;</a:t>
            </a:r>
            <a:endParaRPr lang="ko-KR" altLang="en-US" sz="25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08147" y="3848515"/>
            <a:ext cx="2582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&lt;Hardware&gt;</a:t>
            </a:r>
            <a:endParaRPr lang="ko-KR" altLang="en-US" sz="2500" b="1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15" y="4542837"/>
            <a:ext cx="1010197" cy="101019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14" y="4542837"/>
            <a:ext cx="790687" cy="99920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540" y="4455244"/>
            <a:ext cx="1512350" cy="126054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3" y="4560765"/>
            <a:ext cx="1113774" cy="110841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01"/>
          <a:stretch/>
        </p:blipFill>
        <p:spPr>
          <a:xfrm>
            <a:off x="2299038" y="4567756"/>
            <a:ext cx="1172030" cy="115524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0" r="20093"/>
          <a:stretch/>
        </p:blipFill>
        <p:spPr>
          <a:xfrm>
            <a:off x="3919890" y="4541133"/>
            <a:ext cx="1271092" cy="101883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31" y="-1580854"/>
            <a:ext cx="1393324" cy="1393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06541" y="5749487"/>
            <a:ext cx="187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Apache Tomcat 6.0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39438" y="5756338"/>
            <a:ext cx="187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Rasbian</a:t>
            </a:r>
            <a:r>
              <a:rPr lang="en-US" altLang="ko-KR" b="1" dirty="0"/>
              <a:t> 8.x Jessie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650904" y="5756338"/>
            <a:ext cx="166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OPENCV 2.4.13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644511" y="5599911"/>
            <a:ext cx="128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Rasberry</a:t>
            </a:r>
            <a:r>
              <a:rPr lang="en-US" altLang="ko-KR" b="1" dirty="0"/>
              <a:t> Pie 3 Model B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68694" y="5682705"/>
            <a:ext cx="187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Pi Camera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221435" y="5705068"/>
            <a:ext cx="184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MG90S 9G</a:t>
            </a:r>
          </a:p>
          <a:p>
            <a:pPr algn="ctr"/>
            <a:r>
              <a:rPr lang="en-US" altLang="ko-KR" b="1" dirty="0"/>
              <a:t>Servo Motor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9892" y="4591017"/>
            <a:ext cx="1144402" cy="99226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841223" y="5631460"/>
            <a:ext cx="1874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TTSAM white</a:t>
            </a:r>
          </a:p>
          <a:p>
            <a:pPr algn="ctr"/>
            <a:r>
              <a:rPr lang="en-US" altLang="ko-KR" b="1" dirty="0" smtClean="0"/>
              <a:t>Mini 3.5mm pillow Speaker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98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개발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6237" y="1671697"/>
            <a:ext cx="100524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ko-KR" sz="2200" b="1" dirty="0"/>
              <a:t>Application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 Android Studio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Android app </a:t>
            </a:r>
            <a:r>
              <a:rPr lang="ko-KR" altLang="en-US" sz="2000" dirty="0"/>
              <a:t>구현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 안드로이드 </a:t>
            </a:r>
            <a:r>
              <a:rPr lang="en-US" altLang="ko-KR" sz="2000" dirty="0"/>
              <a:t>4.4</a:t>
            </a:r>
            <a:r>
              <a:rPr lang="ko-KR" altLang="en-US" sz="2000" dirty="0"/>
              <a:t>버전 이용하여 개발 예정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AutoNum type="arabicPeriod"/>
              <a:defRPr/>
            </a:pPr>
            <a:endParaRPr lang="en-US" altLang="ko-KR" sz="2200" b="1" dirty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ko-KR" sz="2200" b="1" dirty="0"/>
              <a:t>Hardware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  </a:t>
            </a:r>
            <a:r>
              <a:rPr lang="ko-KR" altLang="en-US" sz="2000" dirty="0"/>
              <a:t>파이카메라를 통한 영상 인식 </a:t>
            </a:r>
            <a:endParaRPr lang="en-US" altLang="ko-KR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 메탈 </a:t>
            </a:r>
            <a:r>
              <a:rPr lang="ko-KR" altLang="en-US" sz="2000" dirty="0" err="1"/>
              <a:t>서보모터와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라즈베리파이를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이용하여 레이저 포인터의 동작 </a:t>
            </a:r>
            <a:r>
              <a:rPr lang="ko-KR" altLang="en-US" sz="2000" dirty="0" smtClean="0"/>
              <a:t>제어</a:t>
            </a:r>
            <a:endParaRPr lang="en-US" altLang="ko-KR" sz="2200" b="1" dirty="0" smtClean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/>
              <a:t> </a:t>
            </a:r>
            <a:r>
              <a:rPr lang="ko-KR" altLang="en-US" sz="2200" dirty="0" err="1" smtClean="0"/>
              <a:t>라즈베리파이의</a:t>
            </a:r>
            <a:r>
              <a:rPr lang="ko-KR" altLang="en-US" sz="2200" dirty="0" smtClean="0"/>
              <a:t> 오디오단자</a:t>
            </a:r>
            <a:r>
              <a:rPr lang="en-US" altLang="ko-KR" sz="2200" dirty="0" smtClean="0"/>
              <a:t>(3.5mm)</a:t>
            </a:r>
            <a:r>
              <a:rPr lang="ko-KR" altLang="en-US" sz="2200" dirty="0" smtClean="0"/>
              <a:t>에 </a:t>
            </a:r>
            <a:r>
              <a:rPr lang="ko-KR" altLang="en-US" sz="2200" dirty="0" smtClean="0"/>
              <a:t>스피커를 연결하여 음성 출력</a:t>
            </a:r>
            <a:endParaRPr lang="en-US" altLang="ko-KR" sz="2200" dirty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ko-KR" sz="2200" b="1" dirty="0"/>
              <a:t>Server </a:t>
            </a:r>
            <a:r>
              <a:rPr lang="ko-KR" altLang="en-US" sz="2200" b="1" dirty="0"/>
              <a:t>및 </a:t>
            </a:r>
            <a:r>
              <a:rPr lang="en-US" altLang="ko-KR" sz="2200" b="1" dirty="0"/>
              <a:t>DB</a:t>
            </a:r>
          </a:p>
          <a:p>
            <a:pPr marL="57150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개인 </a:t>
            </a:r>
            <a:r>
              <a:rPr lang="en-US" altLang="ko-KR" sz="2000" dirty="0"/>
              <a:t>PC</a:t>
            </a:r>
            <a:r>
              <a:rPr lang="ko-KR" altLang="en-US" sz="2000" dirty="0"/>
              <a:t>에 서버 구축</a:t>
            </a:r>
            <a:endParaRPr lang="en-US" altLang="ko-KR" sz="2000" dirty="0"/>
          </a:p>
          <a:p>
            <a:pPr marL="57150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MySQL</a:t>
            </a:r>
            <a:r>
              <a:rPr lang="ko-KR" altLang="en-US" sz="2000" dirty="0"/>
              <a:t>을 이용한 </a:t>
            </a:r>
            <a:r>
              <a:rPr lang="en-US" altLang="ko-KR" sz="2000" dirty="0"/>
              <a:t>DB </a:t>
            </a:r>
            <a:r>
              <a:rPr lang="ko-KR" altLang="en-US" sz="2000" dirty="0"/>
              <a:t>구축</a:t>
            </a:r>
            <a:endParaRPr lang="en-US" altLang="ko-KR" sz="2000" dirty="0"/>
          </a:p>
          <a:p>
            <a:pPr marL="57150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OPENCV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CamShift</a:t>
            </a:r>
            <a:r>
              <a:rPr lang="en-US" altLang="ko-KR" sz="2000" dirty="0"/>
              <a:t> </a:t>
            </a:r>
            <a:r>
              <a:rPr lang="ko-KR" altLang="en-US" sz="2000" dirty="0"/>
              <a:t>알고리즘을 이용하여 고양이 추적을 구현</a:t>
            </a:r>
            <a:endParaRPr lang="en-US" altLang="ko-KR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2729" y="5802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하드웨어 구상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92" y="2119263"/>
            <a:ext cx="2789162" cy="42370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96515" y="2006969"/>
            <a:ext cx="3010161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64947"/>
              </p:ext>
            </p:extLst>
          </p:nvPr>
        </p:nvGraphicFramePr>
        <p:xfrm>
          <a:off x="1992000" y="1802408"/>
          <a:ext cx="8208000" cy="46017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5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5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박예리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5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openCV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itchFamily="50" charset="-127"/>
                          <a:ea typeface="맑은 고딕" pitchFamily="50" charset="-127"/>
                        </a:rPr>
                        <a:t>하드웨어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openCV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어플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openCV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하드웨어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+mn-ea"/>
                        </a:rPr>
                        <a:t>어플리케이션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+mn-ea"/>
                        </a:rPr>
                        <a:t>서버</a:t>
                      </a:r>
                      <a:r>
                        <a:rPr lang="en-US" altLang="ko-KR" dirty="0">
                          <a:latin typeface="맑은 고딕" pitchFamily="50" charset="-127"/>
                          <a:ea typeface="+mn-ea"/>
                        </a:rPr>
                        <a:t>, DB</a:t>
                      </a:r>
                      <a:endParaRPr lang="ko-KR" altLang="en-US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하드웨어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서버 통신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Device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Driver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서버 통신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앱 기능 구현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서버 및 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openCV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하드웨어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서버 통신 테스트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서버 통신 테스트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하드웨어 제어 테스트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영상 인식률 및 처리 속도 테스트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졸업 연구 수행 일정</a:t>
            </a:r>
          </a:p>
        </p:txBody>
      </p:sp>
      <p:pic>
        <p:nvPicPr>
          <p:cNvPr id="4" name="내용 개체 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15" y="1744601"/>
            <a:ext cx="8557601" cy="4727503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5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endParaRPr lang="ko-KR" altLang="en-US" sz="4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07" y="1720785"/>
            <a:ext cx="1013002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/>
              <a:t>https://github.com/jhmoon1211/CATMINT.git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350" b="886"/>
          <a:stretch/>
        </p:blipFill>
        <p:spPr>
          <a:xfrm>
            <a:off x="601341" y="2482047"/>
            <a:ext cx="8785728" cy="396505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필요기술 및 참고 문헌</a:t>
            </a:r>
            <a:endParaRPr lang="en-US" altLang="ko-KR" sz="4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17" y="1750497"/>
            <a:ext cx="11345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서적</a:t>
            </a:r>
            <a:endParaRPr lang="en-US" altLang="ko-KR" sz="2400" b="1" dirty="0"/>
          </a:p>
          <a:p>
            <a:r>
              <a:rPr lang="en-US" altLang="ko-KR" sz="2400" dirty="0"/>
              <a:t>-  DB : </a:t>
            </a:r>
            <a:r>
              <a:rPr lang="ko-KR" altLang="en-US" sz="2400" dirty="0"/>
              <a:t>데이터베이스 배움터</a:t>
            </a:r>
            <a:r>
              <a:rPr lang="en-US" altLang="ko-KR" sz="2400" dirty="0"/>
              <a:t>(MS SQL Server </a:t>
            </a:r>
            <a:r>
              <a:rPr lang="ko-KR" altLang="en-US" sz="2400" dirty="0"/>
              <a:t>기반</a:t>
            </a:r>
            <a:r>
              <a:rPr lang="en-US" altLang="ko-KR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안드로이드 </a:t>
            </a:r>
            <a:r>
              <a:rPr lang="en-US" altLang="ko-KR" sz="2400" dirty="0"/>
              <a:t>: </a:t>
            </a:r>
            <a:r>
              <a:rPr lang="ko-KR" altLang="en-US" sz="2400" dirty="0"/>
              <a:t>그림으로 쉽게 설명하는 안드로이드</a:t>
            </a:r>
            <a:r>
              <a:rPr lang="en-US" altLang="ko-KR" sz="2400" dirty="0"/>
              <a:t> </a:t>
            </a:r>
            <a:r>
              <a:rPr lang="ko-KR" altLang="en-US" sz="2400" dirty="0"/>
              <a:t>프로그래밍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 err="1"/>
              <a:t>라즈베리파이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라즈베리파이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을 이용한 사물인터넷 기초부터 실무까지</a:t>
            </a:r>
            <a:endParaRPr lang="en-US" altLang="ko-KR" sz="2400" dirty="0"/>
          </a:p>
          <a:p>
            <a:endParaRPr lang="en-US" altLang="ko-KR" sz="2400" b="1" dirty="0"/>
          </a:p>
          <a:p>
            <a:r>
              <a:rPr lang="ko-KR" altLang="en-US" sz="2400" b="1" dirty="0"/>
              <a:t>레이저 포인터 구동</a:t>
            </a:r>
            <a:endParaRPr lang="en-US" altLang="ko-KR" sz="2400" b="1" dirty="0"/>
          </a:p>
          <a:p>
            <a:r>
              <a:rPr lang="en-US" altLang="ko-KR" sz="2400" dirty="0">
                <a:hlinkClick r:id="rId2"/>
              </a:rPr>
              <a:t>https://www.youtube.com/watch?v=h6axIEVzUzY</a:t>
            </a:r>
            <a:endParaRPr lang="en-US" altLang="ko-KR" sz="2400" dirty="0"/>
          </a:p>
          <a:p>
            <a:endParaRPr lang="en-US" altLang="ko-KR" sz="2400" b="1" dirty="0"/>
          </a:p>
          <a:p>
            <a:r>
              <a:rPr lang="ko-KR" altLang="en-US" sz="2400" b="1" dirty="0"/>
              <a:t>파이 카메라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3"/>
              </a:rPr>
              <a:t>https://neosarchizo.gitbooks.io/raspberrypiforsejonguniv/content/chapter4.html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4"/>
              </a:rPr>
              <a:t>http://www.hardcopyworld.com/ngine/aduino/index.php/archives/1803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5"/>
              </a:rPr>
              <a:t>http://m.blog.naver.com/scw0531/220653503111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539433"/>
            <a:ext cx="12192000" cy="3599726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083518" y="2374428"/>
            <a:ext cx="2024963" cy="1929736"/>
          </a:xfrm>
          <a:prstGeom prst="ellipse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998016" y="2292947"/>
            <a:ext cx="2195966" cy="2092697"/>
          </a:xfrm>
          <a:prstGeom prst="ellipse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7136" y="2985353"/>
            <a:ext cx="12977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QnA</a:t>
            </a:r>
            <a:endParaRPr lang="ko-KR" altLang="en-US" sz="4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8354" t="83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644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50" dirty="0"/>
          </a:p>
          <a:p>
            <a:r>
              <a:rPr lang="en-US" altLang="ko-KR" dirty="0"/>
              <a:t>				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10396" y="1600542"/>
            <a:ext cx="3591525" cy="3422628"/>
          </a:xfrm>
          <a:prstGeom prst="ellipse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bg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10396" y="2940199"/>
            <a:ext cx="35915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>
                <a:solidFill>
                  <a:schemeClr val="bg1">
                    <a:lumMod val="8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Thank U </a:t>
            </a:r>
            <a:r>
              <a:rPr lang="en-US" altLang="ko-KR" sz="4500" b="1" dirty="0">
                <a:solidFill>
                  <a:schemeClr val="bg1">
                    <a:lumMod val="8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4500" b="1" dirty="0">
              <a:solidFill>
                <a:schemeClr val="bg1">
                  <a:lumMod val="8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8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5755" y="890954"/>
            <a:ext cx="2546905" cy="795127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5754" y="978195"/>
            <a:ext cx="254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HY중고딕" panose="02030600000101010101" pitchFamily="18" charset="-127"/>
              <a:cs typeface="Tahoma" panose="020B060403050404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195754" y="2358317"/>
            <a:ext cx="4382887" cy="3225008"/>
          </a:xfrm>
        </p:spPr>
        <p:txBody>
          <a:bodyPr>
            <a:normAutofit/>
          </a:bodyPr>
          <a:lstStyle/>
          <a:p>
            <a:pPr marL="417919" indent="-417919">
              <a:lnSpc>
                <a:spcPct val="110000"/>
              </a:lnSpc>
              <a:buAutoNum type="arabicPeriod"/>
            </a:pPr>
            <a:r>
              <a:rPr lang="ko-KR" altLang="en-US" dirty="0"/>
              <a:t>졸업연구 개요</a:t>
            </a:r>
            <a:endParaRPr lang="en-US" altLang="ko-KR" dirty="0"/>
          </a:p>
          <a:p>
            <a:pPr marL="417919" indent="-417919">
              <a:lnSpc>
                <a:spcPct val="11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417919" indent="-417919">
              <a:lnSpc>
                <a:spcPct val="11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417919" indent="-417919">
              <a:lnSpc>
                <a:spcPct val="11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417919" indent="-417919">
              <a:lnSpc>
                <a:spcPct val="110000"/>
              </a:lnSpc>
              <a:buAutoNum type="arabicPeriod"/>
            </a:pPr>
            <a:r>
              <a:rPr lang="ko-KR" altLang="en-US" dirty="0"/>
              <a:t>시스템 개발 환경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51248" y="2358317"/>
            <a:ext cx="4444677" cy="30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6. </a:t>
            </a:r>
            <a:r>
              <a:rPr lang="ko-KR" altLang="en-US" dirty="0"/>
              <a:t>시스템 개발 방법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7. </a:t>
            </a:r>
            <a:r>
              <a:rPr lang="ko-KR" altLang="en-US" dirty="0"/>
              <a:t>업무 분담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8. </a:t>
            </a:r>
            <a:r>
              <a:rPr lang="ko-KR" altLang="en-US" dirty="0"/>
              <a:t>졸업연구 수행일정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9. GitHub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10. </a:t>
            </a:r>
            <a:r>
              <a:rPr lang="ko-KR" altLang="en-US" dirty="0"/>
              <a:t>필요 기술 및 참고일정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1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2729" y="5802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아이디어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466" y="1608667"/>
            <a:ext cx="115866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 </a:t>
            </a:r>
            <a:r>
              <a:rPr lang="ko-KR" altLang="en-US" b="1" dirty="0" smtClean="0"/>
              <a:t>지난 발표에서 지적 사항 </a:t>
            </a:r>
            <a:r>
              <a:rPr lang="en-US" altLang="ko-KR" b="1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1. </a:t>
            </a:r>
            <a:r>
              <a:rPr lang="ko-KR" altLang="en-US" dirty="0" smtClean="0"/>
              <a:t>주인이 능동적으로 불러서 놀아줄 수 있는 기능은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2. </a:t>
            </a:r>
            <a:r>
              <a:rPr lang="ko-KR" altLang="en-US" dirty="0" smtClean="0"/>
              <a:t>개발의 범위를 정확히 할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지적 사항에 대한 답변 </a:t>
            </a:r>
            <a:r>
              <a:rPr lang="en-US" altLang="ko-KR" b="1" dirty="0" smtClean="0"/>
              <a:t>&gt;</a:t>
            </a:r>
            <a:endParaRPr lang="en-US" altLang="ko-KR" b="1" dirty="0" smtClean="0"/>
          </a:p>
          <a:p>
            <a:r>
              <a:rPr lang="en-US" altLang="ko-KR" b="1" dirty="0" smtClean="0"/>
              <a:t>  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장치가 있는 장소로 고양이를 부르기 위해 주인의 목소리나 고양이의 울음소리를 스피커로 출력하는</a:t>
            </a:r>
            <a:endParaRPr lang="en-US" altLang="ko-KR" dirty="0" smtClean="0"/>
          </a:p>
          <a:p>
            <a:r>
              <a:rPr lang="ko-KR" altLang="en-US" dirty="0" smtClean="0"/>
              <a:t>        소리기능을 추가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2. </a:t>
            </a:r>
            <a:r>
              <a:rPr lang="ko-KR" altLang="en-US" dirty="0" smtClean="0"/>
              <a:t>개발범위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부가기능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r>
              <a:rPr lang="en-US" altLang="ko-KR" dirty="0" smtClean="0"/>
              <a:t>         - </a:t>
            </a:r>
            <a:r>
              <a:rPr lang="ko-KR" altLang="en-US" dirty="0" smtClean="0"/>
              <a:t>기본기능 </a:t>
            </a:r>
            <a:r>
              <a:rPr lang="en-US" altLang="ko-KR" dirty="0" smtClean="0"/>
              <a:t>-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1)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폰을</a:t>
            </a:r>
            <a:r>
              <a:rPr lang="ko-KR" altLang="en-US" dirty="0" smtClean="0"/>
              <a:t> 통한 실시간 레이저 포인터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r>
              <a:rPr lang="en-US" altLang="ko-KR" dirty="0" smtClean="0"/>
              <a:t>	-&gt; </a:t>
            </a:r>
            <a:r>
              <a:rPr lang="ko-KR" altLang="en-US" dirty="0" smtClean="0"/>
              <a:t>어플리케이션에 레이저패턴을 그려주어 장치가 실시간으로 이 패턴을 출력하는 기능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영상처리를 통한 고양이 감지 및 </a:t>
            </a:r>
            <a:r>
              <a:rPr lang="ko-KR" altLang="en-US" dirty="0" smtClean="0"/>
              <a:t>추적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opencv</a:t>
            </a:r>
            <a:r>
              <a:rPr lang="ko-KR" altLang="en-US" dirty="0"/>
              <a:t> </a:t>
            </a:r>
            <a:r>
              <a:rPr lang="en-US" altLang="ko-KR" dirty="0" err="1" smtClean="0"/>
              <a:t>camshift</a:t>
            </a:r>
            <a:r>
              <a:rPr lang="ko-KR" altLang="en-US" dirty="0" smtClean="0"/>
              <a:t>알고리즘을 이용하여 </a:t>
            </a:r>
            <a:r>
              <a:rPr lang="ko-KR" altLang="en-US" dirty="0" err="1" smtClean="0"/>
              <a:t>털색으로</a:t>
            </a:r>
            <a:r>
              <a:rPr lang="ko-KR" altLang="en-US" dirty="0" smtClean="0"/>
              <a:t> 고양이를 감지와 추적하여 어플리케이션 화면에 출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err="1" smtClean="0"/>
              <a:t>력하는</a:t>
            </a:r>
            <a:r>
              <a:rPr lang="ko-KR" altLang="en-US" dirty="0" smtClean="0"/>
              <a:t> 기능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2729" y="5802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아이디어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466" y="2306935"/>
            <a:ext cx="11586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smtClean="0"/>
              <a:t>3)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자동모드일 경우 저장된 패턴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사용자가 놀아 줄 수 없는 상황일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앱에서</a:t>
            </a:r>
            <a:r>
              <a:rPr lang="ko-KR" altLang="en-US" dirty="0" smtClean="0"/>
              <a:t> 자동모드를 설정하여 기본으로 저장되어 있는 패턴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을 장치가 출력해주는 기능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4)</a:t>
            </a:r>
            <a:r>
              <a:rPr lang="ko-KR" altLang="en-US" dirty="0" smtClean="0"/>
              <a:t> </a:t>
            </a:r>
            <a:r>
              <a:rPr lang="ko-KR" altLang="en-US" dirty="0" smtClean="0"/>
              <a:t>카메라를 통한 실시간 영상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파이카메라로 촬영된 영상을 </a:t>
            </a:r>
            <a:r>
              <a:rPr lang="ko-KR" altLang="en-US" dirty="0" err="1" smtClean="0"/>
              <a:t>앱이</a:t>
            </a:r>
            <a:r>
              <a:rPr lang="ko-KR" altLang="en-US" dirty="0" smtClean="0"/>
              <a:t> 실시간으로 출력해주어 고양이의 모습을 확인할 수 있는 기능</a:t>
            </a:r>
            <a:endParaRPr lang="en-US" altLang="ko-KR" dirty="0" smtClean="0"/>
          </a:p>
          <a:p>
            <a:r>
              <a:rPr lang="en-US" altLang="ko-KR" dirty="0" smtClean="0"/>
              <a:t>	5) </a:t>
            </a:r>
            <a:r>
              <a:rPr lang="ko-KR" altLang="en-US" dirty="0" smtClean="0"/>
              <a:t>스피커를 통한 음성 출력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장치가 있는 </a:t>
            </a:r>
            <a:r>
              <a:rPr lang="ko-KR" altLang="en-US" dirty="0" err="1" smtClean="0"/>
              <a:t>장소외에</a:t>
            </a:r>
            <a:r>
              <a:rPr lang="ko-KR" altLang="en-US" dirty="0" smtClean="0"/>
              <a:t> 고양이를 부르기 위해 사용자의 목소리나 고양이의 울음소리를 출력해주는 </a:t>
            </a:r>
            <a:r>
              <a:rPr lang="en-US" altLang="ko-KR" dirty="0" smtClean="0"/>
              <a:t>	</a:t>
            </a:r>
            <a:r>
              <a:rPr lang="ko-KR" altLang="en-US" dirty="0"/>
              <a:t> </a:t>
            </a:r>
            <a:r>
              <a:rPr lang="ko-KR" altLang="en-US" dirty="0" smtClean="0"/>
              <a:t>  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- </a:t>
            </a:r>
            <a:r>
              <a:rPr lang="ko-KR" altLang="en-US" dirty="0" smtClean="0"/>
              <a:t>부가 기능 </a:t>
            </a:r>
            <a:r>
              <a:rPr lang="en-US" altLang="ko-KR" dirty="0" smtClean="0"/>
              <a:t>–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1) </a:t>
            </a:r>
            <a:r>
              <a:rPr lang="ko-KR" altLang="en-US" dirty="0" smtClean="0"/>
              <a:t>레이저패턴 저장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사용자가 </a:t>
            </a:r>
            <a:r>
              <a:rPr lang="ko-KR" altLang="en-US" dirty="0" err="1" smtClean="0"/>
              <a:t>앱에서</a:t>
            </a:r>
            <a:r>
              <a:rPr lang="ko-KR" altLang="en-US" dirty="0" smtClean="0"/>
              <a:t> 그려준 패턴을 서버에 저장하여 자동모드일 때 장치가 이를 출력해주는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587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2729" y="5802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아이디어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6608" y="1901480"/>
            <a:ext cx="11167464" cy="443281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2400" dirty="0"/>
              <a:t>&lt;</a:t>
            </a:r>
            <a:r>
              <a:rPr lang="ko-KR" altLang="en-US" sz="2400" dirty="0"/>
              <a:t>배경</a:t>
            </a:r>
            <a:r>
              <a:rPr lang="en-US" altLang="ko-KR" sz="2400" dirty="0"/>
              <a:t>&gt;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고양이를 키우는 </a:t>
            </a:r>
            <a:r>
              <a:rPr lang="en-US" altLang="ko-KR" sz="2400" dirty="0"/>
              <a:t>1</a:t>
            </a:r>
            <a:r>
              <a:rPr lang="ko-KR" altLang="en-US" sz="2400" dirty="0"/>
              <a:t>인 가구 및 맞벌이 가정이 늘어남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고양이를 놔두고 외출하는 경우가 잦아짐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주인과 고양이가 함께 할 수 있는 시간이 적어 짐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고양이의 활동량이 줄어듦</a:t>
            </a:r>
            <a:endParaRPr lang="en-US" altLang="ko-KR" sz="2400" dirty="0"/>
          </a:p>
          <a:p>
            <a:pPr marL="0" indent="0">
              <a:buFont typeface="Arial" pitchFamily="34" charset="0"/>
              <a:buNone/>
            </a:pPr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2729" y="5802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아이디어 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2393" y="1647285"/>
            <a:ext cx="2490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</a:t>
            </a:r>
            <a:r>
              <a:rPr lang="ko-KR" altLang="en-US" sz="2800" dirty="0"/>
              <a:t>현황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44828"/>
          <a:stretch/>
        </p:blipFill>
        <p:spPr>
          <a:xfrm>
            <a:off x="1319611" y="1439923"/>
            <a:ext cx="3522603" cy="30136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b="44745"/>
          <a:stretch/>
        </p:blipFill>
        <p:spPr>
          <a:xfrm>
            <a:off x="1101871" y="4155365"/>
            <a:ext cx="4067203" cy="27026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797" y="1478308"/>
            <a:ext cx="4416584" cy="285649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255995" y="3090398"/>
            <a:ext cx="5053813" cy="3767602"/>
            <a:chOff x="4588792" y="2730844"/>
            <a:chExt cx="5053813" cy="376760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b="31175"/>
            <a:stretch/>
          </p:blipFill>
          <p:spPr>
            <a:xfrm>
              <a:off x="4588792" y="2730844"/>
              <a:ext cx="5053813" cy="3767602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7451696" y="5633884"/>
              <a:ext cx="2064775" cy="864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376428" y="2538189"/>
            <a:ext cx="4567933" cy="4111140"/>
            <a:chOff x="321917" y="2220098"/>
            <a:chExt cx="4567933" cy="411114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17" y="2220098"/>
              <a:ext cx="4567933" cy="4111140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1473200" y="2550160"/>
              <a:ext cx="1680094" cy="1798320"/>
              <a:chOff x="1473200" y="2550160"/>
              <a:chExt cx="1680094" cy="179832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1473200" y="2550160"/>
                <a:ext cx="165792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1903614" y="4348480"/>
                <a:ext cx="124968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6692731" y="3090398"/>
            <a:ext cx="3291355" cy="3314615"/>
            <a:chOff x="5777345" y="2400207"/>
            <a:chExt cx="3291355" cy="331461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345" y="2400207"/>
              <a:ext cx="3291355" cy="3314615"/>
            </a:xfrm>
            <a:prstGeom prst="rect">
              <a:avLst/>
            </a:prstGeom>
          </p:spPr>
        </p:pic>
        <p:sp>
          <p:nvSpPr>
            <p:cNvPr id="22" name="사각형: 둥근 모서리 21"/>
            <p:cNvSpPr/>
            <p:nvPr/>
          </p:nvSpPr>
          <p:spPr>
            <a:xfrm>
              <a:off x="5860471" y="2867891"/>
              <a:ext cx="1651705" cy="706582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6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2729" y="5802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아이디어 개요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712320" y="2604731"/>
            <a:ext cx="3906970" cy="3934183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200" dirty="0"/>
              <a:t>주인이 반려동물의 모습을 실시간으로 확인할 수 있어</a:t>
            </a:r>
            <a:r>
              <a:rPr lang="en-US" altLang="ko-KR" sz="2200" dirty="0"/>
              <a:t>    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FF0000"/>
                </a:highlight>
              </a:rPr>
              <a:t>불안감 해소 가능</a:t>
            </a:r>
            <a:endParaRPr lang="en-US" altLang="ko-KR" sz="2200" b="1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200" dirty="0"/>
              <a:t> 반려동물의 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FF0000"/>
                </a:highlight>
              </a:rPr>
              <a:t>활동량</a:t>
            </a:r>
            <a:r>
              <a:rPr lang="ko-KR" altLang="en-US" sz="2200" b="1" dirty="0">
                <a:highlight>
                  <a:srgbClr val="FF0000"/>
                </a:highlight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FF0000"/>
                </a:highlight>
              </a:rPr>
              <a:t>증가</a:t>
            </a:r>
            <a:endParaRPr lang="en-US" altLang="ko-KR" sz="2200" b="1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1200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2200" dirty="0">
                <a:highlight>
                  <a:srgbClr val="FF0000"/>
                </a:highlight>
              </a:rPr>
              <a:t> 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FF0000"/>
                </a:highlight>
              </a:rPr>
              <a:t>반영구적으로 사용이 가능</a:t>
            </a:r>
            <a:r>
              <a:rPr lang="ko-KR" altLang="en-US" sz="2200" dirty="0"/>
              <a:t>하기</a:t>
            </a:r>
            <a:r>
              <a:rPr lang="ko-KR" altLang="en-US" sz="2200" b="1" dirty="0"/>
              <a:t> </a:t>
            </a:r>
            <a:r>
              <a:rPr lang="ko-KR" altLang="en-US" sz="2200" dirty="0"/>
              <a:t>때문에 경제적인 효과</a:t>
            </a:r>
            <a:endParaRPr lang="en-US" altLang="ko-KR" sz="22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22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22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4848" y="2661486"/>
            <a:ext cx="3873011" cy="289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200" dirty="0"/>
              <a:t>스마트폰을 통해 </a:t>
            </a:r>
            <a:r>
              <a:rPr lang="ko-KR" altLang="en-US" sz="2250" b="1" dirty="0"/>
              <a:t>원격으로 </a:t>
            </a:r>
            <a:r>
              <a:rPr lang="en-US" altLang="ko-KR" sz="2250" b="1" dirty="0"/>
              <a:t>  </a:t>
            </a:r>
            <a:r>
              <a:rPr lang="ko-KR" altLang="en-US" sz="2250" b="1" dirty="0"/>
              <a:t>레이저 포인터 작동을 제어</a:t>
            </a:r>
            <a:endParaRPr lang="en-US" altLang="ko-KR" sz="2250" b="1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1200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200" dirty="0"/>
              <a:t>사용자가 지정한 </a:t>
            </a:r>
            <a:r>
              <a:rPr lang="ko-KR" altLang="en-US" sz="2250" b="1" dirty="0"/>
              <a:t>패턴을      저장하여 자동으로 놀아 줌</a:t>
            </a:r>
            <a:r>
              <a:rPr lang="en-US" altLang="ko-KR" sz="2250" dirty="0"/>
              <a:t>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2200" dirty="0"/>
          </a:p>
        </p:txBody>
      </p:sp>
      <p:sp>
        <p:nvSpPr>
          <p:cNvPr id="15" name="사각형: 둥근 모서리 14"/>
          <p:cNvSpPr/>
          <p:nvPr/>
        </p:nvSpPr>
        <p:spPr>
          <a:xfrm>
            <a:off x="1833348" y="1784477"/>
            <a:ext cx="2211983" cy="533067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4E341D"/>
                </a:solidFill>
              </a:rPr>
              <a:t>목표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7597249" y="1784477"/>
            <a:ext cx="2211983" cy="533067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4E341D"/>
                </a:solidFill>
              </a:rPr>
              <a:t>기대효과</a:t>
            </a:r>
          </a:p>
        </p:txBody>
      </p:sp>
      <p:sp>
        <p:nvSpPr>
          <p:cNvPr id="17" name="화살표: 오른쪽 16"/>
          <p:cNvSpPr/>
          <p:nvPr/>
        </p:nvSpPr>
        <p:spPr>
          <a:xfrm>
            <a:off x="5229295" y="3534213"/>
            <a:ext cx="1261589" cy="810227"/>
          </a:xfrm>
          <a:prstGeom prst="rightArrow">
            <a:avLst/>
          </a:prstGeom>
          <a:solidFill>
            <a:srgbClr val="A5A5A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연구 및 사례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29" b="96636" l="1633" r="98004">
                        <a14:foregroundMark x1="35753" y1="17383" x2="35753" y2="17383"/>
                        <a14:foregroundMark x1="15608" y1="82991" x2="15608" y2="82991"/>
                        <a14:foregroundMark x1="3811" y1="91963" x2="4174" y2="90467"/>
                        <a14:foregroundMark x1="1633" y1="96636" x2="1633" y2="96636"/>
                        <a14:foregroundMark x1="10708" y1="71776" x2="11252" y2="70841"/>
                        <a14:foregroundMark x1="58258" y1="68411" x2="58258" y2="68411"/>
                        <a14:foregroundMark x1="39020" y1="80374" x2="39020" y2="80374"/>
                        <a14:foregroundMark x1="66425" y1="67850" x2="66425" y2="67850"/>
                        <a14:foregroundMark x1="70962" y1="93271" x2="70962" y2="93271"/>
                        <a14:foregroundMark x1="60980" y1="93832" x2="60980" y2="93832"/>
                        <a14:foregroundMark x1="7804" y1="65047" x2="7804" y2="65047"/>
                        <a14:foregroundMark x1="4900" y1="78692" x2="4900" y2="78692"/>
                        <a14:foregroundMark x1="38294" y1="57009" x2="38294" y2="57009"/>
                        <a14:foregroundMark x1="10526" y1="59813" x2="10526" y2="59813"/>
                        <a14:foregroundMark x1="44646" y1="51963" x2="44646" y2="51963"/>
                        <a14:foregroundMark x1="31579" y1="51963" x2="31579" y2="51963"/>
                        <a14:foregroundMark x1="5445" y1="58131" x2="5445" y2="58131"/>
                        <a14:foregroundMark x1="79310" y1="91776" x2="79310" y2="91776"/>
                        <a14:foregroundMark x1="74410" y1="88037" x2="74410" y2="88037"/>
                        <a14:foregroundMark x1="41561" y1="49533" x2="41561" y2="49533"/>
                        <a14:foregroundMark x1="4900" y1="57009" x2="39564" y2="54393"/>
                        <a14:backgroundMark x1="47005" y1="45047" x2="46279" y2="41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06" r="2781"/>
          <a:stretch/>
        </p:blipFill>
        <p:spPr>
          <a:xfrm>
            <a:off x="1054525" y="2808098"/>
            <a:ext cx="2671825" cy="24815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5086" y="1883809"/>
            <a:ext cx="1543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레이저볼</a:t>
            </a:r>
            <a:endParaRPr lang="en-US" altLang="ko-KR" sz="22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2" y="2808097"/>
            <a:ext cx="2623561" cy="24815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0" t="11150" r="10540" b="7174"/>
          <a:stretch/>
        </p:blipFill>
        <p:spPr>
          <a:xfrm>
            <a:off x="8657854" y="2808098"/>
            <a:ext cx="2662176" cy="2481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23870" y="1888603"/>
            <a:ext cx="1704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레이저 러너</a:t>
            </a:r>
            <a:endParaRPr lang="en-US" altLang="ko-KR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331016" y="1883810"/>
            <a:ext cx="1315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오비</a:t>
            </a:r>
            <a:r>
              <a:rPr lang="en-US" altLang="ko-KR" sz="2200" b="1" dirty="0"/>
              <a:t>(Obi)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1061" y="5289614"/>
            <a:ext cx="276979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타이머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속도 조절 모드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7854" y="5284319"/>
            <a:ext cx="245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원격 조종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자동 모드 지원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054525" y="5422819"/>
            <a:ext cx="240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움직이며 레이저 출력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1542" y="2332963"/>
            <a:ext cx="2404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6"/>
              </a:rPr>
              <a:t>http://item2.gmarket.co.kr/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186039" y="2332962"/>
            <a:ext cx="2623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7"/>
              </a:rPr>
              <a:t>http://item2.gmarket.co.kr/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9069156" y="2333042"/>
            <a:ext cx="2453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8"/>
              </a:rPr>
              <a:t>https://www.kickstarter.com/</a:t>
            </a:r>
            <a:endParaRPr lang="ko-KR" altLang="en-US" sz="10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5190" y="5787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9665" y="2776783"/>
            <a:ext cx="1252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애완동물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3319" y="4493642"/>
            <a:ext cx="1252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장치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64656" y="4553536"/>
            <a:ext cx="1252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휴대폰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21517" y="2765723"/>
            <a:ext cx="1252009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사용자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494165" y="5212611"/>
            <a:ext cx="687564" cy="525873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204195" y="5329296"/>
            <a:ext cx="756026" cy="593772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2475600" y="3312466"/>
            <a:ext cx="796257" cy="674947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801674" y="3209334"/>
            <a:ext cx="712020" cy="631975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7310047" y="5076747"/>
            <a:ext cx="698240" cy="707570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061566" y="5018617"/>
            <a:ext cx="615660" cy="616699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8930839" y="3275143"/>
            <a:ext cx="586581" cy="576116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730652" y="3145658"/>
            <a:ext cx="570650" cy="556336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43256" y="2981393"/>
            <a:ext cx="75671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b="1" dirty="0">
                <a:solidFill>
                  <a:srgbClr val="4E341D"/>
                </a:solidFill>
              </a:rPr>
              <a:t>event </a:t>
            </a:r>
            <a:r>
              <a:rPr lang="ko-KR" altLang="en-US" sz="1463" b="1" dirty="0">
                <a:solidFill>
                  <a:srgbClr val="4E341D"/>
                </a:solidFill>
              </a:rPr>
              <a:t>발생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6355" y="4835414"/>
            <a:ext cx="1248575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b="1" dirty="0">
                <a:solidFill>
                  <a:srgbClr val="4E341D"/>
                </a:solidFill>
              </a:rPr>
              <a:t>push </a:t>
            </a:r>
            <a:r>
              <a:rPr lang="ko-KR" altLang="en-US" sz="1463" b="1" dirty="0">
                <a:solidFill>
                  <a:srgbClr val="4E341D"/>
                </a:solidFill>
              </a:rPr>
              <a:t>알림 및 영상 전송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3319" y="3657172"/>
            <a:ext cx="75671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4E341D"/>
                </a:solidFill>
              </a:rPr>
              <a:t>패턴</a:t>
            </a:r>
            <a:endParaRPr lang="en-US" altLang="ko-KR" sz="1463" b="1" dirty="0">
              <a:solidFill>
                <a:srgbClr val="4E341D"/>
              </a:solidFill>
            </a:endParaRPr>
          </a:p>
          <a:p>
            <a:r>
              <a:rPr lang="ko-KR" altLang="en-US" sz="1463" b="1" dirty="0">
                <a:solidFill>
                  <a:srgbClr val="4E341D"/>
                </a:solidFill>
              </a:rPr>
              <a:t>출력</a:t>
            </a:r>
            <a:endParaRPr lang="en-US" altLang="ko-KR" sz="1463" b="1" dirty="0">
              <a:solidFill>
                <a:srgbClr val="4E341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1569" y="5618818"/>
            <a:ext cx="75671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4E341D"/>
                </a:solidFill>
              </a:rPr>
              <a:t>패턴</a:t>
            </a:r>
            <a:endParaRPr lang="en-US" altLang="ko-KR" sz="1463" b="1" dirty="0">
              <a:solidFill>
                <a:srgbClr val="4E341D"/>
              </a:solidFill>
            </a:endParaRPr>
          </a:p>
          <a:p>
            <a:r>
              <a:rPr lang="ko-KR" altLang="en-US" sz="1463" b="1" dirty="0">
                <a:solidFill>
                  <a:srgbClr val="4E341D"/>
                </a:solidFill>
              </a:rPr>
              <a:t>전송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25135" y="3064737"/>
            <a:ext cx="1319079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b="1" dirty="0">
                <a:solidFill>
                  <a:srgbClr val="4E341D"/>
                </a:solidFill>
              </a:rPr>
              <a:t>push </a:t>
            </a:r>
            <a:r>
              <a:rPr lang="ko-KR" altLang="en-US" sz="1463" b="1" dirty="0">
                <a:solidFill>
                  <a:srgbClr val="4E341D"/>
                </a:solidFill>
              </a:rPr>
              <a:t>알림 및 영상 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32793" y="3519446"/>
            <a:ext cx="75671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4E341D"/>
                </a:solidFill>
              </a:rPr>
              <a:t>패턴 생성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21006" y="4907479"/>
            <a:ext cx="1304467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b="1" dirty="0">
                <a:solidFill>
                  <a:srgbClr val="4E341D"/>
                </a:solidFill>
              </a:rPr>
              <a:t>push </a:t>
            </a:r>
            <a:r>
              <a:rPr lang="ko-KR" altLang="en-US" sz="1463" b="1" dirty="0">
                <a:solidFill>
                  <a:srgbClr val="4E341D"/>
                </a:solidFill>
              </a:rPr>
              <a:t>알림 및 영상 전송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86551" y="5378535"/>
            <a:ext cx="75671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4E341D"/>
                </a:solidFill>
              </a:rPr>
              <a:t>패턴 전송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36779" y="5624914"/>
            <a:ext cx="995325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F33F3F"/>
                </a:solidFill>
              </a:rPr>
              <a:t>저장된</a:t>
            </a:r>
            <a:endParaRPr lang="en-US" altLang="ko-KR" sz="1463" b="1" dirty="0">
              <a:solidFill>
                <a:srgbClr val="F33F3F"/>
              </a:solidFill>
            </a:endParaRPr>
          </a:p>
          <a:p>
            <a:r>
              <a:rPr lang="ko-KR" altLang="en-US" sz="1463" b="1" dirty="0">
                <a:solidFill>
                  <a:srgbClr val="F33F3F"/>
                </a:solidFill>
              </a:rPr>
              <a:t>패턴</a:t>
            </a:r>
            <a:r>
              <a:rPr lang="en-US" altLang="ko-KR" sz="1463" b="1" dirty="0">
                <a:solidFill>
                  <a:srgbClr val="F33F3F"/>
                </a:solidFill>
              </a:rPr>
              <a:t> </a:t>
            </a:r>
            <a:r>
              <a:rPr lang="ko-KR" altLang="en-US" sz="1463" b="1" dirty="0">
                <a:solidFill>
                  <a:srgbClr val="F33F3F"/>
                </a:solidFill>
              </a:rPr>
              <a:t>전송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86551" y="5393429"/>
            <a:ext cx="103187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F33F3F"/>
                </a:solidFill>
              </a:rPr>
              <a:t>모드 설정 정보 전송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3586" y="3499108"/>
            <a:ext cx="611869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F33F3F"/>
                </a:solidFill>
              </a:rPr>
              <a:t>모드</a:t>
            </a:r>
            <a:endParaRPr lang="en-US" altLang="ko-KR" sz="1463" b="1" dirty="0">
              <a:solidFill>
                <a:srgbClr val="F33F3F"/>
              </a:solidFill>
            </a:endParaRPr>
          </a:p>
          <a:p>
            <a:r>
              <a:rPr lang="ko-KR" altLang="en-US" sz="1463" b="1" dirty="0">
                <a:solidFill>
                  <a:srgbClr val="F33F3F"/>
                </a:solidFill>
              </a:rPr>
              <a:t>설정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51" l="0" r="99085">
                        <a14:foregroundMark x1="50343" y1="16180" x2="50343" y2="16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56712" y="1825849"/>
            <a:ext cx="877966" cy="89403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4010" y="3841863"/>
            <a:ext cx="847010" cy="111562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9" b="99821" l="0" r="100000">
                        <a14:foregroundMark x1="39535" y1="18036" x2="39535" y2="18036"/>
                        <a14:foregroundMark x1="40072" y1="36071" x2="40072" y2="36071"/>
                        <a14:foregroundMark x1="81038" y1="35357" x2="81038" y2="35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2477" y="5489254"/>
            <a:ext cx="1188948" cy="119107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55758" y1="74706" x2="55758" y2="74706"/>
                        <a14:foregroundMark x1="35152" y1="69412" x2="35152" y2="69412"/>
                        <a14:foregroundMark x1="16970" y1="50588" x2="16970" y2="50588"/>
                        <a14:foregroundMark x1="56970" y1="6471" x2="56970" y2="6471"/>
                        <a14:foregroundMark x1="47879" y1="38235" x2="4787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8511" y="4130831"/>
            <a:ext cx="975951" cy="100552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2991" y1="62353" x2="42991" y2="62353"/>
                        <a14:foregroundMark x1="63551" y1="61176" x2="63551" y2="611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041" y="1935464"/>
            <a:ext cx="1019175" cy="8096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6000" y="6265699"/>
            <a:ext cx="19261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서버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90660" y="6084791"/>
            <a:ext cx="273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사용자 </a:t>
            </a:r>
            <a:r>
              <a:rPr lang="ko-KR" altLang="en-US" dirty="0" err="1"/>
              <a:t>놀아주기</a:t>
            </a:r>
            <a:r>
              <a:rPr lang="ko-KR" altLang="en-US" dirty="0"/>
              <a:t> 모드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85455" y="6084791"/>
            <a:ext cx="154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자동 모드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2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8" grpId="0"/>
      <p:bldP spid="29" grpId="0"/>
      <p:bldP spid="30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594</Words>
  <Application>Microsoft Office PowerPoint</Application>
  <PresentationFormat>와이드스크린</PresentationFormat>
  <Paragraphs>227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HY중고딕</vt:lpstr>
      <vt:lpstr>맑은 고딕</vt:lpstr>
      <vt:lpstr>함초롬돋움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Gawon Lee</dc:creator>
  <cp:lastModifiedBy>leesin</cp:lastModifiedBy>
  <cp:revision>66</cp:revision>
  <dcterms:created xsi:type="dcterms:W3CDTF">2016-11-12T11:20:31Z</dcterms:created>
  <dcterms:modified xsi:type="dcterms:W3CDTF">2017-01-06T09:13:40Z</dcterms:modified>
</cp:coreProperties>
</file>