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66" autoAdjust="0"/>
    <p:restoredTop sz="78266" autoAdjust="0"/>
  </p:normalViewPr>
  <p:slideViewPr>
    <p:cSldViewPr snapToGrid="0">
      <p:cViewPr varScale="1">
        <p:scale>
          <a:sx n="67" d="100"/>
          <a:sy n="67" d="100"/>
        </p:scale>
        <p:origin x="11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E0E4A-1BBD-4576-BC0C-E667F85540CD}"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FED80-13B1-4FBE-A6EF-CE235710B872}" type="slidenum">
              <a:rPr lang="en-US" smtClean="0"/>
              <a:t>‹#›</a:t>
            </a:fld>
            <a:endParaRPr lang="en-US"/>
          </a:p>
        </p:txBody>
      </p:sp>
    </p:spTree>
    <p:extLst>
      <p:ext uri="{BB962C8B-B14F-4D97-AF65-F5344CB8AC3E}">
        <p14:creationId xmlns:p14="http://schemas.microsoft.com/office/powerpoint/2010/main" val="405399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RGB_color_spac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en.wikipedia.org/wiki/HSL_and_HSV"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Ultimately, the goal is to develop systems that can gather and interpret data to make automated decisions.</a:t>
            </a:r>
          </a:p>
          <a:p>
            <a:pPr marL="171450" indent="-171450">
              <a:buFontTx/>
              <a:buChar char="-"/>
            </a:pPr>
            <a:r>
              <a:rPr lang="en-US" dirty="0"/>
              <a:t>Visual </a:t>
            </a:r>
            <a:r>
              <a:rPr lang="en-US" dirty="0" err="1"/>
              <a:t>Servoing</a:t>
            </a:r>
            <a:r>
              <a:rPr lang="en-US" dirty="0"/>
              <a:t> is especially important in our context since it is the field concerned with using techniques to use feedback information extracted from a vision sensor to control the motion of a robot.</a:t>
            </a:r>
          </a:p>
          <a:p>
            <a:pPr marL="171450" indent="-171450">
              <a:buFontTx/>
              <a:buChar char="-"/>
            </a:pPr>
            <a:r>
              <a:rPr lang="en-US" dirty="0"/>
              <a:t>Computer vision is also considered one of the largest fields of application for artificial intelligence as I said before about making decisions.</a:t>
            </a:r>
          </a:p>
          <a:p>
            <a:pPr marL="171450" indent="-171450">
              <a:buFontTx/>
              <a:buChar char="-"/>
            </a:pPr>
            <a:r>
              <a:rPr lang="en-US" dirty="0"/>
              <a:t>Artificial intelligence can allow a computer vision system to mimic or even exceed a human’s capability for sight and decision making</a:t>
            </a:r>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60FED80-13B1-4FBE-A6EF-CE235710B872}" type="slidenum">
              <a:rPr lang="en-US" smtClean="0"/>
              <a:t>2</a:t>
            </a:fld>
            <a:endParaRPr lang="en-US"/>
          </a:p>
        </p:txBody>
      </p:sp>
    </p:spTree>
    <p:extLst>
      <p:ext uri="{BB962C8B-B14F-4D97-AF65-F5344CB8AC3E}">
        <p14:creationId xmlns:p14="http://schemas.microsoft.com/office/powerpoint/2010/main" val="3031082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angle between the vectors was found by calculating the dot product and dividing by the product of the magnitude of the vectors. Then </a:t>
            </a:r>
            <a:r>
              <a:rPr lang="en-US" dirty="0" err="1"/>
              <a:t>arccos</a:t>
            </a:r>
            <a:r>
              <a:rPr lang="en-US" dirty="0"/>
              <a:t> was applied to that and the angle is given.</a:t>
            </a:r>
          </a:p>
        </p:txBody>
      </p:sp>
      <p:sp>
        <p:nvSpPr>
          <p:cNvPr id="4" name="Slide Number Placeholder 3"/>
          <p:cNvSpPr>
            <a:spLocks noGrp="1"/>
          </p:cNvSpPr>
          <p:nvPr>
            <p:ph type="sldNum" sz="quarter" idx="5"/>
          </p:nvPr>
        </p:nvSpPr>
        <p:spPr/>
        <p:txBody>
          <a:bodyPr/>
          <a:lstStyle/>
          <a:p>
            <a:fld id="{E60FED80-13B1-4FBE-A6EF-CE235710B872}" type="slidenum">
              <a:rPr lang="en-US" smtClean="0"/>
              <a:t>11</a:t>
            </a:fld>
            <a:endParaRPr lang="en-US"/>
          </a:p>
        </p:txBody>
      </p:sp>
    </p:spTree>
    <p:extLst>
      <p:ext uri="{BB962C8B-B14F-4D97-AF65-F5344CB8AC3E}">
        <p14:creationId xmlns:p14="http://schemas.microsoft.com/office/powerpoint/2010/main" val="17156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process of creating the vectors, calculating the angle, and communicating with the Arduino is only done once every 30 frames. </a:t>
            </a:r>
          </a:p>
          <a:p>
            <a:pPr marL="171450" indent="-171450">
              <a:buFontTx/>
              <a:buChar char="-"/>
            </a:pPr>
            <a:r>
              <a:rPr lang="en-US" dirty="0"/>
              <a:t>Also, this process is only done when 4 centroids are calculated to make sure no bad data is sent to the Arduino.</a:t>
            </a:r>
          </a:p>
        </p:txBody>
      </p:sp>
      <p:sp>
        <p:nvSpPr>
          <p:cNvPr id="4" name="Slide Number Placeholder 3"/>
          <p:cNvSpPr>
            <a:spLocks noGrp="1"/>
          </p:cNvSpPr>
          <p:nvPr>
            <p:ph type="sldNum" sz="quarter" idx="5"/>
          </p:nvPr>
        </p:nvSpPr>
        <p:spPr/>
        <p:txBody>
          <a:bodyPr/>
          <a:lstStyle/>
          <a:p>
            <a:fld id="{E60FED80-13B1-4FBE-A6EF-CE235710B872}" type="slidenum">
              <a:rPr lang="en-US" smtClean="0"/>
              <a:t>12</a:t>
            </a:fld>
            <a:endParaRPr lang="en-US"/>
          </a:p>
        </p:txBody>
      </p:sp>
    </p:spTree>
    <p:extLst>
      <p:ext uri="{BB962C8B-B14F-4D97-AF65-F5344CB8AC3E}">
        <p14:creationId xmlns:p14="http://schemas.microsoft.com/office/powerpoint/2010/main" val="135915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0FED80-13B1-4FBE-A6EF-CE235710B872}" type="slidenum">
              <a:rPr lang="en-US" smtClean="0"/>
              <a:t>13</a:t>
            </a:fld>
            <a:endParaRPr lang="en-US"/>
          </a:p>
        </p:txBody>
      </p:sp>
    </p:spTree>
    <p:extLst>
      <p:ext uri="{BB962C8B-B14F-4D97-AF65-F5344CB8AC3E}">
        <p14:creationId xmlns:p14="http://schemas.microsoft.com/office/powerpoint/2010/main" val="378029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arenR"/>
            </a:pPr>
            <a:r>
              <a:rPr lang="en-US" dirty="0"/>
              <a:t>Currently there is communication between the Arduino and the Python code, but we have not yet begun actuating the tail yet.</a:t>
            </a:r>
          </a:p>
          <a:p>
            <a:pPr marL="228600" indent="-228600">
              <a:buFontTx/>
              <a:buAutoNum type="arabicParenR"/>
            </a:pPr>
            <a:r>
              <a:rPr lang="en-US" dirty="0"/>
              <a:t>In the future, a user should be able input an angle at which they want the tail to move towards.</a:t>
            </a:r>
          </a:p>
          <a:p>
            <a:pPr marL="228600" indent="-228600">
              <a:buFontTx/>
              <a:buAutoNum type="arabicParenR"/>
            </a:pPr>
            <a:r>
              <a:rPr lang="en-US" dirty="0"/>
              <a:t>This is outside of the scope of the Python system but adjustments may be needed.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Knowing the angle of each bone segment can be used to know the complete shape of the robot at each point in time and can be used in the far future for things such as simulating grasping objects or multiple bends in the tail.</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Right now, the tail can only curl about the Z-axis, so a project could be done to extend this by using cameras to sense rotation about the X and Y axis.</a:t>
            </a:r>
          </a:p>
          <a:p>
            <a:pPr marL="228600" indent="-228600">
              <a:buFontTx/>
              <a:buAutoNum type="arabicParenR"/>
            </a:pPr>
            <a:endParaRPr lang="en-US" dirty="0"/>
          </a:p>
        </p:txBody>
      </p:sp>
      <p:sp>
        <p:nvSpPr>
          <p:cNvPr id="4" name="Slide Number Placeholder 3"/>
          <p:cNvSpPr>
            <a:spLocks noGrp="1"/>
          </p:cNvSpPr>
          <p:nvPr>
            <p:ph type="sldNum" sz="quarter" idx="5"/>
          </p:nvPr>
        </p:nvSpPr>
        <p:spPr/>
        <p:txBody>
          <a:bodyPr/>
          <a:lstStyle/>
          <a:p>
            <a:fld id="{E60FED80-13B1-4FBE-A6EF-CE235710B872}" type="slidenum">
              <a:rPr lang="en-US" smtClean="0"/>
              <a:t>14</a:t>
            </a:fld>
            <a:endParaRPr lang="en-US"/>
          </a:p>
        </p:txBody>
      </p:sp>
    </p:spTree>
    <p:extLst>
      <p:ext uri="{BB962C8B-B14F-4D97-AF65-F5344CB8AC3E}">
        <p14:creationId xmlns:p14="http://schemas.microsoft.com/office/powerpoint/2010/main" val="3116675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Image data can be used for many types of sensing such as sensing light, position of the robot, angle of rotation, and sensing the surrounding environment.</a:t>
            </a:r>
          </a:p>
          <a:p>
            <a:pPr marL="228600" indent="-228600">
              <a:buAutoNum type="arabicPeriod"/>
            </a:pPr>
            <a:r>
              <a:rPr lang="en-US" dirty="0"/>
              <a:t>Vision data is much easier to use compared to other sensors to read and understand the orientation and requires much less computation to find the orientation. It is also easier to interpret for people. In human-controlled navigation of continuum robotics, having a camera is very useful.</a:t>
            </a:r>
          </a:p>
          <a:p>
            <a:pPr marL="228600" indent="-228600">
              <a:buAutoNum type="arabicPeriod"/>
            </a:pPr>
            <a:r>
              <a:rPr lang="en-US" dirty="0"/>
              <a:t>As we learned in class, internal sensors are used to find position and orientation of the robot and external sensors are used to find information about the environment around the robot. With CV, you can sense both which enables visual </a:t>
            </a:r>
            <a:r>
              <a:rPr lang="en-US" dirty="0" err="1"/>
              <a:t>servoing</a:t>
            </a:r>
            <a:r>
              <a:rPr lang="en-US" dirty="0"/>
              <a:t>.</a:t>
            </a:r>
          </a:p>
          <a:p>
            <a:pPr marL="0" indent="0">
              <a:buNone/>
            </a:pPr>
            <a:r>
              <a:rPr lang="en-US" dirty="0"/>
              <a:t>- For example, CV can be used to locate the target and then use the position and orientation data of robot as a feedback system as it moves closer to the target.</a:t>
            </a:r>
          </a:p>
        </p:txBody>
      </p:sp>
      <p:sp>
        <p:nvSpPr>
          <p:cNvPr id="4" name="Slide Number Placeholder 3"/>
          <p:cNvSpPr>
            <a:spLocks noGrp="1"/>
          </p:cNvSpPr>
          <p:nvPr>
            <p:ph type="sldNum" sz="quarter" idx="5"/>
          </p:nvPr>
        </p:nvSpPr>
        <p:spPr/>
        <p:txBody>
          <a:bodyPr/>
          <a:lstStyle/>
          <a:p>
            <a:fld id="{E60FED80-13B1-4FBE-A6EF-CE235710B872}" type="slidenum">
              <a:rPr lang="en-US" smtClean="0"/>
              <a:t>3</a:t>
            </a:fld>
            <a:endParaRPr lang="en-US"/>
          </a:p>
        </p:txBody>
      </p:sp>
    </p:spTree>
    <p:extLst>
      <p:ext uri="{BB962C8B-B14F-4D97-AF65-F5344CB8AC3E}">
        <p14:creationId xmlns:p14="http://schemas.microsoft.com/office/powerpoint/2010/main" val="54331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C1:</a:t>
            </a:r>
          </a:p>
          <a:p>
            <a:pPr marL="171450" indent="-171450">
              <a:buFontTx/>
              <a:buChar char="-"/>
            </a:pPr>
            <a:r>
              <a:rPr lang="en-US" dirty="0"/>
              <a:t>Visual </a:t>
            </a:r>
            <a:r>
              <a:rPr lang="en-US" dirty="0" err="1"/>
              <a:t>servoing</a:t>
            </a:r>
            <a:r>
              <a:rPr lang="en-US" dirty="0"/>
              <a:t> can be done in two distinct forms, eye-in-hand visual </a:t>
            </a:r>
            <a:r>
              <a:rPr lang="en-US" dirty="0" err="1"/>
              <a:t>servoing</a:t>
            </a:r>
            <a:r>
              <a:rPr lang="en-US" dirty="0"/>
              <a:t> where the camera is attached to the end effector and eye-to-hand visual </a:t>
            </a:r>
            <a:r>
              <a:rPr lang="en-US" dirty="0" err="1"/>
              <a:t>servoing</a:t>
            </a:r>
            <a:r>
              <a:rPr lang="en-US" dirty="0"/>
              <a:t> where the camera is fixed in the workspace.</a:t>
            </a:r>
          </a:p>
          <a:p>
            <a:pPr marL="171450" indent="-171450">
              <a:buFontTx/>
              <a:buChar char="-"/>
            </a:pPr>
            <a:r>
              <a:rPr lang="en-US" dirty="0"/>
              <a:t>Eye-in-hand visual </a:t>
            </a:r>
            <a:r>
              <a:rPr lang="en-US" dirty="0" err="1"/>
              <a:t>servoing</a:t>
            </a:r>
            <a:r>
              <a:rPr lang="en-US" dirty="0"/>
              <a:t> can be more adaptable as an external sensor since it can get closer to the desired location and capture data more closely. This is especially useful when sight of the desired location would be blocked by obstacles, but eye-in-hand visual </a:t>
            </a:r>
            <a:r>
              <a:rPr lang="en-US" dirty="0" err="1"/>
              <a:t>servoing</a:t>
            </a:r>
            <a:r>
              <a:rPr lang="en-US" dirty="0"/>
              <a:t> also has the limitation of not being able to perceive the workspace of the entire robot.</a:t>
            </a:r>
          </a:p>
          <a:p>
            <a:pPr marL="171450" indent="-171450">
              <a:buFontTx/>
              <a:buChar char="-"/>
            </a:pPr>
            <a:r>
              <a:rPr lang="en-US" dirty="0"/>
              <a:t>Eye-to-hand visual </a:t>
            </a:r>
            <a:r>
              <a:rPr lang="en-US" dirty="0" err="1"/>
              <a:t>servoing</a:t>
            </a:r>
            <a:r>
              <a:rPr lang="en-US" dirty="0"/>
              <a:t> has a visual sensor with a static position which allows for perception of the entire workspace of the robot but cannot change its position to move with the robot.</a:t>
            </a:r>
          </a:p>
          <a:p>
            <a:pPr marL="171450" indent="-171450">
              <a:buFontTx/>
              <a:buChar char="-"/>
            </a:pPr>
            <a:r>
              <a:rPr lang="en-US" dirty="0"/>
              <a:t>Also, external factors such as lighting and the background can hinder the effectiveness of CV data.</a:t>
            </a:r>
          </a:p>
          <a:p>
            <a:pPr marL="0" indent="0">
              <a:buFontTx/>
              <a:buNone/>
            </a:pPr>
            <a:r>
              <a:rPr lang="en-US" dirty="0">
                <a:effectLst/>
                <a:latin typeface="Arial" panose="020B0604020202020204" pitchFamily="34" charset="0"/>
              </a:rPr>
              <a:t>C2:</a:t>
            </a:r>
          </a:p>
          <a:p>
            <a:pPr marL="171450" indent="-171450">
              <a:buFontTx/>
              <a:buChar char="-"/>
            </a:pPr>
            <a:r>
              <a:rPr lang="en-US" dirty="0">
                <a:effectLst/>
                <a:latin typeface="Arial" panose="020B0604020202020204" pitchFamily="34" charset="0"/>
              </a:rPr>
              <a:t>If there are limitations on physical space, weight, and sensor input ports on a continuum robot which is typical, Then it will be difficult to use a CV system that must sense in small and cramped environments. RGB-D sensors in particular can be quite large for a continuum robots.</a:t>
            </a:r>
          </a:p>
          <a:p>
            <a:pPr marL="171450" indent="-171450">
              <a:buFontTx/>
              <a:buChar char="-"/>
            </a:pPr>
            <a:r>
              <a:rPr lang="en-US" dirty="0">
                <a:effectLst/>
                <a:latin typeface="Arial" panose="020B0604020202020204" pitchFamily="34" charset="0"/>
              </a:rPr>
              <a:t>For example, when performing a surgery with continuum robotics, cameras are used but generally lack depth and range data.</a:t>
            </a:r>
          </a:p>
          <a:p>
            <a:pPr marL="0" indent="0">
              <a:buFontTx/>
              <a:buNone/>
            </a:pPr>
            <a:r>
              <a:rPr lang="en-US" dirty="0">
                <a:effectLst/>
                <a:latin typeface="Arial" panose="020B0604020202020204" pitchFamily="34" charset="0"/>
              </a:rPr>
              <a:t>C3:</a:t>
            </a:r>
          </a:p>
          <a:p>
            <a:pPr marL="171450" indent="-171450">
              <a:buFontTx/>
              <a:buChar char="-"/>
            </a:pPr>
            <a:r>
              <a:rPr lang="en-US" dirty="0">
                <a:effectLst/>
                <a:latin typeface="Arial" panose="020B0604020202020204" pitchFamily="34" charset="0"/>
              </a:rPr>
              <a:t>Unlike sensors which use contact and dynamics, CV cannot sense how the robot will interact with the environment. For example, to perform robotic surgery, a lot of specialized training is needed to interpret the image data since there is no depth data (so often you cannot know how far away something is) and no information on what forces are being applied to the environment from the robot.</a:t>
            </a:r>
          </a:p>
          <a:p>
            <a:pPr marL="171450" indent="-171450">
              <a:buFontTx/>
              <a:buChar char="-"/>
            </a:pPr>
            <a:r>
              <a:rPr lang="en-US" dirty="0">
                <a:effectLst/>
                <a:latin typeface="Arial" panose="020B0604020202020204" pitchFamily="34" charset="0"/>
              </a:rPr>
              <a:t>Dr. Walker actually has a paper written on using tapping to sense the environment which can be used when CV is not an option.</a:t>
            </a:r>
          </a:p>
          <a:p>
            <a:pPr marL="171450" indent="-171450">
              <a:buFontTx/>
              <a:buChar char="-"/>
            </a:pPr>
            <a:endParaRPr lang="en-US" dirty="0"/>
          </a:p>
          <a:p>
            <a:endParaRPr lang="en-US" sz="1200" dirty="0">
              <a:latin typeface="Adobe Gothic Std B" panose="020B0800000000000000" pitchFamily="34" charset="-128"/>
              <a:ea typeface="Adobe Gothic Std B" panose="020B0800000000000000" pitchFamily="34" charset="-128"/>
            </a:endParaRPr>
          </a:p>
        </p:txBody>
      </p:sp>
      <p:sp>
        <p:nvSpPr>
          <p:cNvPr id="4" name="Slide Number Placeholder 3"/>
          <p:cNvSpPr>
            <a:spLocks noGrp="1"/>
          </p:cNvSpPr>
          <p:nvPr>
            <p:ph type="sldNum" sz="quarter" idx="5"/>
          </p:nvPr>
        </p:nvSpPr>
        <p:spPr/>
        <p:txBody>
          <a:bodyPr/>
          <a:lstStyle/>
          <a:p>
            <a:fld id="{E60FED80-13B1-4FBE-A6EF-CE235710B872}" type="slidenum">
              <a:rPr lang="en-US" smtClean="0"/>
              <a:t>4</a:t>
            </a:fld>
            <a:endParaRPr lang="en-US"/>
          </a:p>
        </p:txBody>
      </p:sp>
    </p:spTree>
    <p:extLst>
      <p:ext uri="{BB962C8B-B14F-4D97-AF65-F5344CB8AC3E}">
        <p14:creationId xmlns:p14="http://schemas.microsoft.com/office/powerpoint/2010/main" val="225905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Often times, continuum robots do not move exactly as we wish, and this can be due to a robot not adhering to constant curvature due to multiple conditions such as gravity or nonlinear deformation due to actuation, or other factors such as material elasticity.</a:t>
            </a:r>
          </a:p>
          <a:p>
            <a:pPr marL="171450" indent="-171450">
              <a:buFontTx/>
              <a:buChar char="-"/>
            </a:pPr>
            <a:r>
              <a:rPr lang="en-US" dirty="0"/>
              <a:t>The image to the right is an example of what the system should do as you can see a bend in the bones and an angle that is calculated.</a:t>
            </a:r>
          </a:p>
        </p:txBody>
      </p:sp>
      <p:sp>
        <p:nvSpPr>
          <p:cNvPr id="4" name="Slide Number Placeholder 3"/>
          <p:cNvSpPr>
            <a:spLocks noGrp="1"/>
          </p:cNvSpPr>
          <p:nvPr>
            <p:ph type="sldNum" sz="quarter" idx="5"/>
          </p:nvPr>
        </p:nvSpPr>
        <p:spPr/>
        <p:txBody>
          <a:bodyPr/>
          <a:lstStyle/>
          <a:p>
            <a:fld id="{E60FED80-13B1-4FBE-A6EF-CE235710B872}" type="slidenum">
              <a:rPr lang="en-US" smtClean="0"/>
              <a:t>5</a:t>
            </a:fld>
            <a:endParaRPr lang="en-US"/>
          </a:p>
        </p:txBody>
      </p:sp>
    </p:spTree>
    <p:extLst>
      <p:ext uri="{BB962C8B-B14F-4D97-AF65-F5344CB8AC3E}">
        <p14:creationId xmlns:p14="http://schemas.microsoft.com/office/powerpoint/2010/main" val="11815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All the code was developed in Python using OpenCV. I chose OpenCV over MATLAB due to it being easier to find examples and open-source code to use for the project. OpenCV has more features and has a large community which keeps it updating and growing faster than MATLAB’s computer vision toolbox. It is also faster is very important when using video data instead of just image data.</a:t>
            </a:r>
          </a:p>
          <a:p>
            <a:pPr marL="171450" indent="-171450">
              <a:buFontTx/>
              <a:buChar char="-"/>
            </a:pPr>
            <a:r>
              <a:rPr lang="en-US" dirty="0"/>
              <a:t>MATLAB can be better in some contexts due to it being subjectively easier to use as it is very easy to deal with matrix data in MATLAB, has lots of documentation. It also has an easy-to-use IDE and I find its easier to debug with, but the addition of Python to OpenCV makes OpenCV not that much harder if at all compared to MATLAB so I used Python.</a:t>
            </a:r>
          </a:p>
        </p:txBody>
      </p:sp>
      <p:sp>
        <p:nvSpPr>
          <p:cNvPr id="4" name="Slide Number Placeholder 3"/>
          <p:cNvSpPr>
            <a:spLocks noGrp="1"/>
          </p:cNvSpPr>
          <p:nvPr>
            <p:ph type="sldNum" sz="quarter" idx="5"/>
          </p:nvPr>
        </p:nvSpPr>
        <p:spPr/>
        <p:txBody>
          <a:bodyPr/>
          <a:lstStyle/>
          <a:p>
            <a:fld id="{E60FED80-13B1-4FBE-A6EF-CE235710B872}" type="slidenum">
              <a:rPr lang="en-US" smtClean="0"/>
              <a:t>6</a:t>
            </a:fld>
            <a:endParaRPr lang="en-US"/>
          </a:p>
        </p:txBody>
      </p:sp>
    </p:spTree>
    <p:extLst>
      <p:ext uri="{BB962C8B-B14F-4D97-AF65-F5344CB8AC3E}">
        <p14:creationId xmlns:p14="http://schemas.microsoft.com/office/powerpoint/2010/main" val="224620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This function sets up the video capture. The “1” is used to designate that the video source will be the second camera which is usually the non-webcam camera.</a:t>
            </a:r>
          </a:p>
          <a:p>
            <a:r>
              <a:rPr lang="en-US" dirty="0"/>
              <a:t>3) This keeps the computer running smoothly without too much lag from running the code 30 times per second.</a:t>
            </a:r>
          </a:p>
        </p:txBody>
      </p:sp>
      <p:sp>
        <p:nvSpPr>
          <p:cNvPr id="4" name="Slide Number Placeholder 3"/>
          <p:cNvSpPr>
            <a:spLocks noGrp="1"/>
          </p:cNvSpPr>
          <p:nvPr>
            <p:ph type="sldNum" sz="quarter" idx="5"/>
          </p:nvPr>
        </p:nvSpPr>
        <p:spPr/>
        <p:txBody>
          <a:bodyPr/>
          <a:lstStyle/>
          <a:p>
            <a:fld id="{E60FED80-13B1-4FBE-A6EF-CE235710B872}" type="slidenum">
              <a:rPr lang="en-US" smtClean="0"/>
              <a:t>7</a:t>
            </a:fld>
            <a:endParaRPr lang="en-US"/>
          </a:p>
        </p:txBody>
      </p:sp>
    </p:spTree>
    <p:extLst>
      <p:ext uri="{BB962C8B-B14F-4D97-AF65-F5344CB8AC3E}">
        <p14:creationId xmlns:p14="http://schemas.microsoft.com/office/powerpoint/2010/main" val="2761331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HSV color space is very good at color detection and is generally much better than BGR for many applications.</a:t>
            </a:r>
          </a:p>
          <a:p>
            <a:pPr marL="171450" indent="-171450">
              <a:buFontTx/>
              <a:buChar char="-"/>
            </a:pPr>
            <a:r>
              <a:rPr lang="en-US" dirty="0"/>
              <a:t>***Unlike </a:t>
            </a:r>
            <a:r>
              <a:rPr lang="en-US" dirty="0">
                <a:hlinkClick r:id="rId3"/>
              </a:rPr>
              <a:t>RGB</a:t>
            </a:r>
            <a:r>
              <a:rPr lang="en-US" dirty="0"/>
              <a:t>, </a:t>
            </a:r>
            <a:r>
              <a:rPr lang="en-US" dirty="0">
                <a:hlinkClick r:id="rId4"/>
              </a:rPr>
              <a:t>HSV</a:t>
            </a:r>
            <a:r>
              <a:rPr lang="en-US" dirty="0"/>
              <a:t> separates </a:t>
            </a:r>
            <a:r>
              <a:rPr lang="en-US" i="1" dirty="0"/>
              <a:t>luma</a:t>
            </a:r>
            <a:r>
              <a:rPr lang="en-US" dirty="0"/>
              <a:t>, or the image intensity, from </a:t>
            </a:r>
            <a:r>
              <a:rPr lang="en-US" i="1" dirty="0"/>
              <a:t>chroma</a:t>
            </a:r>
            <a:r>
              <a:rPr lang="en-US" dirty="0"/>
              <a:t> or the color information.</a:t>
            </a:r>
          </a:p>
        </p:txBody>
      </p:sp>
      <p:sp>
        <p:nvSpPr>
          <p:cNvPr id="4" name="Slide Number Placeholder 3"/>
          <p:cNvSpPr>
            <a:spLocks noGrp="1"/>
          </p:cNvSpPr>
          <p:nvPr>
            <p:ph type="sldNum" sz="quarter" idx="5"/>
          </p:nvPr>
        </p:nvSpPr>
        <p:spPr/>
        <p:txBody>
          <a:bodyPr/>
          <a:lstStyle/>
          <a:p>
            <a:fld id="{E60FED80-13B1-4FBE-A6EF-CE235710B872}" type="slidenum">
              <a:rPr lang="en-US" smtClean="0"/>
              <a:t>8</a:t>
            </a:fld>
            <a:endParaRPr lang="en-US"/>
          </a:p>
        </p:txBody>
      </p:sp>
    </p:spTree>
    <p:extLst>
      <p:ext uri="{BB962C8B-B14F-4D97-AF65-F5344CB8AC3E}">
        <p14:creationId xmlns:p14="http://schemas.microsoft.com/office/powerpoint/2010/main" val="2865524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findContours</a:t>
            </a:r>
            <a:r>
              <a:rPr lang="en-US" dirty="0"/>
              <a:t> function splits up the mask image which is a 2D array of pixel values, to a 3D array that contains the </a:t>
            </a:r>
            <a:r>
              <a:rPr lang="en-US" dirty="0" err="1"/>
              <a:t>x,y</a:t>
            </a:r>
            <a:r>
              <a:rPr lang="en-US" dirty="0"/>
              <a:t> position of each point in each contour.</a:t>
            </a:r>
          </a:p>
        </p:txBody>
      </p:sp>
      <p:sp>
        <p:nvSpPr>
          <p:cNvPr id="4" name="Slide Number Placeholder 3"/>
          <p:cNvSpPr>
            <a:spLocks noGrp="1"/>
          </p:cNvSpPr>
          <p:nvPr>
            <p:ph type="sldNum" sz="quarter" idx="5"/>
          </p:nvPr>
        </p:nvSpPr>
        <p:spPr/>
        <p:txBody>
          <a:bodyPr/>
          <a:lstStyle/>
          <a:p>
            <a:fld id="{E60FED80-13B1-4FBE-A6EF-CE235710B872}" type="slidenum">
              <a:rPr lang="en-US" smtClean="0"/>
              <a:t>9</a:t>
            </a:fld>
            <a:endParaRPr lang="en-US"/>
          </a:p>
        </p:txBody>
      </p:sp>
    </p:spTree>
    <p:extLst>
      <p:ext uri="{BB962C8B-B14F-4D97-AF65-F5344CB8AC3E}">
        <p14:creationId xmlns:p14="http://schemas.microsoft.com/office/powerpoint/2010/main" val="369743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this image, I found centroids for each bone in the tail, but for the project I only have it for the first and last bone.</a:t>
            </a:r>
          </a:p>
          <a:p>
            <a:pPr marL="171450" indent="-171450">
              <a:buFontTx/>
              <a:buChar char="-"/>
            </a:pPr>
            <a:r>
              <a:rPr lang="en-US" dirty="0"/>
              <a:t>The centroid of each contour is calculated with these equations. M10, M01, and M00 can be found using the moments function in OpenCV.</a:t>
            </a:r>
          </a:p>
          <a:p>
            <a:pPr marL="171450" indent="-171450">
              <a:buFontTx/>
              <a:buChar char="-"/>
            </a:pPr>
            <a:r>
              <a:rPr lang="en-US" dirty="0"/>
              <a:t>In the workspace, the tail is laid down horizontally, but contours are calculated from top to bottom by default. The sort algorithm makes sure that the points are always in the right order.</a:t>
            </a:r>
          </a:p>
          <a:p>
            <a:pPr marL="171450" indent="-171450">
              <a:buFontTx/>
              <a:buChar char="-"/>
            </a:pPr>
            <a:r>
              <a:rPr lang="en-US" dirty="0"/>
              <a:t>One limitation of this is that if the tail completely wraps around, the code will no longer work.</a:t>
            </a:r>
          </a:p>
          <a:p>
            <a:endParaRPr lang="en-US" dirty="0"/>
          </a:p>
        </p:txBody>
      </p:sp>
      <p:sp>
        <p:nvSpPr>
          <p:cNvPr id="4" name="Slide Number Placeholder 3"/>
          <p:cNvSpPr>
            <a:spLocks noGrp="1"/>
          </p:cNvSpPr>
          <p:nvPr>
            <p:ph type="sldNum" sz="quarter" idx="5"/>
          </p:nvPr>
        </p:nvSpPr>
        <p:spPr/>
        <p:txBody>
          <a:bodyPr/>
          <a:lstStyle/>
          <a:p>
            <a:fld id="{E60FED80-13B1-4FBE-A6EF-CE235710B872}" type="slidenum">
              <a:rPr lang="en-US" smtClean="0"/>
              <a:t>10</a:t>
            </a:fld>
            <a:endParaRPr lang="en-US"/>
          </a:p>
        </p:txBody>
      </p:sp>
    </p:spTree>
    <p:extLst>
      <p:ext uri="{BB962C8B-B14F-4D97-AF65-F5344CB8AC3E}">
        <p14:creationId xmlns:p14="http://schemas.microsoft.com/office/powerpoint/2010/main" val="2984269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96A697-D75B-4F72-BCD3-93746E24679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85190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96A697-D75B-4F72-BCD3-93746E24679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28067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96A697-D75B-4F72-BCD3-93746E24679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2555087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96A697-D75B-4F72-BCD3-93746E24679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93343-B500-421C-8B4D-2293F916A34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583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96A697-D75B-4F72-BCD3-93746E24679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342018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96A697-D75B-4F72-BCD3-93746E246797}"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2566989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96A697-D75B-4F72-BCD3-93746E246797}"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49123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6A697-D75B-4F72-BCD3-93746E24679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2772656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6A697-D75B-4F72-BCD3-93746E24679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288896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6A697-D75B-4F72-BCD3-93746E24679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231678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96A697-D75B-4F72-BCD3-93746E24679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233007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96A697-D75B-4F72-BCD3-93746E24679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429376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96A697-D75B-4F72-BCD3-93746E246797}"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233076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96A697-D75B-4F72-BCD3-93746E246797}"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3373937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6A697-D75B-4F72-BCD3-93746E246797}"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209782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96A697-D75B-4F72-BCD3-93746E24679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9622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96A697-D75B-4F72-BCD3-93746E24679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93343-B500-421C-8B4D-2293F916A34F}" type="slidenum">
              <a:rPr lang="en-US" smtClean="0"/>
              <a:t>‹#›</a:t>
            </a:fld>
            <a:endParaRPr lang="en-US"/>
          </a:p>
        </p:txBody>
      </p:sp>
    </p:spTree>
    <p:extLst>
      <p:ext uri="{BB962C8B-B14F-4D97-AF65-F5344CB8AC3E}">
        <p14:creationId xmlns:p14="http://schemas.microsoft.com/office/powerpoint/2010/main" val="55413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196A697-D75B-4F72-BCD3-93746E246797}" type="datetimeFigureOut">
              <a:rPr lang="en-US" smtClean="0"/>
              <a:t>12/8/2022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593343-B500-421C-8B4D-2293F916A34F}" type="slidenum">
              <a:rPr lang="en-US" smtClean="0"/>
              <a:t>‹#›</a:t>
            </a:fld>
            <a:endParaRPr lang="en-US"/>
          </a:p>
        </p:txBody>
      </p:sp>
    </p:spTree>
    <p:extLst>
      <p:ext uri="{BB962C8B-B14F-4D97-AF65-F5344CB8AC3E}">
        <p14:creationId xmlns:p14="http://schemas.microsoft.com/office/powerpoint/2010/main" val="305568940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1FFD-0CF4-75B3-1503-DB2D55A95E03}"/>
              </a:ext>
            </a:extLst>
          </p:cNvPr>
          <p:cNvSpPr>
            <a:spLocks noGrp="1"/>
          </p:cNvSpPr>
          <p:nvPr>
            <p:ph type="ctrTitle"/>
          </p:nvPr>
        </p:nvSpPr>
        <p:spPr/>
        <p:txBody>
          <a:bodyPr/>
          <a:lstStyle/>
          <a:p>
            <a:r>
              <a:rPr lang="en-US" dirty="0"/>
              <a:t>Computer Vision Based Angle Sensing for Continuum Robots</a:t>
            </a:r>
          </a:p>
        </p:txBody>
      </p:sp>
      <p:sp>
        <p:nvSpPr>
          <p:cNvPr id="3" name="Subtitle 2">
            <a:extLst>
              <a:ext uri="{FF2B5EF4-FFF2-40B4-BE49-F238E27FC236}">
                <a16:creationId xmlns:a16="http://schemas.microsoft.com/office/drawing/2014/main" id="{2A3A1B33-5B8A-29F2-B0ED-A0D2D097CC24}"/>
              </a:ext>
            </a:extLst>
          </p:cNvPr>
          <p:cNvSpPr>
            <a:spLocks noGrp="1"/>
          </p:cNvSpPr>
          <p:nvPr>
            <p:ph type="subTitle" idx="1"/>
          </p:nvPr>
        </p:nvSpPr>
        <p:spPr/>
        <p:txBody>
          <a:bodyPr/>
          <a:lstStyle/>
          <a:p>
            <a:r>
              <a:rPr lang="en-US" dirty="0"/>
              <a:t>By: James Nguyen</a:t>
            </a:r>
          </a:p>
        </p:txBody>
      </p:sp>
    </p:spTree>
    <p:extLst>
      <p:ext uri="{BB962C8B-B14F-4D97-AF65-F5344CB8AC3E}">
        <p14:creationId xmlns:p14="http://schemas.microsoft.com/office/powerpoint/2010/main" val="123364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C925-1BB3-1368-6093-5BD1451C350D}"/>
              </a:ext>
            </a:extLst>
          </p:cNvPr>
          <p:cNvSpPr>
            <a:spLocks noGrp="1"/>
          </p:cNvSpPr>
          <p:nvPr>
            <p:ph type="title"/>
          </p:nvPr>
        </p:nvSpPr>
        <p:spPr>
          <a:xfrm>
            <a:off x="913796" y="609600"/>
            <a:ext cx="5168052" cy="1117600"/>
          </a:xfrm>
        </p:spPr>
        <p:txBody>
          <a:bodyPr>
            <a:normAutofit/>
          </a:bodyPr>
          <a:lstStyle/>
          <a:p>
            <a:r>
              <a:rPr lang="en-US" dirty="0"/>
              <a:t>Find the Centroids</a:t>
            </a:r>
          </a:p>
        </p:txBody>
      </p:sp>
      <p:sp>
        <p:nvSpPr>
          <p:cNvPr id="3" name="Content Placeholder 2">
            <a:extLst>
              <a:ext uri="{FF2B5EF4-FFF2-40B4-BE49-F238E27FC236}">
                <a16:creationId xmlns:a16="http://schemas.microsoft.com/office/drawing/2014/main" id="{29EE6EF4-5173-3112-1B5D-6E5DEAB312B8}"/>
              </a:ext>
            </a:extLst>
          </p:cNvPr>
          <p:cNvSpPr>
            <a:spLocks noGrp="1"/>
          </p:cNvSpPr>
          <p:nvPr>
            <p:ph idx="1"/>
          </p:nvPr>
        </p:nvSpPr>
        <p:spPr>
          <a:xfrm>
            <a:off x="913796" y="1828800"/>
            <a:ext cx="5168052" cy="3962400"/>
          </a:xfrm>
        </p:spPr>
        <p:txBody>
          <a:bodyPr>
            <a:normAutofit/>
          </a:bodyPr>
          <a:lstStyle/>
          <a:p>
            <a:pPr>
              <a:buClr>
                <a:srgbClr val="3CFF61"/>
              </a:buClr>
            </a:pPr>
            <a:r>
              <a:rPr lang="en-US" dirty="0"/>
              <a:t>The centroids of each contour are calculated to get specific points along the bones. </a:t>
            </a:r>
          </a:p>
          <a:p>
            <a:pPr>
              <a:buClr>
                <a:srgbClr val="3CFF61"/>
              </a:buClr>
            </a:pPr>
            <a:r>
              <a:rPr lang="en-US" dirty="0"/>
              <a:t>These points will be used to make an estimate of the orientation of the tail.</a:t>
            </a:r>
          </a:p>
          <a:p>
            <a:pPr>
              <a:buClr>
                <a:srgbClr val="3CFF61"/>
              </a:buClr>
            </a:pPr>
            <a:r>
              <a:rPr lang="en-US" dirty="0"/>
              <a:t>For this project, an insertion sort algorithm was used to order the points from left to right.</a:t>
            </a:r>
          </a:p>
        </p:txBody>
      </p:sp>
      <p:pic>
        <p:nvPicPr>
          <p:cNvPr id="14" name="Picture 13">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9" name="Picture 8">
            <a:extLst>
              <a:ext uri="{FF2B5EF4-FFF2-40B4-BE49-F238E27FC236}">
                <a16:creationId xmlns:a16="http://schemas.microsoft.com/office/drawing/2014/main" id="{01C35725-874B-88FC-83C5-0E179D69BE0D}"/>
              </a:ext>
            </a:extLst>
          </p:cNvPr>
          <p:cNvPicPr>
            <a:picLocks noChangeAspect="1"/>
          </p:cNvPicPr>
          <p:nvPr/>
        </p:nvPicPr>
        <p:blipFill>
          <a:blip r:embed="rId5"/>
          <a:stretch>
            <a:fillRect/>
          </a:stretch>
        </p:blipFill>
        <p:spPr>
          <a:xfrm>
            <a:off x="8368133" y="609601"/>
            <a:ext cx="1668186" cy="2507158"/>
          </a:xfrm>
          <a:prstGeom prst="rect">
            <a:avLst/>
          </a:prstGeom>
        </p:spPr>
      </p:pic>
      <p:pic>
        <p:nvPicPr>
          <p:cNvPr id="7" name="Picture 6" descr="A picture containing indoor, floor, several&#10;&#10;Description automatically generated">
            <a:extLst>
              <a:ext uri="{FF2B5EF4-FFF2-40B4-BE49-F238E27FC236}">
                <a16:creationId xmlns:a16="http://schemas.microsoft.com/office/drawing/2014/main" id="{2DF1A92A-5A6F-4064-3359-175C624030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7737265" y="2741260"/>
            <a:ext cx="3218190" cy="4290920"/>
          </a:xfrm>
          <a:prstGeom prst="rect">
            <a:avLst/>
          </a:prstGeom>
        </p:spPr>
      </p:pic>
    </p:spTree>
    <p:extLst>
      <p:ext uri="{BB962C8B-B14F-4D97-AF65-F5344CB8AC3E}">
        <p14:creationId xmlns:p14="http://schemas.microsoft.com/office/powerpoint/2010/main" val="18375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AE00-BE1B-390C-BB27-0E5F5C1B41D2}"/>
              </a:ext>
            </a:extLst>
          </p:cNvPr>
          <p:cNvSpPr>
            <a:spLocks noGrp="1"/>
          </p:cNvSpPr>
          <p:nvPr>
            <p:ph type="title"/>
          </p:nvPr>
        </p:nvSpPr>
        <p:spPr/>
        <p:txBody>
          <a:bodyPr/>
          <a:lstStyle/>
          <a:p>
            <a:r>
              <a:rPr lang="en-US" dirty="0"/>
              <a:t>Compute the Angle Between Vectors</a:t>
            </a:r>
          </a:p>
        </p:txBody>
      </p:sp>
      <p:sp>
        <p:nvSpPr>
          <p:cNvPr id="3" name="Content Placeholder 2">
            <a:extLst>
              <a:ext uri="{FF2B5EF4-FFF2-40B4-BE49-F238E27FC236}">
                <a16:creationId xmlns:a16="http://schemas.microsoft.com/office/drawing/2014/main" id="{0398BDE0-034E-6C92-A879-BC6F8F4795DE}"/>
              </a:ext>
            </a:extLst>
          </p:cNvPr>
          <p:cNvSpPr>
            <a:spLocks noGrp="1"/>
          </p:cNvSpPr>
          <p:nvPr>
            <p:ph idx="1"/>
          </p:nvPr>
        </p:nvSpPr>
        <p:spPr>
          <a:xfrm>
            <a:off x="833785" y="1721019"/>
            <a:ext cx="6595715" cy="4058751"/>
          </a:xfrm>
        </p:spPr>
        <p:txBody>
          <a:bodyPr/>
          <a:lstStyle/>
          <a:p>
            <a:r>
              <a:rPr lang="en-US" dirty="0"/>
              <a:t>Using the points, two vectors are calculated using the centroids of the contours found earlier. </a:t>
            </a:r>
          </a:p>
          <a:p>
            <a:r>
              <a:rPr lang="en-US" dirty="0"/>
              <a:t>The angle between the vectors is then calculated.</a:t>
            </a:r>
          </a:p>
        </p:txBody>
      </p:sp>
      <p:pic>
        <p:nvPicPr>
          <p:cNvPr id="5" name="Picture 4">
            <a:extLst>
              <a:ext uri="{FF2B5EF4-FFF2-40B4-BE49-F238E27FC236}">
                <a16:creationId xmlns:a16="http://schemas.microsoft.com/office/drawing/2014/main" id="{A48CD90D-1B4C-E74B-51FC-2F9B94D50C6A}"/>
              </a:ext>
            </a:extLst>
          </p:cNvPr>
          <p:cNvPicPr>
            <a:picLocks noChangeAspect="1"/>
          </p:cNvPicPr>
          <p:nvPr/>
        </p:nvPicPr>
        <p:blipFill>
          <a:blip r:embed="rId3"/>
          <a:stretch>
            <a:fillRect/>
          </a:stretch>
        </p:blipFill>
        <p:spPr>
          <a:xfrm>
            <a:off x="7681566" y="1624477"/>
            <a:ext cx="3676649" cy="823343"/>
          </a:xfrm>
          <a:prstGeom prst="rect">
            <a:avLst/>
          </a:prstGeom>
        </p:spPr>
      </p:pic>
      <p:pic>
        <p:nvPicPr>
          <p:cNvPr id="7" name="Picture 6">
            <a:extLst>
              <a:ext uri="{FF2B5EF4-FFF2-40B4-BE49-F238E27FC236}">
                <a16:creationId xmlns:a16="http://schemas.microsoft.com/office/drawing/2014/main" id="{9359CC17-1541-2D6B-FBAC-6C848263D59F}"/>
              </a:ext>
            </a:extLst>
          </p:cNvPr>
          <p:cNvPicPr>
            <a:picLocks noChangeAspect="1"/>
          </p:cNvPicPr>
          <p:nvPr/>
        </p:nvPicPr>
        <p:blipFill>
          <a:blip r:embed="rId4"/>
          <a:stretch>
            <a:fillRect/>
          </a:stretch>
        </p:blipFill>
        <p:spPr>
          <a:xfrm>
            <a:off x="7681565" y="2569994"/>
            <a:ext cx="3676650" cy="4029075"/>
          </a:xfrm>
          <a:prstGeom prst="rect">
            <a:avLst/>
          </a:prstGeom>
        </p:spPr>
      </p:pic>
    </p:spTree>
    <p:extLst>
      <p:ext uri="{BB962C8B-B14F-4D97-AF65-F5344CB8AC3E}">
        <p14:creationId xmlns:p14="http://schemas.microsoft.com/office/powerpoint/2010/main" val="403088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39C85-3C92-7ADB-E502-D4A7C3DE989E}"/>
              </a:ext>
            </a:extLst>
          </p:cNvPr>
          <p:cNvSpPr>
            <a:spLocks noGrp="1"/>
          </p:cNvSpPr>
          <p:nvPr>
            <p:ph type="title"/>
          </p:nvPr>
        </p:nvSpPr>
        <p:spPr>
          <a:xfrm>
            <a:off x="834013" y="1115568"/>
            <a:ext cx="3487616" cy="4626864"/>
          </a:xfrm>
        </p:spPr>
        <p:txBody>
          <a:bodyPr>
            <a:normAutofit/>
          </a:bodyPr>
          <a:lstStyle/>
          <a:p>
            <a:pPr algn="l"/>
            <a:r>
              <a:rPr lang="en-US" sz="3600"/>
              <a:t>Output Data to an Arduino </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013CCD9-2173-9559-2F5F-FAB9A795F189}"/>
              </a:ext>
            </a:extLst>
          </p:cNvPr>
          <p:cNvSpPr>
            <a:spLocks noGrp="1"/>
          </p:cNvSpPr>
          <p:nvPr>
            <p:ph idx="1"/>
          </p:nvPr>
        </p:nvSpPr>
        <p:spPr>
          <a:xfrm>
            <a:off x="5105398" y="1115568"/>
            <a:ext cx="6245352" cy="4626864"/>
          </a:xfrm>
        </p:spPr>
        <p:txBody>
          <a:bodyPr anchor="ctr">
            <a:normAutofit/>
          </a:bodyPr>
          <a:lstStyle/>
          <a:p>
            <a:r>
              <a:rPr lang="en-US"/>
              <a:t>The program could easily communicate with an Arduino thanks to the </a:t>
            </a:r>
            <a:r>
              <a:rPr lang="en-US" err="1"/>
              <a:t>PySerial</a:t>
            </a:r>
            <a:r>
              <a:rPr lang="en-US"/>
              <a:t> library.</a:t>
            </a:r>
          </a:p>
          <a:p>
            <a:r>
              <a:rPr lang="en-US"/>
              <a:t>To send serial data to the Arduino, the angle was first formatted into a string before being sent over.</a:t>
            </a:r>
          </a:p>
        </p:txBody>
      </p:sp>
    </p:spTree>
    <p:extLst>
      <p:ext uri="{BB962C8B-B14F-4D97-AF65-F5344CB8AC3E}">
        <p14:creationId xmlns:p14="http://schemas.microsoft.com/office/powerpoint/2010/main" val="379200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B8BF-2B71-BC98-4EE7-4869DA3DD010}"/>
              </a:ext>
            </a:extLst>
          </p:cNvPr>
          <p:cNvSpPr>
            <a:spLocks noGrp="1"/>
          </p:cNvSpPr>
          <p:nvPr>
            <p:ph type="title"/>
          </p:nvPr>
        </p:nvSpPr>
        <p:spPr/>
        <p:txBody>
          <a:bodyPr/>
          <a:lstStyle/>
          <a:p>
            <a:r>
              <a:rPr lang="en-US" dirty="0"/>
              <a:t>Results</a:t>
            </a:r>
          </a:p>
        </p:txBody>
      </p:sp>
      <p:pic>
        <p:nvPicPr>
          <p:cNvPr id="17" name="Content Placeholder 16" descr="A picture containing indoor, bed&#10;&#10;Description automatically generated">
            <a:extLst>
              <a:ext uri="{FF2B5EF4-FFF2-40B4-BE49-F238E27FC236}">
                <a16:creationId xmlns:a16="http://schemas.microsoft.com/office/drawing/2014/main" id="{F158F412-C8BE-F6AC-FF4E-4DC7E34E3A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2003" y="1444841"/>
            <a:ext cx="2868627" cy="5140630"/>
          </a:xfrm>
        </p:spPr>
      </p:pic>
      <p:pic>
        <p:nvPicPr>
          <p:cNvPr id="19" name="Picture 18" descr="A picture containing indoor, bed, laying&#10;&#10;Description automatically generated">
            <a:extLst>
              <a:ext uri="{FF2B5EF4-FFF2-40B4-BE49-F238E27FC236}">
                <a16:creationId xmlns:a16="http://schemas.microsoft.com/office/drawing/2014/main" id="{BAAA2247-62DD-0406-1B7F-C89FD2082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9895" y="1444841"/>
            <a:ext cx="3443367" cy="5140630"/>
          </a:xfrm>
          <a:prstGeom prst="rect">
            <a:avLst/>
          </a:prstGeom>
        </p:spPr>
      </p:pic>
      <p:pic>
        <p:nvPicPr>
          <p:cNvPr id="21" name="Picture 20" descr="A picture containing bed, indoor, blanket, cloth&#10;&#10;Description automatically generated">
            <a:extLst>
              <a:ext uri="{FF2B5EF4-FFF2-40B4-BE49-F238E27FC236}">
                <a16:creationId xmlns:a16="http://schemas.microsoft.com/office/drawing/2014/main" id="{97D3C502-0DA6-6534-2A16-D4146216CD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2527" y="1444841"/>
            <a:ext cx="4736853" cy="5140630"/>
          </a:xfrm>
          <a:prstGeom prst="rect">
            <a:avLst/>
          </a:prstGeom>
        </p:spPr>
      </p:pic>
    </p:spTree>
    <p:extLst>
      <p:ext uri="{BB962C8B-B14F-4D97-AF65-F5344CB8AC3E}">
        <p14:creationId xmlns:p14="http://schemas.microsoft.com/office/powerpoint/2010/main" val="405752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B545-AEC7-5629-E491-2DF20942A14F}"/>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C5C9DB71-8554-F1AD-CEB6-0F6E13179993}"/>
              </a:ext>
            </a:extLst>
          </p:cNvPr>
          <p:cNvSpPr>
            <a:spLocks noGrp="1"/>
          </p:cNvSpPr>
          <p:nvPr>
            <p:ph idx="1"/>
          </p:nvPr>
        </p:nvSpPr>
        <p:spPr/>
        <p:txBody>
          <a:bodyPr/>
          <a:lstStyle/>
          <a:p>
            <a:r>
              <a:rPr lang="en-US" dirty="0"/>
              <a:t>Use the system to aid in visual </a:t>
            </a:r>
            <a:r>
              <a:rPr lang="en-US" dirty="0" err="1"/>
              <a:t>servoing</a:t>
            </a:r>
            <a:r>
              <a:rPr lang="en-US" dirty="0"/>
              <a:t> by integrating the CV code with the actuation of the tail controlled by the Arduino.</a:t>
            </a:r>
          </a:p>
          <a:p>
            <a:r>
              <a:rPr lang="en-US" dirty="0"/>
              <a:t>Include a way to allow user input for the target.</a:t>
            </a:r>
          </a:p>
          <a:p>
            <a:r>
              <a:rPr lang="en-US" dirty="0"/>
              <a:t>Design a control system that uses the current angle as feedback while it moves towards the target angle.</a:t>
            </a:r>
          </a:p>
          <a:p>
            <a:r>
              <a:rPr lang="en-US" dirty="0"/>
              <a:t>Calculate angles between each bone segment of the tail</a:t>
            </a:r>
          </a:p>
          <a:p>
            <a:r>
              <a:rPr lang="en-US" dirty="0"/>
              <a:t>Add sensing capabilities for 3D space</a:t>
            </a:r>
          </a:p>
        </p:txBody>
      </p:sp>
    </p:spTree>
    <p:extLst>
      <p:ext uri="{BB962C8B-B14F-4D97-AF65-F5344CB8AC3E}">
        <p14:creationId xmlns:p14="http://schemas.microsoft.com/office/powerpoint/2010/main" val="265780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7F68-9DC7-99AF-7D69-B19A583F5D3E}"/>
              </a:ext>
            </a:extLst>
          </p:cNvPr>
          <p:cNvSpPr>
            <a:spLocks noGrp="1"/>
          </p:cNvSpPr>
          <p:nvPr>
            <p:ph type="title"/>
          </p:nvPr>
        </p:nvSpPr>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6C11398A-A739-1EC6-A704-FA72FF3D78A7}"/>
              </a:ext>
            </a:extLst>
          </p:cNvPr>
          <p:cNvSpPr>
            <a:spLocks noGrp="1"/>
          </p:cNvSpPr>
          <p:nvPr>
            <p:ph idx="1"/>
          </p:nvPr>
        </p:nvSpPr>
        <p:spPr/>
        <p:txBody>
          <a:bodyPr>
            <a:normAutofit fontScale="85000" lnSpcReduction="20000"/>
          </a:bodyPr>
          <a:lstStyle/>
          <a:p>
            <a:pPr marL="494100" indent="-457200">
              <a:buFont typeface="+mj-lt"/>
              <a:buAutoNum type="arabicPeriod"/>
            </a:pPr>
            <a:r>
              <a:rPr lang="en-US" sz="1800" dirty="0">
                <a:effectLst/>
                <a:latin typeface="Times New Roman" panose="02020603050405020304" pitchFamily="18" charset="0"/>
                <a:ea typeface="MS Mincho" panose="02020609040205080304" pitchFamily="49" charset="-128"/>
              </a:rPr>
              <a:t>M. Hannan and I. Walker, "Vision based shape estimation for continuum robots," </a:t>
            </a:r>
            <a:r>
              <a:rPr lang="en-US" sz="1800" i="1" dirty="0">
                <a:effectLst/>
                <a:latin typeface="Times New Roman" panose="02020603050405020304" pitchFamily="18" charset="0"/>
                <a:ea typeface="MS Mincho" panose="02020609040205080304" pitchFamily="49" charset="-128"/>
              </a:rPr>
              <a:t>2003 IEEE International Conference on Robotics and Automation (Cat. No.03CH37422)</a:t>
            </a:r>
            <a:r>
              <a:rPr lang="en-US" sz="1800" dirty="0">
                <a:effectLst/>
                <a:latin typeface="Times New Roman" panose="02020603050405020304" pitchFamily="18" charset="0"/>
                <a:ea typeface="MS Mincho" panose="02020609040205080304" pitchFamily="49" charset="-128"/>
              </a:rPr>
              <a:t>, 2003, pp. 3449-3454 vol.3,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10.1109/ROBOT.2003.1242123.J. Clerk Maxwell, A Treatise on Electricity and Magnetism, 3rd ed., vol. 2. Oxford: Clarendon, 1892, pp.68–73.</a:t>
            </a:r>
          </a:p>
          <a:p>
            <a:pPr marL="494100" indent="-457200">
              <a:buFont typeface="+mj-lt"/>
              <a:buAutoNum type="arabicPeriod"/>
            </a:pPr>
            <a:r>
              <a:rPr lang="en-US" sz="1800" dirty="0">
                <a:effectLst/>
                <a:latin typeface="Times New Roman" panose="02020603050405020304" pitchFamily="18" charset="0"/>
                <a:ea typeface="MS Mincho" panose="02020609040205080304" pitchFamily="49" charset="-128"/>
              </a:rPr>
              <a:t>A. </a:t>
            </a:r>
            <a:r>
              <a:rPr lang="en-US" sz="1800" dirty="0" err="1">
                <a:effectLst/>
                <a:latin typeface="Times New Roman" panose="02020603050405020304" pitchFamily="18" charset="0"/>
                <a:ea typeface="MS Mincho" panose="02020609040205080304" pitchFamily="49" charset="-128"/>
              </a:rPr>
              <a:t>AlBeladi</a:t>
            </a:r>
            <a:r>
              <a:rPr lang="en-US" sz="1800" dirty="0">
                <a:effectLst/>
                <a:latin typeface="Times New Roman" panose="02020603050405020304" pitchFamily="18" charset="0"/>
                <a:ea typeface="MS Mincho" panose="02020609040205080304" pitchFamily="49" charset="-128"/>
              </a:rPr>
              <a:t>, E. </a:t>
            </a:r>
            <a:r>
              <a:rPr lang="en-US" sz="1800" dirty="0" err="1">
                <a:effectLst/>
                <a:latin typeface="Times New Roman" panose="02020603050405020304" pitchFamily="18" charset="0"/>
                <a:ea typeface="MS Mincho" panose="02020609040205080304" pitchFamily="49" charset="-128"/>
              </a:rPr>
              <a:t>Ripperger</a:t>
            </a:r>
            <a:r>
              <a:rPr lang="en-US" sz="1800" dirty="0">
                <a:effectLst/>
                <a:latin typeface="Times New Roman" panose="02020603050405020304" pitchFamily="18" charset="0"/>
                <a:ea typeface="MS Mincho" panose="02020609040205080304" pitchFamily="49" charset="-128"/>
              </a:rPr>
              <a:t>, S. Hutchinson and G. Krishnan, "Hybrid Eye-in-Hand/Eye-to-Hand Image Based Visual </a:t>
            </a:r>
            <a:r>
              <a:rPr lang="en-US" sz="1800" dirty="0" err="1">
                <a:effectLst/>
                <a:latin typeface="Times New Roman" panose="02020603050405020304" pitchFamily="18" charset="0"/>
                <a:ea typeface="MS Mincho" panose="02020609040205080304" pitchFamily="49" charset="-128"/>
              </a:rPr>
              <a:t>Servoing</a:t>
            </a:r>
            <a:r>
              <a:rPr lang="en-US" sz="1800" dirty="0">
                <a:effectLst/>
                <a:latin typeface="Times New Roman" panose="02020603050405020304" pitchFamily="18" charset="0"/>
                <a:ea typeface="MS Mincho" panose="02020609040205080304" pitchFamily="49" charset="-128"/>
              </a:rPr>
              <a:t> for Soft Continuum Arms," in </a:t>
            </a:r>
            <a:r>
              <a:rPr lang="en-US" sz="1800" i="1" dirty="0">
                <a:effectLst/>
                <a:latin typeface="Times New Roman" panose="02020603050405020304" pitchFamily="18" charset="0"/>
                <a:ea typeface="MS Mincho" panose="02020609040205080304" pitchFamily="49" charset="-128"/>
              </a:rPr>
              <a:t>IEEE Robotics and Automation Letters</a:t>
            </a:r>
            <a:r>
              <a:rPr lang="en-US" sz="1800" dirty="0">
                <a:effectLst/>
                <a:latin typeface="Times New Roman" panose="02020603050405020304" pitchFamily="18" charset="0"/>
                <a:ea typeface="MS Mincho" panose="02020609040205080304" pitchFamily="49" charset="-128"/>
              </a:rPr>
              <a:t>, vol. 7, no. 4, pp. 11298-11305, Oct. 2022,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10.1109/LRA.2022.3194690.K. Elissa, “Title of paper if known,” unpublished.</a:t>
            </a:r>
          </a:p>
          <a:p>
            <a:pPr marL="494100" indent="-457200">
              <a:buFont typeface="+mj-lt"/>
              <a:buAutoNum type="arabicPeriod"/>
            </a:pPr>
            <a:r>
              <a:rPr lang="en-US" sz="1800" dirty="0">
                <a:effectLst/>
                <a:latin typeface="Times New Roman" panose="02020603050405020304" pitchFamily="18" charset="0"/>
                <a:ea typeface="MS Mincho" panose="02020609040205080304" pitchFamily="49" charset="-128"/>
              </a:rPr>
              <a:t>Feng, F., Hong, W. &amp; </a:t>
            </a:r>
            <a:r>
              <a:rPr lang="en-US" sz="1800" dirty="0" err="1">
                <a:effectLst/>
                <a:latin typeface="Times New Roman" panose="02020603050405020304" pitchFamily="18" charset="0"/>
                <a:ea typeface="MS Mincho" panose="02020609040205080304" pitchFamily="49" charset="-128"/>
              </a:rPr>
              <a:t>Xie</a:t>
            </a:r>
            <a:r>
              <a:rPr lang="en-US" sz="1800" dirty="0">
                <a:effectLst/>
                <a:latin typeface="Times New Roman" panose="02020603050405020304" pitchFamily="18" charset="0"/>
                <a:ea typeface="MS Mincho" panose="02020609040205080304" pitchFamily="49" charset="-128"/>
              </a:rPr>
              <a:t>, L. A learning-based tip contact force estimation method for tendon-driven continuum manipulator. </a:t>
            </a:r>
            <a:r>
              <a:rPr lang="en-US" sz="1800" i="1" dirty="0">
                <a:effectLst/>
                <a:latin typeface="Times New Roman" panose="02020603050405020304" pitchFamily="18" charset="0"/>
                <a:ea typeface="MS Mincho" panose="02020609040205080304" pitchFamily="49" charset="-128"/>
              </a:rPr>
              <a:t>Sci Rep</a:t>
            </a:r>
            <a:r>
              <a:rPr lang="en-US" sz="1800" dirty="0">
                <a:effectLst/>
                <a:latin typeface="Times New Roman" panose="02020603050405020304" pitchFamily="18" charset="0"/>
                <a:ea typeface="MS Mincho" panose="02020609040205080304" pitchFamily="49" charset="-128"/>
              </a:rPr>
              <a:t> </a:t>
            </a:r>
            <a:r>
              <a:rPr lang="en-US" sz="1800" b="1" dirty="0">
                <a:effectLst/>
                <a:latin typeface="Times New Roman" panose="02020603050405020304" pitchFamily="18" charset="0"/>
                <a:ea typeface="MS Mincho" panose="02020609040205080304" pitchFamily="49" charset="-128"/>
              </a:rPr>
              <a:t>11</a:t>
            </a:r>
            <a:r>
              <a:rPr lang="en-US" sz="1800" dirty="0">
                <a:effectLst/>
                <a:latin typeface="Times New Roman" panose="02020603050405020304" pitchFamily="18" charset="0"/>
                <a:ea typeface="MS Mincho" panose="02020609040205080304" pitchFamily="49" charset="-128"/>
              </a:rPr>
              <a:t>, 17482 (2021). https://doi.org/10.1038/s41598-021-97003-1Y. Yorozu, M. Hirano, K. Oka, and Y. Tagawa, “Electron spectroscopy studies on magneto-optical media and plastic substrate interface,” IEEE Transl. J. </a:t>
            </a:r>
            <a:r>
              <a:rPr lang="en-US" sz="1800" dirty="0" err="1">
                <a:effectLst/>
                <a:latin typeface="Times New Roman" panose="02020603050405020304" pitchFamily="18" charset="0"/>
                <a:ea typeface="MS Mincho" panose="02020609040205080304" pitchFamily="49" charset="-128"/>
              </a:rPr>
              <a:t>Magn</a:t>
            </a:r>
            <a:r>
              <a:rPr lang="en-US" sz="1800" dirty="0">
                <a:effectLst/>
                <a:latin typeface="Times New Roman" panose="02020603050405020304" pitchFamily="18" charset="0"/>
                <a:ea typeface="MS Mincho" panose="02020609040205080304" pitchFamily="49" charset="-128"/>
              </a:rPr>
              <a:t>. Japan, vol. 2, pp. 740–741, August 1987 [Digests 9th Annual Conf. Magnetics Japan, p. 301, 1982].</a:t>
            </a:r>
          </a:p>
          <a:p>
            <a:pPr marL="494100" indent="-457200">
              <a:buFont typeface="+mj-lt"/>
              <a:buAutoNum type="arabicPeriod"/>
            </a:pPr>
            <a:r>
              <a:rPr lang="en-US" sz="1800" dirty="0">
                <a:effectLst/>
                <a:latin typeface="Times New Roman" panose="02020603050405020304" pitchFamily="18" charset="0"/>
                <a:ea typeface="MS Mincho" panose="02020609040205080304" pitchFamily="49" charset="-128"/>
              </a:rPr>
              <a:t>Wang X, Li Y, Kwok KW. A Survey for Machine Learning-Based Control of Continuum Robots. Front Robot AI. 2021 Sep 24;8:730330.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10.3389/frobt.2021.730330. PMID: 34692777; PMCID: PMC8527450.</a:t>
            </a:r>
          </a:p>
          <a:p>
            <a:pPr marL="494100" indent="-457200">
              <a:buFont typeface="+mj-lt"/>
              <a:buAutoNum type="arabicPeriod"/>
            </a:pPr>
            <a:r>
              <a:rPr lang="en-US" sz="1800" dirty="0">
                <a:effectLst/>
                <a:latin typeface="Times New Roman" panose="02020603050405020304" pitchFamily="18" charset="0"/>
                <a:ea typeface="MS Mincho" panose="02020609040205080304" pitchFamily="49" charset="-128"/>
              </a:rPr>
              <a:t>“Visual </a:t>
            </a:r>
            <a:r>
              <a:rPr lang="en-US" sz="1800" dirty="0" err="1">
                <a:effectLst/>
                <a:latin typeface="Times New Roman" panose="02020603050405020304" pitchFamily="18" charset="0"/>
                <a:ea typeface="MS Mincho" panose="02020609040205080304" pitchFamily="49" charset="-128"/>
              </a:rPr>
              <a:t>servoing</a:t>
            </a:r>
            <a:r>
              <a:rPr lang="en-US" sz="1800" dirty="0">
                <a:effectLst/>
                <a:latin typeface="Times New Roman" panose="02020603050405020304" pitchFamily="18" charset="0"/>
                <a:ea typeface="MS Mincho" panose="02020609040205080304" pitchFamily="49" charset="-128"/>
              </a:rPr>
              <a:t>,” </a:t>
            </a:r>
            <a:r>
              <a:rPr lang="en-US" sz="1800" i="1" dirty="0">
                <a:effectLst/>
                <a:latin typeface="Times New Roman" panose="02020603050405020304" pitchFamily="18" charset="0"/>
                <a:ea typeface="MS Mincho" panose="02020609040205080304" pitchFamily="49" charset="-128"/>
              </a:rPr>
              <a:t>Wikipedia</a:t>
            </a:r>
            <a:r>
              <a:rPr lang="en-US" sz="1800" dirty="0">
                <a:effectLst/>
                <a:latin typeface="Times New Roman" panose="02020603050405020304" pitchFamily="18" charset="0"/>
                <a:ea typeface="MS Mincho" panose="02020609040205080304" pitchFamily="49" charset="-128"/>
              </a:rPr>
              <a:t>, 21-Nov-2022. [Online]. Available: https://en.wikipedia.org/wiki/Visual_servoing. [Accessed: 08-Dec-2022]. </a:t>
            </a:r>
          </a:p>
          <a:p>
            <a:pPr marL="494100" indent="-457200">
              <a:buFont typeface="+mj-lt"/>
              <a:buAutoNum type="arabicPeriod"/>
            </a:pPr>
            <a:r>
              <a:rPr lang="en-US" sz="1800" dirty="0">
                <a:effectLst/>
                <a:latin typeface="Times New Roman" panose="02020603050405020304" pitchFamily="18" charset="0"/>
                <a:ea typeface="MS Mincho" panose="02020609040205080304" pitchFamily="49" charset="-128"/>
              </a:rPr>
              <a:t>M. B. Wooten and I. D. Walker, "Environmental Interaction With Continuum Robots Exploiting Impact," in </a:t>
            </a:r>
            <a:r>
              <a:rPr lang="en-US" sz="1800" i="1" dirty="0">
                <a:effectLst/>
                <a:latin typeface="Times New Roman" panose="02020603050405020304" pitchFamily="18" charset="0"/>
                <a:ea typeface="MS Mincho" panose="02020609040205080304" pitchFamily="49" charset="-128"/>
              </a:rPr>
              <a:t>IEEE Robotics and Automation Letters</a:t>
            </a:r>
            <a:r>
              <a:rPr lang="en-US" sz="1800" dirty="0">
                <a:effectLst/>
                <a:latin typeface="Times New Roman" panose="02020603050405020304" pitchFamily="18" charset="0"/>
                <a:ea typeface="MS Mincho" panose="02020609040205080304" pitchFamily="49" charset="-128"/>
              </a:rPr>
              <a:t>, vol. 7, no. 4, pp. 10136-10143, Oct. 2022,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10.1109/LRA.2022.3192771.</a:t>
            </a:r>
          </a:p>
          <a:p>
            <a:pPr marL="36900" indent="0">
              <a:buNone/>
            </a:pPr>
            <a:endParaRPr lang="en-US" sz="1800" dirty="0">
              <a:effectLst/>
              <a:latin typeface="Times New Roman" panose="02020603050405020304" pitchFamily="18" charset="0"/>
              <a:ea typeface="MS Mincho" panose="02020609040205080304" pitchFamily="49" charset="-128"/>
            </a:endParaRPr>
          </a:p>
          <a:p>
            <a:pPr marL="494100" indent="-457200">
              <a:buFont typeface="+mj-lt"/>
              <a:buAutoNum type="arabicPeriod"/>
            </a:pPr>
            <a:endParaRPr lang="en-US" dirty="0"/>
          </a:p>
        </p:txBody>
      </p:sp>
    </p:spTree>
    <p:extLst>
      <p:ext uri="{BB962C8B-B14F-4D97-AF65-F5344CB8AC3E}">
        <p14:creationId xmlns:p14="http://schemas.microsoft.com/office/powerpoint/2010/main" val="348187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3463-A74A-D3FE-86D7-9BA78E9FAD50}"/>
              </a:ext>
            </a:extLst>
          </p:cNvPr>
          <p:cNvSpPr>
            <a:spLocks noGrp="1"/>
          </p:cNvSpPr>
          <p:nvPr>
            <p:ph type="title"/>
          </p:nvPr>
        </p:nvSpPr>
        <p:spPr>
          <a:xfrm>
            <a:off x="913795" y="609600"/>
            <a:ext cx="5978072" cy="970450"/>
          </a:xfrm>
        </p:spPr>
        <p:txBody>
          <a:bodyPr>
            <a:normAutofit/>
          </a:bodyPr>
          <a:lstStyle/>
          <a:p>
            <a:r>
              <a:rPr lang="en-US" dirty="0"/>
              <a:t>Intro to Computer Vision</a:t>
            </a:r>
          </a:p>
        </p:txBody>
      </p:sp>
      <p:sp>
        <p:nvSpPr>
          <p:cNvPr id="3" name="Content Placeholder 2">
            <a:extLst>
              <a:ext uri="{FF2B5EF4-FFF2-40B4-BE49-F238E27FC236}">
                <a16:creationId xmlns:a16="http://schemas.microsoft.com/office/drawing/2014/main" id="{5F41D91E-FD91-9704-76DE-075217016F9A}"/>
              </a:ext>
            </a:extLst>
          </p:cNvPr>
          <p:cNvSpPr>
            <a:spLocks noGrp="1"/>
          </p:cNvSpPr>
          <p:nvPr>
            <p:ph idx="1"/>
          </p:nvPr>
        </p:nvSpPr>
        <p:spPr>
          <a:xfrm>
            <a:off x="913795" y="1828800"/>
            <a:ext cx="5978072" cy="4812029"/>
          </a:xfrm>
        </p:spPr>
        <p:txBody>
          <a:bodyPr anchor="ctr">
            <a:normAutofit fontScale="85000" lnSpcReduction="20000"/>
          </a:bodyPr>
          <a:lstStyle/>
          <a:p>
            <a:pPr>
              <a:lnSpc>
                <a:spcPct val="90000"/>
              </a:lnSpc>
              <a:buClr>
                <a:srgbClr val="57C2D2"/>
              </a:buClr>
            </a:pPr>
            <a:r>
              <a:rPr lang="en-US" sz="2600" dirty="0"/>
              <a:t>Computer vision is an interdisciplinary field that deals with enabling computers to see and interpret information given through images or video.</a:t>
            </a:r>
          </a:p>
          <a:p>
            <a:pPr>
              <a:lnSpc>
                <a:spcPct val="90000"/>
              </a:lnSpc>
              <a:buClr>
                <a:srgbClr val="57C2D2"/>
              </a:buClr>
            </a:pPr>
            <a:r>
              <a:rPr lang="en-US" sz="2600" dirty="0"/>
              <a:t>Computer vision tasks include methods for acquiring, processing, analyzing, and understanding digital images.</a:t>
            </a:r>
          </a:p>
          <a:p>
            <a:pPr>
              <a:lnSpc>
                <a:spcPct val="90000"/>
              </a:lnSpc>
              <a:buClr>
                <a:srgbClr val="57C2D2"/>
              </a:buClr>
            </a:pPr>
            <a:r>
              <a:rPr lang="en-US" sz="2600" dirty="0"/>
              <a:t>Some important domains in computer vision are:</a:t>
            </a:r>
          </a:p>
          <a:p>
            <a:pPr lvl="1">
              <a:lnSpc>
                <a:spcPct val="90000"/>
              </a:lnSpc>
              <a:buClr>
                <a:srgbClr val="57C2D2"/>
              </a:buClr>
            </a:pPr>
            <a:r>
              <a:rPr lang="en-US" sz="2600" dirty="0"/>
              <a:t>Scene Reconstruction</a:t>
            </a:r>
          </a:p>
          <a:p>
            <a:pPr lvl="1">
              <a:lnSpc>
                <a:spcPct val="90000"/>
              </a:lnSpc>
              <a:buClr>
                <a:srgbClr val="57C2D2"/>
              </a:buClr>
            </a:pPr>
            <a:r>
              <a:rPr lang="en-US" sz="2600" dirty="0"/>
              <a:t>Visual </a:t>
            </a:r>
            <a:r>
              <a:rPr lang="en-US" sz="2600" dirty="0" err="1"/>
              <a:t>Servoing</a:t>
            </a:r>
            <a:endParaRPr lang="en-US" sz="2600" dirty="0"/>
          </a:p>
          <a:p>
            <a:pPr lvl="1">
              <a:lnSpc>
                <a:spcPct val="90000"/>
              </a:lnSpc>
              <a:buClr>
                <a:srgbClr val="57C2D2"/>
              </a:buClr>
            </a:pPr>
            <a:r>
              <a:rPr lang="en-US" sz="2600" dirty="0"/>
              <a:t>Object Detection</a:t>
            </a:r>
          </a:p>
          <a:p>
            <a:pPr lvl="1">
              <a:lnSpc>
                <a:spcPct val="90000"/>
              </a:lnSpc>
              <a:buClr>
                <a:srgbClr val="57C2D2"/>
              </a:buClr>
            </a:pPr>
            <a:r>
              <a:rPr lang="en-US" sz="2600" dirty="0"/>
              <a:t>Event Recognition</a:t>
            </a:r>
          </a:p>
          <a:p>
            <a:pPr lvl="1">
              <a:lnSpc>
                <a:spcPct val="90000"/>
              </a:lnSpc>
              <a:buClr>
                <a:srgbClr val="57C2D2"/>
              </a:buClr>
            </a:pPr>
            <a:r>
              <a:rPr lang="en-US" sz="2600" dirty="0"/>
              <a:t>Tracking</a:t>
            </a:r>
          </a:p>
          <a:p>
            <a:pPr lvl="1">
              <a:lnSpc>
                <a:spcPct val="90000"/>
              </a:lnSpc>
              <a:buClr>
                <a:srgbClr val="57C2D2"/>
              </a:buClr>
            </a:pPr>
            <a:endParaRPr lang="en-US" sz="1500" dirty="0"/>
          </a:p>
          <a:p>
            <a:pPr>
              <a:lnSpc>
                <a:spcPct val="90000"/>
              </a:lnSpc>
              <a:buClr>
                <a:srgbClr val="57C2D2"/>
              </a:buClr>
            </a:pPr>
            <a:endParaRPr lang="en-US" sz="1500" dirty="0"/>
          </a:p>
        </p:txBody>
      </p:sp>
      <p:pic>
        <p:nvPicPr>
          <p:cNvPr id="7" name="Picture 6" descr="A picture containing text, building, outdoor, way&#10;&#10;Description automatically generated">
            <a:extLst>
              <a:ext uri="{FF2B5EF4-FFF2-40B4-BE49-F238E27FC236}">
                <a16:creationId xmlns:a16="http://schemas.microsoft.com/office/drawing/2014/main" id="{BBDCFD8D-AC96-02D7-727B-59F939F3878A}"/>
              </a:ext>
            </a:extLst>
          </p:cNvPr>
          <p:cNvPicPr>
            <a:picLocks noChangeAspect="1"/>
          </p:cNvPicPr>
          <p:nvPr/>
        </p:nvPicPr>
        <p:blipFill rotWithShape="1">
          <a:blip r:embed="rId4">
            <a:extLst>
              <a:ext uri="{28A0092B-C50C-407E-A947-70E740481C1C}">
                <a14:useLocalDpi xmlns:a14="http://schemas.microsoft.com/office/drawing/2010/main" val="0"/>
              </a:ext>
            </a:extLst>
          </a:blip>
          <a:srcRect l="25058" r="30945" b="-1"/>
          <a:stretch/>
        </p:blipFill>
        <p:spPr>
          <a:xfrm>
            <a:off x="7620351" y="10"/>
            <a:ext cx="4571649" cy="6857990"/>
          </a:xfrm>
          <a:prstGeom prst="rect">
            <a:avLst/>
          </a:prstGeom>
        </p:spPr>
      </p:pic>
      <p:pic>
        <p:nvPicPr>
          <p:cNvPr id="17" name="Picture 14">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62328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74EB-50FD-48D5-C57E-EADDE6FE09F2}"/>
              </a:ext>
            </a:extLst>
          </p:cNvPr>
          <p:cNvSpPr>
            <a:spLocks noGrp="1"/>
          </p:cNvSpPr>
          <p:nvPr>
            <p:ph type="title"/>
          </p:nvPr>
        </p:nvSpPr>
        <p:spPr>
          <a:xfrm>
            <a:off x="913795" y="609600"/>
            <a:ext cx="5978072" cy="1329596"/>
          </a:xfrm>
        </p:spPr>
        <p:txBody>
          <a:bodyPr>
            <a:normAutofit/>
          </a:bodyPr>
          <a:lstStyle/>
          <a:p>
            <a:r>
              <a:rPr lang="en-US" dirty="0"/>
              <a:t>Pros of CV for Continuum Robotics</a:t>
            </a:r>
          </a:p>
        </p:txBody>
      </p:sp>
      <p:sp>
        <p:nvSpPr>
          <p:cNvPr id="3" name="Content Placeholder 2">
            <a:extLst>
              <a:ext uri="{FF2B5EF4-FFF2-40B4-BE49-F238E27FC236}">
                <a16:creationId xmlns:a16="http://schemas.microsoft.com/office/drawing/2014/main" id="{73EAAF3E-1403-AF8D-AE0D-322B35AC336B}"/>
              </a:ext>
            </a:extLst>
          </p:cNvPr>
          <p:cNvSpPr>
            <a:spLocks noGrp="1"/>
          </p:cNvSpPr>
          <p:nvPr>
            <p:ph idx="1"/>
          </p:nvPr>
        </p:nvSpPr>
        <p:spPr>
          <a:xfrm>
            <a:off x="913795" y="2127623"/>
            <a:ext cx="5978072" cy="3567225"/>
          </a:xfrm>
        </p:spPr>
        <p:txBody>
          <a:bodyPr anchor="ctr">
            <a:normAutofit/>
          </a:bodyPr>
          <a:lstStyle/>
          <a:p>
            <a:pPr marL="36900" indent="0">
              <a:buNone/>
            </a:pPr>
            <a:endParaRPr lang="en-US" dirty="0">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endParaRPr>
          </a:p>
          <a:p>
            <a:pPr marL="342900" indent="-342900">
              <a:buFont typeface="+mj-lt"/>
              <a:buAutoNum type="arabicPeriod"/>
            </a:pPr>
            <a:r>
              <a:rPr lang="en-US" sz="2400" dirty="0">
                <a:effectLst>
                  <a:outerShdw blurRad="38100" dist="38100" dir="2700000" algn="tl">
                    <a:srgbClr val="000000">
                      <a:alpha val="43137"/>
                    </a:srgbClr>
                  </a:outerShdw>
                </a:effectLst>
                <a:ea typeface="Adobe Gothic Std B" panose="020B0800000000000000" pitchFamily="34" charset="-128"/>
              </a:rPr>
              <a:t>Utilizing CV can yield more information with just the image data</a:t>
            </a:r>
          </a:p>
          <a:p>
            <a:pPr marL="342900" indent="-342900">
              <a:buFont typeface="+mj-lt"/>
              <a:buAutoNum type="arabicPeriod"/>
            </a:pPr>
            <a:r>
              <a:rPr lang="en-US" sz="2400" dirty="0">
                <a:effectLst>
                  <a:outerShdw blurRad="38100" dist="38100" dir="2700000" algn="tl">
                    <a:srgbClr val="000000">
                      <a:alpha val="43137"/>
                    </a:srgbClr>
                  </a:outerShdw>
                </a:effectLst>
                <a:ea typeface="Adobe Gothic Std B" panose="020B0800000000000000" pitchFamily="34" charset="-128"/>
              </a:rPr>
              <a:t>Can help reduce complexity of the robot</a:t>
            </a:r>
          </a:p>
          <a:p>
            <a:pPr marL="342900" indent="-342900">
              <a:buFont typeface="+mj-lt"/>
              <a:buAutoNum type="arabicPeriod"/>
            </a:pPr>
            <a:r>
              <a:rPr lang="en-US" sz="2400" dirty="0">
                <a:effectLst>
                  <a:outerShdw blurRad="38100" dist="38100" dir="2700000" algn="tl">
                    <a:srgbClr val="000000">
                      <a:alpha val="43137"/>
                    </a:srgbClr>
                  </a:outerShdw>
                </a:effectLst>
                <a:ea typeface="Adobe Gothic Std B" panose="020B0800000000000000" pitchFamily="34" charset="-128"/>
              </a:rPr>
              <a:t>Can serve as both an internal and external sensor for robotics</a:t>
            </a:r>
          </a:p>
          <a:p>
            <a:endParaRPr lang="en-US" dirty="0"/>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Processor">
            <a:extLst>
              <a:ext uri="{FF2B5EF4-FFF2-40B4-BE49-F238E27FC236}">
                <a16:creationId xmlns:a16="http://schemas.microsoft.com/office/drawing/2014/main" id="{E10E74A0-90FD-EA97-F8F6-E6A57E38D0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52945" y="1197355"/>
            <a:ext cx="3995592" cy="3995592"/>
          </a:xfrm>
          <a:prstGeom prst="rect">
            <a:avLst/>
          </a:prstGeom>
        </p:spPr>
      </p:pic>
    </p:spTree>
    <p:extLst>
      <p:ext uri="{BB962C8B-B14F-4D97-AF65-F5344CB8AC3E}">
        <p14:creationId xmlns:p14="http://schemas.microsoft.com/office/powerpoint/2010/main" val="388525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B039-88B7-92AF-68AD-A02BFD21291B}"/>
              </a:ext>
            </a:extLst>
          </p:cNvPr>
          <p:cNvSpPr>
            <a:spLocks noGrp="1"/>
          </p:cNvSpPr>
          <p:nvPr>
            <p:ph type="title"/>
          </p:nvPr>
        </p:nvSpPr>
        <p:spPr/>
        <p:txBody>
          <a:bodyPr/>
          <a:lstStyle/>
          <a:p>
            <a:r>
              <a:rPr lang="en-US" dirty="0"/>
              <a:t>Cons of CV for Continuum Robotics</a:t>
            </a:r>
          </a:p>
        </p:txBody>
      </p:sp>
      <p:sp>
        <p:nvSpPr>
          <p:cNvPr id="3" name="Content Placeholder 2">
            <a:extLst>
              <a:ext uri="{FF2B5EF4-FFF2-40B4-BE49-F238E27FC236}">
                <a16:creationId xmlns:a16="http://schemas.microsoft.com/office/drawing/2014/main" id="{BF533F62-1CA7-3BC5-851D-19EF4BEB933E}"/>
              </a:ext>
            </a:extLst>
          </p:cNvPr>
          <p:cNvSpPr>
            <a:spLocks noGrp="1"/>
          </p:cNvSpPr>
          <p:nvPr>
            <p:ph idx="1"/>
          </p:nvPr>
        </p:nvSpPr>
        <p:spPr>
          <a:xfrm>
            <a:off x="913795" y="1766739"/>
            <a:ext cx="5909915" cy="4058751"/>
          </a:xfrm>
        </p:spPr>
        <p:txBody>
          <a:bodyPr/>
          <a:lstStyle/>
          <a:p>
            <a:pPr marL="457200" indent="-457200">
              <a:buFont typeface="+mj-lt"/>
              <a:buAutoNum type="arabicPeriod"/>
            </a:pPr>
            <a:r>
              <a:rPr lang="en-US" sz="2400" dirty="0">
                <a:ea typeface="Adobe Gothic Std B" panose="020B0800000000000000" pitchFamily="34" charset="-128"/>
              </a:rPr>
              <a:t>CV can be limited on what it can sense.</a:t>
            </a:r>
          </a:p>
          <a:p>
            <a:pPr marL="457200" indent="-457200">
              <a:buFont typeface="+mj-lt"/>
              <a:buAutoNum type="arabicPeriod"/>
            </a:pPr>
            <a:r>
              <a:rPr lang="en-US" sz="2400" dirty="0">
                <a:ea typeface="Adobe Gothic Std B" panose="020B0800000000000000" pitchFamily="34" charset="-128"/>
              </a:rPr>
              <a:t>CV can be limited on where it can be used.</a:t>
            </a:r>
          </a:p>
          <a:p>
            <a:pPr marL="457200" indent="-457200">
              <a:buFont typeface="+mj-lt"/>
              <a:buAutoNum type="arabicPeriod"/>
            </a:pPr>
            <a:r>
              <a:rPr lang="en-US" sz="2400" dirty="0">
                <a:ea typeface="Adobe Gothic Std B" panose="020B0800000000000000" pitchFamily="34" charset="-128"/>
              </a:rPr>
              <a:t>CV cannot sense how the robot interacts with the environment.</a:t>
            </a:r>
          </a:p>
          <a:p>
            <a:pPr marL="457200" indent="-457200">
              <a:buFont typeface="+mj-lt"/>
              <a:buAutoNum type="arabicPeriod"/>
            </a:pPr>
            <a:endParaRPr lang="en-US" sz="2400" dirty="0">
              <a:latin typeface="Adobe Gothic Std B" panose="020B0800000000000000" pitchFamily="34" charset="-128"/>
              <a:ea typeface="Adobe Gothic Std B" panose="020B0800000000000000" pitchFamily="34" charset="-128"/>
            </a:endParaRPr>
          </a:p>
          <a:p>
            <a:endParaRPr lang="en-US" dirty="0"/>
          </a:p>
        </p:txBody>
      </p:sp>
      <p:pic>
        <p:nvPicPr>
          <p:cNvPr id="5" name="Picture 4" descr="Diagram&#10;&#10;Description automatically generated">
            <a:extLst>
              <a:ext uri="{FF2B5EF4-FFF2-40B4-BE49-F238E27FC236}">
                <a16:creationId xmlns:a16="http://schemas.microsoft.com/office/drawing/2014/main" id="{DC5248F6-54A6-A775-5B2B-7B8A5F524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602" y="1766739"/>
            <a:ext cx="4613707" cy="4424362"/>
          </a:xfrm>
          <a:prstGeom prst="rect">
            <a:avLst/>
          </a:prstGeom>
        </p:spPr>
      </p:pic>
    </p:spTree>
    <p:extLst>
      <p:ext uri="{BB962C8B-B14F-4D97-AF65-F5344CB8AC3E}">
        <p14:creationId xmlns:p14="http://schemas.microsoft.com/office/powerpoint/2010/main" val="413451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08B6-7692-BE58-2B8E-0DBD0FBECA41}"/>
              </a:ext>
            </a:extLst>
          </p:cNvPr>
          <p:cNvSpPr>
            <a:spLocks noGrp="1"/>
          </p:cNvSpPr>
          <p:nvPr>
            <p:ph type="title"/>
          </p:nvPr>
        </p:nvSpPr>
        <p:spPr/>
        <p:txBody>
          <a:bodyPr>
            <a:normAutofit fontScale="90000"/>
          </a:bodyPr>
          <a:lstStyle/>
          <a:p>
            <a:r>
              <a:rPr lang="en-US" dirty="0"/>
              <a:t>Using CV to Monitor Orientation of a Continuum Robot</a:t>
            </a:r>
          </a:p>
        </p:txBody>
      </p:sp>
      <p:sp>
        <p:nvSpPr>
          <p:cNvPr id="3" name="Content Placeholder 2">
            <a:extLst>
              <a:ext uri="{FF2B5EF4-FFF2-40B4-BE49-F238E27FC236}">
                <a16:creationId xmlns:a16="http://schemas.microsoft.com/office/drawing/2014/main" id="{96AEE1B8-F012-5325-6AEB-E0DFCF50B819}"/>
              </a:ext>
            </a:extLst>
          </p:cNvPr>
          <p:cNvSpPr>
            <a:spLocks noGrp="1"/>
          </p:cNvSpPr>
          <p:nvPr>
            <p:ph idx="1"/>
          </p:nvPr>
        </p:nvSpPr>
        <p:spPr>
          <a:xfrm>
            <a:off x="913795" y="1732449"/>
            <a:ext cx="6618575" cy="4058751"/>
          </a:xfrm>
        </p:spPr>
        <p:txBody>
          <a:bodyPr/>
          <a:lstStyle/>
          <a:p>
            <a:r>
              <a:rPr lang="en-US" dirty="0"/>
              <a:t>The purpose of this project was to create a computer vision system that could monitor the bending angle of a continuum robot.</a:t>
            </a:r>
          </a:p>
          <a:p>
            <a:r>
              <a:rPr lang="en-US" dirty="0"/>
              <a:t>The continuum robot in this project was based on a pangolin’s tail.</a:t>
            </a:r>
          </a:p>
          <a:p>
            <a:r>
              <a:rPr lang="en-US" dirty="0"/>
              <a:t>This system could be used to either calibrate movement or measure error of control systems.</a:t>
            </a:r>
          </a:p>
          <a:p>
            <a:r>
              <a:rPr lang="en-US" dirty="0"/>
              <a:t>This system could also be used as a basis to develop a system for eye-to-hand visual </a:t>
            </a:r>
            <a:r>
              <a:rPr lang="en-US" dirty="0" err="1"/>
              <a:t>servoing</a:t>
            </a:r>
            <a:r>
              <a:rPr lang="en-US" dirty="0"/>
              <a:t>.</a:t>
            </a:r>
          </a:p>
        </p:txBody>
      </p:sp>
      <p:pic>
        <p:nvPicPr>
          <p:cNvPr id="5" name="Picture 4" descr="A picture containing indoor, wheel, several&#10;&#10;Description automatically generated">
            <a:extLst>
              <a:ext uri="{FF2B5EF4-FFF2-40B4-BE49-F238E27FC236}">
                <a16:creationId xmlns:a16="http://schemas.microsoft.com/office/drawing/2014/main" id="{9BE99490-B88A-0A60-5423-FD0CB0F61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057" y="1500589"/>
            <a:ext cx="3391853" cy="4522470"/>
          </a:xfrm>
          <a:prstGeom prst="rect">
            <a:avLst/>
          </a:prstGeom>
        </p:spPr>
      </p:pic>
    </p:spTree>
    <p:extLst>
      <p:ext uri="{BB962C8B-B14F-4D97-AF65-F5344CB8AC3E}">
        <p14:creationId xmlns:p14="http://schemas.microsoft.com/office/powerpoint/2010/main" val="174168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5361-2148-95DA-2C41-75B3161D5A3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C9CA287-517C-DF8A-27C5-017725B80F34}"/>
              </a:ext>
            </a:extLst>
          </p:cNvPr>
          <p:cNvSpPr>
            <a:spLocks noGrp="1"/>
          </p:cNvSpPr>
          <p:nvPr>
            <p:ph idx="1"/>
          </p:nvPr>
        </p:nvSpPr>
        <p:spPr/>
        <p:txBody>
          <a:bodyPr/>
          <a:lstStyle/>
          <a:p>
            <a:pPr marL="494100" indent="-457200">
              <a:buFont typeface="+mj-lt"/>
              <a:buAutoNum type="arabicPeriod"/>
            </a:pPr>
            <a:r>
              <a:rPr lang="en-US" dirty="0"/>
              <a:t>Set up the camera to capture video so that the data from the frames can be collected for transformation.</a:t>
            </a:r>
          </a:p>
          <a:p>
            <a:pPr marL="494100" indent="-457200">
              <a:buFont typeface="+mj-lt"/>
              <a:buAutoNum type="arabicPeriod"/>
            </a:pPr>
            <a:r>
              <a:rPr lang="en-US" dirty="0"/>
              <a:t>Detect critical parts of the robot using color detection</a:t>
            </a:r>
          </a:p>
          <a:p>
            <a:pPr marL="494100" indent="-457200">
              <a:buFont typeface="+mj-lt"/>
              <a:buAutoNum type="arabicPeriod"/>
            </a:pPr>
            <a:r>
              <a:rPr lang="en-US" dirty="0"/>
              <a:t>Contour the images to just the critical parts of the image</a:t>
            </a:r>
          </a:p>
          <a:p>
            <a:pPr marL="494100" indent="-457200">
              <a:buFont typeface="+mj-lt"/>
              <a:buAutoNum type="arabicPeriod"/>
            </a:pPr>
            <a:r>
              <a:rPr lang="en-US" dirty="0"/>
              <a:t>Find the centroid of the contours to identify certain points that can be used to create vectors</a:t>
            </a:r>
          </a:p>
          <a:p>
            <a:pPr marL="494100" indent="-457200">
              <a:buFont typeface="+mj-lt"/>
              <a:buAutoNum type="arabicPeriod"/>
            </a:pPr>
            <a:r>
              <a:rPr lang="en-US" dirty="0"/>
              <a:t>Compute the angle between the vectors</a:t>
            </a:r>
          </a:p>
          <a:p>
            <a:pPr marL="494100" indent="-457200">
              <a:buFont typeface="+mj-lt"/>
              <a:buAutoNum type="arabicPeriod"/>
            </a:pPr>
            <a:r>
              <a:rPr lang="en-US" dirty="0"/>
              <a:t>Output angle data to an Arduino controlling the motors and read feedback  </a:t>
            </a:r>
          </a:p>
        </p:txBody>
      </p:sp>
    </p:spTree>
    <p:extLst>
      <p:ext uri="{BB962C8B-B14F-4D97-AF65-F5344CB8AC3E}">
        <p14:creationId xmlns:p14="http://schemas.microsoft.com/office/powerpoint/2010/main" val="393251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8F7F-F6EC-73F4-AAC5-3E10D672AFA4}"/>
              </a:ext>
            </a:extLst>
          </p:cNvPr>
          <p:cNvSpPr>
            <a:spLocks noGrp="1"/>
          </p:cNvSpPr>
          <p:nvPr>
            <p:ph type="title"/>
          </p:nvPr>
        </p:nvSpPr>
        <p:spPr/>
        <p:txBody>
          <a:bodyPr/>
          <a:lstStyle/>
          <a:p>
            <a:r>
              <a:rPr lang="en-US" dirty="0"/>
              <a:t>Setting Up the Camera for Video Data</a:t>
            </a:r>
          </a:p>
        </p:txBody>
      </p:sp>
      <p:sp>
        <p:nvSpPr>
          <p:cNvPr id="3" name="Content Placeholder 2">
            <a:extLst>
              <a:ext uri="{FF2B5EF4-FFF2-40B4-BE49-F238E27FC236}">
                <a16:creationId xmlns:a16="http://schemas.microsoft.com/office/drawing/2014/main" id="{F143A36A-905B-1EC4-EF49-36771C94F71C}"/>
              </a:ext>
            </a:extLst>
          </p:cNvPr>
          <p:cNvSpPr>
            <a:spLocks noGrp="1"/>
          </p:cNvSpPr>
          <p:nvPr>
            <p:ph idx="1"/>
          </p:nvPr>
        </p:nvSpPr>
        <p:spPr>
          <a:xfrm>
            <a:off x="913795" y="1732449"/>
            <a:ext cx="6687155" cy="4058751"/>
          </a:xfrm>
        </p:spPr>
        <p:txBody>
          <a:bodyPr/>
          <a:lstStyle/>
          <a:p>
            <a:r>
              <a:rPr lang="en-US" dirty="0"/>
              <a:t>The robot is placed onto the table over a white sheet and the camera is placed above it looking down to have a good view of the robot and the workspace.</a:t>
            </a:r>
          </a:p>
          <a:p>
            <a:r>
              <a:rPr lang="en-US" dirty="0"/>
              <a:t>Video data is then captured using an external camera.</a:t>
            </a:r>
          </a:p>
          <a:p>
            <a:pPr lvl="1"/>
            <a:r>
              <a:rPr lang="en-US" b="0" dirty="0">
                <a:solidFill>
                  <a:srgbClr val="D4D4D4"/>
                </a:solidFill>
                <a:effectLst/>
                <a:latin typeface="Consolas" panose="020B0609020204030204" pitchFamily="49" charset="0"/>
              </a:rPr>
              <a:t>capture = </a:t>
            </a:r>
            <a:r>
              <a:rPr lang="en-US" b="0" dirty="0" err="1">
                <a:solidFill>
                  <a:srgbClr val="D4D4D4"/>
                </a:solidFill>
                <a:effectLst/>
                <a:latin typeface="Consolas" panose="020B0609020204030204" pitchFamily="49" charset="0"/>
              </a:rPr>
              <a:t>cv.VideoCapture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endParaRPr lang="en-US" dirty="0"/>
          </a:p>
          <a:p>
            <a:r>
              <a:rPr lang="en-US" b="0" dirty="0">
                <a:solidFill>
                  <a:srgbClr val="D4D4D4"/>
                </a:solidFill>
                <a:effectLst/>
              </a:rPr>
              <a:t>Camera runs at 30 frames per second, but calculations are only performed every 30 frames.</a:t>
            </a:r>
          </a:p>
          <a:p>
            <a:pPr marL="450000" lvl="1" indent="0">
              <a:buNone/>
            </a:pPr>
            <a:endParaRPr lang="en-US" dirty="0"/>
          </a:p>
        </p:txBody>
      </p:sp>
    </p:spTree>
    <p:extLst>
      <p:ext uri="{BB962C8B-B14F-4D97-AF65-F5344CB8AC3E}">
        <p14:creationId xmlns:p14="http://schemas.microsoft.com/office/powerpoint/2010/main" val="117575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966A-A9B6-DABC-EC22-BC48D8C35F59}"/>
              </a:ext>
            </a:extLst>
          </p:cNvPr>
          <p:cNvSpPr>
            <a:spLocks noGrp="1"/>
          </p:cNvSpPr>
          <p:nvPr>
            <p:ph type="title"/>
          </p:nvPr>
        </p:nvSpPr>
        <p:spPr/>
        <p:txBody>
          <a:bodyPr/>
          <a:lstStyle/>
          <a:p>
            <a:r>
              <a:rPr lang="en-US" dirty="0"/>
              <a:t>Detecting Critical Parts</a:t>
            </a:r>
          </a:p>
        </p:txBody>
      </p:sp>
      <p:sp>
        <p:nvSpPr>
          <p:cNvPr id="3" name="Content Placeholder 2">
            <a:extLst>
              <a:ext uri="{FF2B5EF4-FFF2-40B4-BE49-F238E27FC236}">
                <a16:creationId xmlns:a16="http://schemas.microsoft.com/office/drawing/2014/main" id="{57D3D70E-47ED-6CD2-BB0F-E6926DA70C22}"/>
              </a:ext>
            </a:extLst>
          </p:cNvPr>
          <p:cNvSpPr>
            <a:spLocks noGrp="1"/>
          </p:cNvSpPr>
          <p:nvPr>
            <p:ph idx="1"/>
          </p:nvPr>
        </p:nvSpPr>
        <p:spPr>
          <a:xfrm>
            <a:off x="913795" y="1732449"/>
            <a:ext cx="4458305" cy="4058751"/>
          </a:xfrm>
        </p:spPr>
        <p:txBody>
          <a:bodyPr/>
          <a:lstStyle/>
          <a:p>
            <a:r>
              <a:rPr lang="en-US" dirty="0"/>
              <a:t>For this project, to detect orientation of the robot, colored stickers were used and placed at the bottom and top of the first and last bone segment.</a:t>
            </a:r>
          </a:p>
          <a:p>
            <a:r>
              <a:rPr lang="en-US" dirty="0"/>
              <a:t>To detect where the stickers were, the captured frame was converted from BGR color space to HSV.</a:t>
            </a:r>
          </a:p>
        </p:txBody>
      </p:sp>
      <p:pic>
        <p:nvPicPr>
          <p:cNvPr id="5" name="Picture 4" descr="A picture containing red, decorated&#10;&#10;Description automatically generated">
            <a:extLst>
              <a:ext uri="{FF2B5EF4-FFF2-40B4-BE49-F238E27FC236}">
                <a16:creationId xmlns:a16="http://schemas.microsoft.com/office/drawing/2014/main" id="{79FC216E-2022-A0C8-2DFD-739A72699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948" y="1732449"/>
            <a:ext cx="3044063" cy="4058751"/>
          </a:xfrm>
          <a:prstGeom prst="rect">
            <a:avLst/>
          </a:prstGeom>
        </p:spPr>
      </p:pic>
      <p:pic>
        <p:nvPicPr>
          <p:cNvPr id="7" name="Picture 6" descr="A picture containing night sky&#10;&#10;Description automatically generated">
            <a:extLst>
              <a:ext uri="{FF2B5EF4-FFF2-40B4-BE49-F238E27FC236}">
                <a16:creationId xmlns:a16="http://schemas.microsoft.com/office/drawing/2014/main" id="{BB8122D3-2166-6B56-C4DD-E1A50DA4AB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419" y="1732448"/>
            <a:ext cx="3044064" cy="4058752"/>
          </a:xfrm>
          <a:prstGeom prst="rect">
            <a:avLst/>
          </a:prstGeom>
        </p:spPr>
      </p:pic>
    </p:spTree>
    <p:extLst>
      <p:ext uri="{BB962C8B-B14F-4D97-AF65-F5344CB8AC3E}">
        <p14:creationId xmlns:p14="http://schemas.microsoft.com/office/powerpoint/2010/main" val="397392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5651-426F-B2F6-DE47-9F23DA02D090}"/>
              </a:ext>
            </a:extLst>
          </p:cNvPr>
          <p:cNvSpPr>
            <a:spLocks noGrp="1"/>
          </p:cNvSpPr>
          <p:nvPr>
            <p:ph type="title"/>
          </p:nvPr>
        </p:nvSpPr>
        <p:spPr/>
        <p:txBody>
          <a:bodyPr/>
          <a:lstStyle/>
          <a:p>
            <a:r>
              <a:rPr lang="en-US" dirty="0"/>
              <a:t>Contour the Images</a:t>
            </a:r>
          </a:p>
        </p:txBody>
      </p:sp>
      <p:sp>
        <p:nvSpPr>
          <p:cNvPr id="3" name="Content Placeholder 2">
            <a:extLst>
              <a:ext uri="{FF2B5EF4-FFF2-40B4-BE49-F238E27FC236}">
                <a16:creationId xmlns:a16="http://schemas.microsoft.com/office/drawing/2014/main" id="{60366D4F-B7AD-E204-658E-3877BF9CFE07}"/>
              </a:ext>
            </a:extLst>
          </p:cNvPr>
          <p:cNvSpPr>
            <a:spLocks noGrp="1"/>
          </p:cNvSpPr>
          <p:nvPr>
            <p:ph idx="1"/>
          </p:nvPr>
        </p:nvSpPr>
        <p:spPr>
          <a:xfrm>
            <a:off x="1210975" y="1797583"/>
            <a:ext cx="6321395" cy="4058751"/>
          </a:xfrm>
        </p:spPr>
        <p:txBody>
          <a:bodyPr/>
          <a:lstStyle/>
          <a:p>
            <a:r>
              <a:rPr lang="en-US" dirty="0"/>
              <a:t>Contours are an outline representing or bounding the shape or form of something.</a:t>
            </a:r>
          </a:p>
          <a:p>
            <a:r>
              <a:rPr lang="en-US" dirty="0"/>
              <a:t>In this case, contours were used to find the edges of the masked image.</a:t>
            </a:r>
          </a:p>
          <a:p>
            <a:r>
              <a:rPr lang="en-US" dirty="0"/>
              <a:t>The </a:t>
            </a:r>
            <a:r>
              <a:rPr lang="en-US" dirty="0" err="1"/>
              <a:t>findContours</a:t>
            </a:r>
            <a:r>
              <a:rPr lang="en-US" dirty="0"/>
              <a:t> function is necessary to set up calculations to find the centroids.</a:t>
            </a:r>
          </a:p>
        </p:txBody>
      </p:sp>
      <p:pic>
        <p:nvPicPr>
          <p:cNvPr id="5" name="Picture 4" descr="Graphical user interface, application&#10;&#10;Description automatically generated">
            <a:extLst>
              <a:ext uri="{FF2B5EF4-FFF2-40B4-BE49-F238E27FC236}">
                <a16:creationId xmlns:a16="http://schemas.microsoft.com/office/drawing/2014/main" id="{A997FFB8-DE48-BB53-AAC1-E0540245A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364" y="1797583"/>
            <a:ext cx="3408193" cy="4544257"/>
          </a:xfrm>
          <a:prstGeom prst="rect">
            <a:avLst/>
          </a:prstGeom>
        </p:spPr>
      </p:pic>
      <p:pic>
        <p:nvPicPr>
          <p:cNvPr id="7" name="Picture 6" descr="Calendar&#10;&#10;Description automatically generated">
            <a:extLst>
              <a:ext uri="{FF2B5EF4-FFF2-40B4-BE49-F238E27FC236}">
                <a16:creationId xmlns:a16="http://schemas.microsoft.com/office/drawing/2014/main" id="{0008BA66-2949-F5F7-479B-FDBA38E28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524" y="4103184"/>
            <a:ext cx="5005996" cy="2238656"/>
          </a:xfrm>
          <a:prstGeom prst="rect">
            <a:avLst/>
          </a:prstGeom>
        </p:spPr>
      </p:pic>
    </p:spTree>
    <p:extLst>
      <p:ext uri="{BB962C8B-B14F-4D97-AF65-F5344CB8AC3E}">
        <p14:creationId xmlns:p14="http://schemas.microsoft.com/office/powerpoint/2010/main" val="3378655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1379</TotalTime>
  <Words>2343</Words>
  <Application>Microsoft Office PowerPoint</Application>
  <PresentationFormat>Widescreen</PresentationFormat>
  <Paragraphs>121</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Adobe Gothic Std B</vt:lpstr>
      <vt:lpstr>Arial</vt:lpstr>
      <vt:lpstr>Calibri</vt:lpstr>
      <vt:lpstr>Calisto MT</vt:lpstr>
      <vt:lpstr>Consolas</vt:lpstr>
      <vt:lpstr>Times New Roman</vt:lpstr>
      <vt:lpstr>Wingdings 2</vt:lpstr>
      <vt:lpstr>Slate</vt:lpstr>
      <vt:lpstr>Computer Vision Based Angle Sensing for Continuum Robots</vt:lpstr>
      <vt:lpstr>Intro to Computer Vision</vt:lpstr>
      <vt:lpstr>Pros of CV for Continuum Robotics</vt:lpstr>
      <vt:lpstr>Cons of CV for Continuum Robotics</vt:lpstr>
      <vt:lpstr>Using CV to Monitor Orientation of a Continuum Robot</vt:lpstr>
      <vt:lpstr>Methodology</vt:lpstr>
      <vt:lpstr>Setting Up the Camera for Video Data</vt:lpstr>
      <vt:lpstr>Detecting Critical Parts</vt:lpstr>
      <vt:lpstr>Contour the Images</vt:lpstr>
      <vt:lpstr>Find the Centroids</vt:lpstr>
      <vt:lpstr>Compute the Angle Between Vectors</vt:lpstr>
      <vt:lpstr>Output Data to an Arduino </vt:lpstr>
      <vt:lpstr>Results</vt:lpstr>
      <vt:lpstr>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Based Angle Sensing for Continuum Robots</dc:title>
  <dc:creator>Jimmy Nguyenn</dc:creator>
  <cp:lastModifiedBy>Jimmy Nguyenn</cp:lastModifiedBy>
  <cp:revision>8</cp:revision>
  <dcterms:created xsi:type="dcterms:W3CDTF">2022-12-05T19:50:13Z</dcterms:created>
  <dcterms:modified xsi:type="dcterms:W3CDTF">2022-12-09T03:15:40Z</dcterms:modified>
</cp:coreProperties>
</file>