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E74B8D-F9D1-449D-9DD2-38552E6EDD42}">
  <a:tblStyle styleId="{8FE74B8D-F9D1-449D-9DD2-38552E6EDD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6f64ecae4_1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6f64ecae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Compression functions are needed to map the hash codes to indices in the hash table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will be exploring three different types of compression functions, multiplication, division,and multiply add and divide</a:t>
            </a:r>
            <a:endParaRPr sz="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6f64ecae4_1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6f64ecae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multiplication function contains two steps</a:t>
            </a:r>
            <a:endParaRPr/>
          </a:p>
          <a:p>
            <a:pPr indent="-317500" lvl="1" marL="914400" rtl="0" algn="l">
              <a:spcBef>
                <a:spcPts val="0"/>
              </a:spcBef>
              <a:spcAft>
                <a:spcPts val="0"/>
              </a:spcAft>
              <a:buSzPts val="1400"/>
              <a:buChar char="○"/>
            </a:pPr>
            <a:r>
              <a:rPr lang="en"/>
              <a:t>The first step is to </a:t>
            </a:r>
            <a:r>
              <a:rPr lang="en"/>
              <a:t>multiply</a:t>
            </a:r>
            <a:r>
              <a:rPr lang="en"/>
              <a:t> the hash code k by a constant A which is in a range of 0 and 1</a:t>
            </a:r>
            <a:endParaRPr/>
          </a:p>
          <a:p>
            <a:pPr indent="-317500" lvl="1" marL="914400" rtl="0" algn="l">
              <a:spcBef>
                <a:spcPts val="0"/>
              </a:spcBef>
              <a:spcAft>
                <a:spcPts val="0"/>
              </a:spcAft>
              <a:buSzPts val="1400"/>
              <a:buChar char="○"/>
            </a:pPr>
            <a:r>
              <a:rPr lang="en"/>
              <a:t>The second step is to extract the fractional part of kA, multiply value of m and take the floor of that value</a:t>
            </a:r>
            <a:endParaRPr/>
          </a:p>
          <a:p>
            <a:pPr indent="-317500" lvl="0" marL="457200" rtl="0" algn="l">
              <a:spcBef>
                <a:spcPts val="0"/>
              </a:spcBef>
              <a:spcAft>
                <a:spcPts val="0"/>
              </a:spcAft>
              <a:buSzPts val="1400"/>
              <a:buChar char="●"/>
            </a:pPr>
            <a:r>
              <a:rPr lang="en"/>
              <a:t>In the example, we will be computing the index with the polynomial hash for the string ABC. We will assume p = 2 and A = 0.5. From the multiplication function you can see that it generates an index value of 2 for the string ABC. </a:t>
            </a:r>
            <a:endParaRPr/>
          </a:p>
          <a:p>
            <a:pPr indent="-317500" lvl="0" marL="457200" rtl="0" algn="l">
              <a:spcBef>
                <a:spcPts val="0"/>
              </a:spcBef>
              <a:spcAft>
                <a:spcPts val="0"/>
              </a:spcAft>
              <a:buSzPts val="1400"/>
              <a:buChar char="●"/>
            </a:pPr>
            <a:r>
              <a:rPr lang="en"/>
              <a:t>In order to generate unique index values, it is suggested to use larger values of p and the inverse of the </a:t>
            </a:r>
            <a:r>
              <a:rPr lang="en"/>
              <a:t>golden</a:t>
            </a:r>
            <a:r>
              <a:rPr lang="en"/>
              <a:t> ratio for A, which is approximately 0.618</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(IF STALLMAN ASKS)</a:t>
            </a:r>
            <a:endParaRPr/>
          </a:p>
          <a:p>
            <a:pPr indent="-317500" lvl="1" marL="914400" rtl="0" algn="l">
              <a:spcBef>
                <a:spcPts val="0"/>
              </a:spcBef>
              <a:spcAft>
                <a:spcPts val="0"/>
              </a:spcAft>
              <a:buSzPts val="1400"/>
              <a:buChar char="○"/>
            </a:pPr>
            <a:r>
              <a:rPr lang="en"/>
              <a:t>Golden ratio is considered a number of divine proportions as the number shows up in a number of places and ancient Greeks used this to design buildings. Its also </a:t>
            </a:r>
            <a:r>
              <a:rPr lang="en"/>
              <a:t>recommended by Knuth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6f64ecae4_1_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6f64ecae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division </a:t>
            </a:r>
            <a:r>
              <a:rPr lang="en"/>
              <a:t>function</a:t>
            </a:r>
            <a:r>
              <a:rPr lang="en"/>
              <a:t> computes the hash value as the remainder of the hash code after being divided by a prime number </a:t>
            </a:r>
            <a:endParaRPr/>
          </a:p>
          <a:p>
            <a:pPr indent="-317500" lvl="0" marL="457200" rtl="0" algn="l">
              <a:spcBef>
                <a:spcPts val="0"/>
              </a:spcBef>
              <a:spcAft>
                <a:spcPts val="0"/>
              </a:spcAft>
              <a:buSzPts val="1400"/>
              <a:buChar char="●"/>
            </a:pPr>
            <a:r>
              <a:rPr lang="en"/>
              <a:t>This function is able to generate good results when the prime number is not too close to the exact power of 2</a:t>
            </a:r>
            <a:endParaRPr/>
          </a:p>
          <a:p>
            <a:pPr indent="-317500" lvl="0" marL="457200" rtl="0" algn="l">
              <a:spcBef>
                <a:spcPts val="0"/>
              </a:spcBef>
              <a:spcAft>
                <a:spcPts val="0"/>
              </a:spcAft>
              <a:buSzPts val="1400"/>
              <a:buChar char="●"/>
            </a:pPr>
            <a:r>
              <a:rPr lang="en">
                <a:solidFill>
                  <a:schemeClr val="dk1"/>
                </a:solidFill>
              </a:rPr>
              <a:t>In the example, we will be computing the index with the polynomial hash for the string ABC. We will assume m = 13 and do the mod function on the hash code. Index 6 will be generated to store string ABC.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6f64ecae4_1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6f64ecae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multiply add divide is a combination of multiplication and </a:t>
            </a:r>
            <a:r>
              <a:rPr lang="en"/>
              <a:t>division</a:t>
            </a:r>
            <a:r>
              <a:rPr lang="en"/>
              <a:t> functions</a:t>
            </a:r>
            <a:endParaRPr/>
          </a:p>
          <a:p>
            <a:pPr indent="-317500" lvl="0" marL="457200" rtl="0" algn="l">
              <a:spcBef>
                <a:spcPts val="0"/>
              </a:spcBef>
              <a:spcAft>
                <a:spcPts val="0"/>
              </a:spcAft>
              <a:buSzPts val="1400"/>
              <a:buChar char="●"/>
            </a:pPr>
            <a:r>
              <a:rPr lang="en"/>
              <a:t>M will be size of the table, p is a prime number larger than m, k is the hash code, a and b are constants that are values from 0 to p - 1</a:t>
            </a:r>
            <a:endParaRPr/>
          </a:p>
          <a:p>
            <a:pPr indent="-317500" lvl="0" marL="457200" rtl="0" algn="l">
              <a:spcBef>
                <a:spcPts val="0"/>
              </a:spcBef>
              <a:spcAft>
                <a:spcPts val="0"/>
              </a:spcAft>
              <a:buSzPts val="1400"/>
              <a:buChar char="●"/>
            </a:pPr>
            <a:r>
              <a:rPr lang="en">
                <a:solidFill>
                  <a:schemeClr val="dk1"/>
                </a:solidFill>
              </a:rPr>
              <a:t>In the example, we will be computing the index with the polynomial hash for the string ABC. We will assume m = 10, p = 13, a =2, and b =4. As you can see, index 3 will be generated to store the string ABC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f64ecae4_1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f64ecae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480"/>
              </a:spcBef>
              <a:spcAft>
                <a:spcPts val="0"/>
              </a:spcAft>
              <a:buClr>
                <a:schemeClr val="dk1"/>
              </a:buClr>
              <a:buSzPts val="1100"/>
              <a:buChar char="●"/>
            </a:pPr>
            <a:r>
              <a:rPr lang="en">
                <a:solidFill>
                  <a:schemeClr val="dk1"/>
                </a:solidFill>
              </a:rPr>
              <a:t>Collision methods are implemented in order to reduce when two keys are hashed at the same index of the table.</a:t>
            </a:r>
            <a:endParaRPr>
              <a:solidFill>
                <a:schemeClr val="dk1"/>
              </a:solidFill>
            </a:endParaRPr>
          </a:p>
          <a:p>
            <a:pPr indent="0" lvl="0" marL="457200" rtl="0" algn="l">
              <a:spcBef>
                <a:spcPts val="480"/>
              </a:spcBef>
              <a:spcAft>
                <a:spcPts val="0"/>
              </a:spcAft>
              <a:buNone/>
            </a:pPr>
            <a:r>
              <a:t/>
            </a:r>
            <a:endParaRPr>
              <a:solidFill>
                <a:schemeClr val="dk1"/>
              </a:solidFill>
            </a:endParaRPr>
          </a:p>
          <a:p>
            <a:pPr indent="-298450" lvl="0" marL="457200" rtl="0" algn="l">
              <a:spcBef>
                <a:spcPts val="480"/>
              </a:spcBef>
              <a:spcAft>
                <a:spcPts val="0"/>
              </a:spcAft>
              <a:buClr>
                <a:schemeClr val="dk1"/>
              </a:buClr>
              <a:buSzPts val="1100"/>
              <a:buChar char="●"/>
            </a:pPr>
            <a:r>
              <a:rPr lang="en">
                <a:solidFill>
                  <a:schemeClr val="dk1"/>
                </a:solidFill>
              </a:rPr>
              <a:t>A collision occurs when more than one key is hashed to the same index. Collisions are bound to occur as no hash table is perfect but there are ways we may reduce these collisions [2].</a:t>
            </a:r>
            <a:endParaRPr>
              <a:solidFill>
                <a:schemeClr val="dk1"/>
              </a:solidFill>
            </a:endParaRPr>
          </a:p>
          <a:p>
            <a:pPr indent="0" lvl="0" marL="0" rtl="0" algn="l">
              <a:spcBef>
                <a:spcPts val="48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will be exploring three different types of collision methods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Separate Chaining</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Linear Probing</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Coalesced Chaining</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39e8732e9_3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39e8732e9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480"/>
              </a:spcBef>
              <a:spcAft>
                <a:spcPts val="0"/>
              </a:spcAft>
              <a:buClr>
                <a:schemeClr val="dk1"/>
              </a:buClr>
              <a:buSzPts val="1100"/>
              <a:buChar char="•"/>
            </a:pPr>
            <a:r>
              <a:rPr lang="en">
                <a:solidFill>
                  <a:schemeClr val="dk1"/>
                </a:solidFill>
              </a:rPr>
              <a:t>Separate Chaining is a collision method that is an array of linked lists with all keys that are hashed to the same location being in the same list [5].</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there already exists a key at an index, it will be added to the front of the linked list.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you can see from the image below, index 6 would have one collision as Von Neumann and Ritchie have the same index.</a:t>
            </a:r>
            <a:endParaRPr>
              <a:solidFill>
                <a:schemeClr val="dk1"/>
              </a:solidFill>
            </a:endParaRPr>
          </a:p>
          <a:p>
            <a:pPr indent="0" lvl="0" marL="457200" rtl="0" algn="l">
              <a:spcBef>
                <a:spcPts val="48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39e8732e9_3_8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39e8732e9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480"/>
              </a:spcBef>
              <a:spcAft>
                <a:spcPts val="0"/>
              </a:spcAft>
              <a:buClr>
                <a:schemeClr val="dk1"/>
              </a:buClr>
              <a:buSzPts val="1100"/>
              <a:buChar char="•"/>
            </a:pPr>
            <a:r>
              <a:rPr lang="en">
                <a:solidFill>
                  <a:schemeClr val="dk1"/>
                </a:solidFill>
              </a:rPr>
              <a:t>Linear Probing is a collision method that probes in consecutive locations which means that we are treating the list as a circular list [2].</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you can see in the example for insert(47), its index is 5 from the hash function but there </a:t>
            </a:r>
            <a:r>
              <a:rPr lang="en">
                <a:solidFill>
                  <a:schemeClr val="dk1"/>
                </a:solidFill>
              </a:rPr>
              <a:t>already</a:t>
            </a:r>
            <a:r>
              <a:rPr lang="en">
                <a:solidFill>
                  <a:schemeClr val="dk1"/>
                </a:solidFill>
              </a:rPr>
              <a:t> exists a value so it moves down to index 6. Which also has a value in it, so it moves to the top of the list where index 0 is empty and inserts 47.</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15bcb2c0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15bcb2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480"/>
              </a:spcBef>
              <a:spcAft>
                <a:spcPts val="0"/>
              </a:spcAft>
              <a:buClr>
                <a:schemeClr val="dk1"/>
              </a:buClr>
              <a:buSzPts val="1100"/>
              <a:buChar char="•"/>
            </a:pPr>
            <a:r>
              <a:rPr lang="en">
                <a:solidFill>
                  <a:schemeClr val="dk1"/>
                </a:solidFill>
              </a:rPr>
              <a:t>Coalesced Chaining is a combination of separate chaining and open addressing.</a:t>
            </a:r>
            <a:endParaRPr>
              <a:solidFill>
                <a:schemeClr val="dk1"/>
              </a:solidFill>
            </a:endParaRPr>
          </a:p>
          <a:p>
            <a:pPr indent="0" lvl="0" marL="457200" rtl="0" algn="l">
              <a:spcBef>
                <a:spcPts val="480"/>
              </a:spcBef>
              <a:spcAft>
                <a:spcPts val="0"/>
              </a:spcAft>
              <a:buNone/>
            </a:pPr>
            <a:r>
              <a:t/>
            </a:r>
            <a:endParaRPr>
              <a:solidFill>
                <a:schemeClr val="dk1"/>
              </a:solidFill>
            </a:endParaRPr>
          </a:p>
          <a:p>
            <a:pPr indent="-298450" lvl="0" marL="457200" rtl="0" algn="l">
              <a:spcBef>
                <a:spcPts val="480"/>
              </a:spcBef>
              <a:spcAft>
                <a:spcPts val="0"/>
              </a:spcAft>
              <a:buClr>
                <a:schemeClr val="dk1"/>
              </a:buClr>
              <a:buSzPts val="1100"/>
              <a:buChar char="•"/>
            </a:pPr>
            <a:r>
              <a:rPr lang="en">
                <a:solidFill>
                  <a:schemeClr val="dk1"/>
                </a:solidFill>
              </a:rPr>
              <a:t>It uses Open Addressing to find the next position that is open if there is a collision and it uses Separate Chaining by linking colliding keys through pointers [3].</a:t>
            </a:r>
            <a:endParaRPr>
              <a:solidFill>
                <a:schemeClr val="dk1"/>
              </a:solidFill>
            </a:endParaRPr>
          </a:p>
          <a:p>
            <a:pPr indent="0" lvl="0" marL="457200" rtl="0" algn="l">
              <a:spcBef>
                <a:spcPts val="480"/>
              </a:spcBef>
              <a:spcAft>
                <a:spcPts val="0"/>
              </a:spcAft>
              <a:buNone/>
            </a:pPr>
            <a:r>
              <a:t/>
            </a:r>
            <a:endParaRPr>
              <a:solidFill>
                <a:schemeClr val="dk1"/>
              </a:solidFill>
            </a:endParaRPr>
          </a:p>
          <a:p>
            <a:pPr indent="-298450" lvl="0" marL="457200" rtl="0" algn="l">
              <a:spcBef>
                <a:spcPts val="480"/>
              </a:spcBef>
              <a:spcAft>
                <a:spcPts val="0"/>
              </a:spcAft>
              <a:buClr>
                <a:schemeClr val="dk1"/>
              </a:buClr>
              <a:buSzPts val="1100"/>
              <a:buChar char="•"/>
            </a:pPr>
            <a:r>
              <a:rPr lang="en">
                <a:solidFill>
                  <a:schemeClr val="dk1"/>
                </a:solidFill>
              </a:rPr>
              <a:t> For example, suppose we want to enter ‘ecd’ into the table and get the index value of 8. But that slot is filled, so you move on to the value that its pointing to, i.e index 0. We continue this till we get an empty slot at index 4. This resulted in 4 collisions.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6f64ecae4_1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6f64ecae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our experiment, we will be utilizing a dictionary that has approximately 25,000 root words. (CMU). </a:t>
            </a:r>
            <a:r>
              <a:rPr lang="en">
                <a:solidFill>
                  <a:schemeClr val="dk1"/>
                </a:solidFill>
              </a:rPr>
              <a:t>About 15% of all words that are currently used in the English language account for 99% of all English written text. </a:t>
            </a:r>
            <a:endParaRPr/>
          </a:p>
          <a:p>
            <a:pPr indent="-298450" lvl="0" marL="457200" rtl="0" algn="l">
              <a:spcBef>
                <a:spcPts val="0"/>
              </a:spcBef>
              <a:spcAft>
                <a:spcPts val="0"/>
              </a:spcAft>
              <a:buSzPts val="1100"/>
              <a:buChar char="●"/>
            </a:pPr>
            <a:r>
              <a:rPr lang="en"/>
              <a:t>Inputs: </a:t>
            </a:r>
            <a:endParaRPr/>
          </a:p>
          <a:p>
            <a:pPr indent="-298450" lvl="0" marL="457200" rtl="0" algn="l">
              <a:spcBef>
                <a:spcPts val="0"/>
              </a:spcBef>
              <a:spcAft>
                <a:spcPts val="0"/>
              </a:spcAft>
              <a:buSzPts val="1100"/>
              <a:buChar char="●"/>
            </a:pPr>
            <a:r>
              <a:rPr lang="en"/>
              <a:t>We will be using texts of various sizes to test our spell checker. But since these files do not only contain root words we will need to do some text preprocessing such as:</a:t>
            </a:r>
            <a:endParaRPr/>
          </a:p>
          <a:p>
            <a:pPr indent="-298450" lvl="1" marL="914400" rtl="0" algn="l">
              <a:spcBef>
                <a:spcPts val="0"/>
              </a:spcBef>
              <a:spcAft>
                <a:spcPts val="0"/>
              </a:spcAft>
              <a:buClr>
                <a:schemeClr val="dk1"/>
              </a:buClr>
              <a:buSzPts val="1100"/>
              <a:buChar char="○"/>
            </a:pPr>
            <a:r>
              <a:rPr lang="en">
                <a:solidFill>
                  <a:schemeClr val="dk1"/>
                </a:solidFill>
              </a:rPr>
              <a:t>If word ends in -ing, remove -ing and add -e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If word ends in -s, -es, -ly or -ed, remove -s, -es, -ly, -ed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If word ends in -ies, remove -ies and add -y</a:t>
            </a:r>
            <a:endParaRPr>
              <a:solidFill>
                <a:schemeClr val="dk1"/>
              </a:solidFill>
            </a:endParaRPr>
          </a:p>
          <a:p>
            <a:pPr indent="-298450" lvl="1" marL="914400" rtl="0" algn="l">
              <a:spcBef>
                <a:spcPts val="0"/>
              </a:spcBef>
              <a:spcAft>
                <a:spcPts val="0"/>
              </a:spcAft>
              <a:buSzPts val="1100"/>
              <a:buChar char="○"/>
            </a:pPr>
            <a:r>
              <a:rPr lang="en">
                <a:solidFill>
                  <a:schemeClr val="dk1"/>
                </a:solidFill>
              </a:rPr>
              <a:t>If word ends in -es or -ed, remove -s or -d</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70de4553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70de455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480"/>
              </a:spcBef>
              <a:spcAft>
                <a:spcPts val="0"/>
              </a:spcAft>
              <a:buClr>
                <a:schemeClr val="dk1"/>
              </a:buClr>
              <a:buSzPts val="1300"/>
              <a:buChar char="•"/>
            </a:pPr>
            <a:r>
              <a:t/>
            </a:r>
            <a:endParaRPr sz="600"/>
          </a:p>
          <a:p>
            <a:pPr indent="-311150" lvl="0" marL="457200" rtl="0" algn="l">
              <a:spcBef>
                <a:spcPts val="1000"/>
              </a:spcBef>
              <a:spcAft>
                <a:spcPts val="0"/>
              </a:spcAft>
              <a:buClr>
                <a:schemeClr val="dk1"/>
              </a:buClr>
              <a:buSzPts val="1300"/>
              <a:buChar char="•"/>
            </a:pPr>
            <a:r>
              <a:rPr lang="en"/>
              <a:t>We will be using various hashing schemas comprised of the different components discussed.</a:t>
            </a:r>
            <a:endParaRPr/>
          </a:p>
          <a:p>
            <a:pPr indent="-298450" lvl="0" marL="457200" rtl="0" algn="l">
              <a:spcBef>
                <a:spcPts val="1000"/>
              </a:spcBef>
              <a:spcAft>
                <a:spcPts val="0"/>
              </a:spcAft>
              <a:buClr>
                <a:schemeClr val="dk1"/>
              </a:buClr>
              <a:buSzPts val="1100"/>
              <a:buChar char="•"/>
            </a:pPr>
            <a:r>
              <a:rPr lang="en"/>
              <a:t>Hypothesis 1 deals with relationship between load </a:t>
            </a:r>
            <a:r>
              <a:rPr lang="en"/>
              <a:t>factor and average number of probes and run time. Hypotheses 2 and 3 compares the performance of different hash codes and collision methods respectively. Hypothesis 4 talks about the effect of compression functions on the performance.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d6f64ecae4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d6f64eca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an overview of this presentation, we will be going over why Hash tables are important, the different components of hash tables, the experiments we ran, and what we were able to conclude.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6f64ecae4_1_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6f64ecae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our first hypothesis we will be testing if a smaller load factor, the table is not </a:t>
            </a:r>
            <a:r>
              <a:rPr lang="en"/>
              <a:t>full</a:t>
            </a:r>
            <a:r>
              <a:rPr lang="en"/>
              <a:t>, resulting in a lower probe average and faster run time</a:t>
            </a:r>
            <a:endParaRPr/>
          </a:p>
          <a:p>
            <a:pPr indent="-317500" lvl="0" marL="457200" rtl="0" algn="l">
              <a:spcBef>
                <a:spcPts val="0"/>
              </a:spcBef>
              <a:spcAft>
                <a:spcPts val="0"/>
              </a:spcAft>
              <a:buSzPts val="1400"/>
              <a:buChar char="●"/>
            </a:pPr>
            <a:r>
              <a:rPr lang="en"/>
              <a:t>We will test this by using  a constant polynomial hash code, multiplication compression function and separate chaining</a:t>
            </a:r>
            <a:endParaRPr/>
          </a:p>
          <a:p>
            <a:pPr indent="-317500" lvl="0" marL="457200" rtl="0" algn="l">
              <a:spcBef>
                <a:spcPts val="0"/>
              </a:spcBef>
              <a:spcAft>
                <a:spcPts val="0"/>
              </a:spcAft>
              <a:buSzPts val="1400"/>
              <a:buChar char="●"/>
            </a:pPr>
            <a:r>
              <a:rPr lang="en"/>
              <a:t>We will be changing the size of our hash table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6f64ecae4_1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6f64ecae4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from our results, as we increased the separate chaining list by 25,000 the load factor was also decreasing. Analyzing further, we can see that there is an association between load factor, average number of probes, and runtime. With the lower the load factor, the lower the number of probes and runtime.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6f64ecae4_1_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6f64ecae4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second hypothesis we are expecting the cyclic hash and the polynomial hash to perform significantly better than the the additive hash. We will be testing this hypothesis by using the multiply add and divide compression function and a separate chaining collision method. We will then interchange the hash code to see how it performs.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6f64ecae4_1_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6f64ecae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480"/>
              </a:spcBef>
              <a:spcAft>
                <a:spcPts val="0"/>
              </a:spcAft>
              <a:buClr>
                <a:schemeClr val="dk1"/>
              </a:buClr>
              <a:buSzPts val="1100"/>
              <a:buChar char="•"/>
            </a:pPr>
            <a:r>
              <a:rPr lang="en">
                <a:solidFill>
                  <a:schemeClr val="dk1"/>
                </a:solidFill>
              </a:rPr>
              <a:t>Analyzing the results, we can see that there is an association between hash codes, number of probes, and run time.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Polynomial and cyclic shift hash codes performed significantly better than the additive hash code.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was an association for run time but the differences were not as significant as we were expecting.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6f64ecae4_1_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6f64ecae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third hypothesis compares the three collision methods we’re considering in terms of run time</a:t>
            </a:r>
            <a:endParaRPr/>
          </a:p>
          <a:p>
            <a:pPr indent="-317500" lvl="0" marL="457200" rtl="0" algn="l">
              <a:spcBef>
                <a:spcPts val="1000"/>
              </a:spcBef>
              <a:spcAft>
                <a:spcPts val="0"/>
              </a:spcAft>
              <a:buSzPts val="1400"/>
              <a:buChar char="●"/>
            </a:pPr>
            <a:r>
              <a:rPr lang="en"/>
              <a:t>We will test this hypothesis by keeping the hash code and compression function constant and cha</a:t>
            </a:r>
            <a:r>
              <a:rPr lang="en"/>
              <a:t>nging the collision methods</a:t>
            </a:r>
            <a:endParaRPr/>
          </a:p>
          <a:p>
            <a:pPr indent="-317500" lvl="0" marL="457200" rtl="0" algn="l">
              <a:spcBef>
                <a:spcPts val="1000"/>
              </a:spcBef>
              <a:spcAft>
                <a:spcPts val="1000"/>
              </a:spcAft>
              <a:buSzPts val="1400"/>
              <a:buChar char="●"/>
            </a:pPr>
            <a:r>
              <a:rPr lang="en"/>
              <a:t>The hash code used is the cyclic shift hash code and the compression function used is the multiplication function.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6f64ecae4_1_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6f64ecae4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Analyzing the results, we can conclude that our hypothesis was verified that separate chaining and coalesced chaining was able to generate a lower average probe count and run time. </a:t>
            </a:r>
            <a:endParaRPr/>
          </a:p>
          <a:p>
            <a:pPr indent="-317500" lvl="0" marL="457200" rtl="0" algn="l">
              <a:spcBef>
                <a:spcPts val="0"/>
              </a:spcBef>
              <a:spcAft>
                <a:spcPts val="0"/>
              </a:spcAft>
              <a:buSzPts val="1400"/>
              <a:buChar char="●"/>
            </a:pPr>
            <a:r>
              <a:rPr lang="en"/>
              <a:t>You can see that the results from linear probing performed significantly worse with an average probe count of 537 and a run time of 1,950 10ths of a second</a:t>
            </a:r>
            <a:endParaRPr/>
          </a:p>
          <a:p>
            <a:pPr indent="-317500" lvl="0" marL="457200" rtl="0" algn="l">
              <a:spcBef>
                <a:spcPts val="0"/>
              </a:spcBef>
              <a:spcAft>
                <a:spcPts val="0"/>
              </a:spcAft>
              <a:buSzPts val="1400"/>
              <a:buChar char="●"/>
            </a:pPr>
            <a:r>
              <a:rPr lang="en"/>
              <a:t>The </a:t>
            </a:r>
            <a:r>
              <a:rPr lang="en"/>
              <a:t>explanation</a:t>
            </a:r>
            <a:r>
              <a:rPr lang="en"/>
              <a:t> is that Separate Chaining and Coalesced Chaining use additional space to track the pointer of the next </a:t>
            </a:r>
            <a:r>
              <a:rPr lang="en"/>
              <a:t>available</a:t>
            </a:r>
            <a:r>
              <a:rPr lang="en"/>
              <a:t> slot, but linear probing calculates the slot during look up process.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6f64ecae4_1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6f64ecae4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the fourth hypothesis, we compare the performance of the different hash codes with each compression function to test if there is a relationship between the two. We think that the performance would not be affected by the compression function.</a:t>
            </a:r>
            <a:endParaRPr/>
          </a:p>
          <a:p>
            <a:pPr indent="-317500" lvl="0" marL="457200" rtl="0" algn="l">
              <a:spcBef>
                <a:spcPts val="1000"/>
              </a:spcBef>
              <a:spcAft>
                <a:spcPts val="0"/>
              </a:spcAft>
              <a:buSzPts val="1400"/>
              <a:buChar char="●"/>
            </a:pPr>
            <a:r>
              <a:rPr lang="en"/>
              <a:t>In order to test this, we will use a consistent collision resolution method, Separate Chaining, and then test 9 different combinations of hash codes and compression functions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For further </a:t>
            </a:r>
            <a:r>
              <a:rPr lang="en"/>
              <a:t>explanation</a:t>
            </a:r>
            <a:r>
              <a:rPr lang="en"/>
              <a:t> if asked</a:t>
            </a:r>
            <a:endParaRPr/>
          </a:p>
          <a:p>
            <a:pPr indent="0" lvl="0" marL="0" rtl="0" algn="l">
              <a:spcBef>
                <a:spcPts val="480"/>
              </a:spcBef>
              <a:spcAft>
                <a:spcPts val="0"/>
              </a:spcAft>
              <a:buClr>
                <a:schemeClr val="dk1"/>
              </a:buClr>
              <a:buSzPts val="1100"/>
              <a:buFont typeface="Arial"/>
              <a:buNone/>
            </a:pPr>
            <a:r>
              <a:rPr lang="en" sz="1300">
                <a:solidFill>
                  <a:schemeClr val="dk1"/>
                </a:solidFill>
              </a:rPr>
              <a:t>The performance of the experiments regarding number of probes and execution time will depend only on the hash code used and not the compression function. The performance patterns across the different hash codes will remain the same regardless of which compression function is used.</a:t>
            </a:r>
            <a:endParaRPr sz="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6f64ecae4_1_1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6f64ecae4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480"/>
              </a:spcBef>
              <a:spcAft>
                <a:spcPts val="0"/>
              </a:spcAft>
              <a:buClr>
                <a:schemeClr val="dk1"/>
              </a:buClr>
              <a:buSzPts val="1100"/>
              <a:buChar char="•"/>
            </a:pPr>
            <a:r>
              <a:rPr lang="en">
                <a:solidFill>
                  <a:schemeClr val="dk1"/>
                </a:solidFill>
              </a:rPr>
              <a:t>Analyzing the results, we can see that no matter which compression function we tested the results were the same for each hash code.</a:t>
            </a:r>
            <a:endParaRPr>
              <a:solidFill>
                <a:schemeClr val="dk1"/>
              </a:solidFill>
            </a:endParaRPr>
          </a:p>
          <a:p>
            <a:pPr indent="0" lvl="0" marL="457200" rtl="0" algn="l">
              <a:spcBef>
                <a:spcPts val="480"/>
              </a:spcBef>
              <a:spcAft>
                <a:spcPts val="0"/>
              </a:spcAft>
              <a:buClr>
                <a:schemeClr val="dk1"/>
              </a:buClr>
              <a:buSzPts val="1100"/>
              <a:buFont typeface="Arial"/>
              <a:buNone/>
            </a:pPr>
            <a:r>
              <a:t/>
            </a:r>
            <a:endParaRPr>
              <a:solidFill>
                <a:schemeClr val="dk1"/>
              </a:solidFill>
            </a:endParaRPr>
          </a:p>
          <a:p>
            <a:pPr indent="-298450" lvl="0" marL="457200" rtl="0" algn="l">
              <a:spcBef>
                <a:spcPts val="480"/>
              </a:spcBef>
              <a:spcAft>
                <a:spcPts val="0"/>
              </a:spcAft>
              <a:buClr>
                <a:schemeClr val="dk1"/>
              </a:buClr>
              <a:buSzPts val="1100"/>
              <a:buChar char="•"/>
            </a:pPr>
            <a:r>
              <a:rPr lang="en">
                <a:solidFill>
                  <a:schemeClr val="dk1"/>
                </a:solidFill>
              </a:rPr>
              <a:t>The differences in probes and runtime were insignificant when comparing each hash code across different compression functions. </a:t>
            </a:r>
            <a:endParaRPr sz="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6f64ecae4_1_1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6f64ecae4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From our first hypothesis we can conclude that the lower the load factor, the better performance of our hash table when an efficient hash function was used with separate chaining.</a:t>
            </a:r>
            <a:endParaRPr/>
          </a:p>
          <a:p>
            <a:pPr indent="-317500" lvl="0" marL="457200" rtl="0" algn="l">
              <a:spcBef>
                <a:spcPts val="0"/>
              </a:spcBef>
              <a:spcAft>
                <a:spcPts val="0"/>
              </a:spcAft>
              <a:buSzPts val="1400"/>
              <a:buChar char="●"/>
            </a:pPr>
            <a:r>
              <a:rPr lang="en"/>
              <a:t>We can also </a:t>
            </a:r>
            <a:r>
              <a:rPr lang="en"/>
              <a:t>conclude</a:t>
            </a:r>
            <a:r>
              <a:rPr lang="en"/>
              <a:t> that a hash table performs as well as its hash code. If it does not consider a characters position to create the hash code, it tends to perform poorly.</a:t>
            </a:r>
            <a:endParaRPr/>
          </a:p>
          <a:p>
            <a:pPr indent="-317500" lvl="0" marL="457200" rtl="0" algn="l">
              <a:spcBef>
                <a:spcPts val="0"/>
              </a:spcBef>
              <a:spcAft>
                <a:spcPts val="0"/>
              </a:spcAft>
              <a:buSzPts val="1400"/>
              <a:buChar char="●"/>
            </a:pPr>
            <a:r>
              <a:rPr lang="en"/>
              <a:t>Lastly, the worst case scenario for linear probing requires the </a:t>
            </a:r>
            <a:r>
              <a:rPr lang="en"/>
              <a:t>lookup</a:t>
            </a:r>
            <a:r>
              <a:rPr lang="en"/>
              <a:t> function to iterate through the entire hash table if the word does not exist in the hash table which results it performing poorly.</a:t>
            </a:r>
            <a:endParaRPr/>
          </a:p>
          <a:p>
            <a:pPr indent="0" lvl="0" marL="45720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70de4553c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70de4553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39e8732e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d39e8732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pPr>
            <a:r>
              <a:rPr lang="en">
                <a:solidFill>
                  <a:schemeClr val="dk1"/>
                </a:solidFill>
              </a:rPr>
              <a:t>Hash tables are most commonly used for implementing in-memory tables to improve searching efficiency with the trade-off of using more memory to increase speed. The average time to search has O(1) complexity.</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n">
                <a:solidFill>
                  <a:schemeClr val="dk1"/>
                </a:solidFill>
              </a:rPr>
              <a:t>If a set of keys are finite and known in advance, a hash table can be implemented where each key is mapped to a unique index, where no two keys will hash to the same value </a:t>
            </a:r>
            <a:endParaRPr sz="8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6f64ecae4_1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6f64ecae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39e8732e9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39e8732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Hash Tables have two components, a hash function and a collision method</a:t>
            </a:r>
            <a:endParaRPr/>
          </a:p>
          <a:p>
            <a:pPr indent="-298450" lvl="0" marL="457200" rtl="0" algn="l">
              <a:spcBef>
                <a:spcPts val="0"/>
              </a:spcBef>
              <a:spcAft>
                <a:spcPts val="0"/>
              </a:spcAft>
              <a:buSzPts val="1100"/>
              <a:buChar char="●"/>
            </a:pPr>
            <a:r>
              <a:rPr lang="en"/>
              <a:t>The hash function should be easy and fast to compute and is comprised of a hash code and compression function</a:t>
            </a:r>
            <a:endParaRPr/>
          </a:p>
          <a:p>
            <a:pPr indent="-298450" lvl="0" marL="457200" rtl="0" algn="l">
              <a:spcBef>
                <a:spcPts val="0"/>
              </a:spcBef>
              <a:spcAft>
                <a:spcPts val="0"/>
              </a:spcAft>
              <a:buSzPts val="1100"/>
              <a:buChar char="●"/>
            </a:pPr>
            <a:r>
              <a:rPr lang="en"/>
              <a:t>The purpose of the hash function is spread the keys </a:t>
            </a:r>
            <a:r>
              <a:rPr lang="en"/>
              <a:t>uniformly</a:t>
            </a:r>
            <a:r>
              <a:rPr lang="en"/>
              <a:t> across the table</a:t>
            </a:r>
            <a:endParaRPr/>
          </a:p>
          <a:p>
            <a:pPr indent="-298450" lvl="0" marL="457200" rtl="0" algn="l">
              <a:spcBef>
                <a:spcPts val="0"/>
              </a:spcBef>
              <a:spcAft>
                <a:spcPts val="0"/>
              </a:spcAft>
              <a:buSzPts val="1100"/>
              <a:buChar char="●"/>
            </a:pPr>
            <a:r>
              <a:rPr lang="en"/>
              <a:t>The collision methods are strategies used to </a:t>
            </a:r>
            <a:r>
              <a:rPr lang="en"/>
              <a:t>reduce</a:t>
            </a:r>
            <a:r>
              <a:rPr lang="en"/>
              <a:t> keys from having the same indices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39e8732e9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39e8732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Hash codes are used to map the key to an integer value with values not necessarily being in range of the table</a:t>
            </a:r>
            <a:endParaRPr/>
          </a:p>
          <a:p>
            <a:pPr indent="-317500" lvl="0" marL="457200" rtl="0" algn="l">
              <a:spcBef>
                <a:spcPts val="0"/>
              </a:spcBef>
              <a:spcAft>
                <a:spcPts val="0"/>
              </a:spcAft>
              <a:buSzPts val="1400"/>
              <a:buChar char="●"/>
            </a:pPr>
            <a:r>
              <a:rPr lang="en"/>
              <a:t>There are good encodings and bad ones, with the bad ones ignoring letter order</a:t>
            </a:r>
            <a:endParaRPr/>
          </a:p>
          <a:p>
            <a:pPr indent="-317500" lvl="0" marL="457200" rtl="0" algn="l">
              <a:spcBef>
                <a:spcPts val="0"/>
              </a:spcBef>
              <a:spcAft>
                <a:spcPts val="0"/>
              </a:spcAft>
              <a:buSzPts val="1400"/>
              <a:buChar char="●"/>
            </a:pPr>
            <a:r>
              <a:rPr lang="en"/>
              <a:t>For example, words like stop spot and tops could potentially lead to the same hash code</a:t>
            </a:r>
            <a:endParaRPr/>
          </a:p>
          <a:p>
            <a:pPr indent="-298450" lvl="0" marL="457200" rtl="0" algn="l">
              <a:spcBef>
                <a:spcPts val="0"/>
              </a:spcBef>
              <a:spcAft>
                <a:spcPts val="0"/>
              </a:spcAft>
              <a:buSzPts val="1100"/>
              <a:buChar char="●"/>
            </a:pPr>
            <a:r>
              <a:rPr lang="en">
                <a:solidFill>
                  <a:schemeClr val="dk1"/>
                </a:solidFill>
              </a:rPr>
              <a:t>We will be exploring three different types of hash codes, polynomial, additive, and cyclic hash.</a:t>
            </a:r>
            <a:endParaRPr sz="800"/>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39e8732e9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39e8732e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polynomial hash is an efficient encoder that takes into account a strings position </a:t>
            </a:r>
            <a:endParaRPr/>
          </a:p>
          <a:p>
            <a:pPr indent="-298450" lvl="0" marL="457200" rtl="0" algn="l">
              <a:spcBef>
                <a:spcPts val="0"/>
              </a:spcBef>
              <a:spcAft>
                <a:spcPts val="0"/>
              </a:spcAft>
              <a:buSzPts val="1100"/>
              <a:buChar char="●"/>
            </a:pPr>
            <a:r>
              <a:rPr lang="en"/>
              <a:t>It does this by taking the ASCII value of character, multiplying it by a constant value of r, and raising it to the ith position in the string </a:t>
            </a:r>
            <a:endParaRPr/>
          </a:p>
          <a:p>
            <a:pPr indent="-298450" lvl="0" marL="457200" rtl="0" algn="l">
              <a:spcBef>
                <a:spcPts val="0"/>
              </a:spcBef>
              <a:spcAft>
                <a:spcPts val="0"/>
              </a:spcAft>
              <a:buSzPts val="1100"/>
              <a:buChar char="●"/>
            </a:pPr>
            <a:r>
              <a:rPr lang="en"/>
              <a:t>It will then do the summation of this operation for all characters in the string </a:t>
            </a:r>
            <a:endParaRPr/>
          </a:p>
          <a:p>
            <a:pPr indent="-298450" lvl="0" marL="457200" rtl="0" algn="l">
              <a:spcBef>
                <a:spcPts val="0"/>
              </a:spcBef>
              <a:spcAft>
                <a:spcPts val="0"/>
              </a:spcAft>
              <a:buSzPts val="1100"/>
              <a:buChar char="●"/>
            </a:pPr>
            <a:r>
              <a:rPr lang="en"/>
              <a:t>In the example, using r =2, and the ASCII values of ABC being 65, 66 and 67 we can see how the two combinations of characters lead to unique hash codes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9e8732e9_3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9e8732e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The additive hash is considered a poor encoder it does not consider the letter order, which will lead to some words having the same hash code.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the example, with the ASCII values of ABC being 65, 66 and 67 we can see how the two combinations of characters lead to the same hash codes which results in more collisions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9e8732e9_3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9e8732e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480"/>
              </a:spcBef>
              <a:spcAft>
                <a:spcPts val="0"/>
              </a:spcAft>
              <a:buClr>
                <a:schemeClr val="dk1"/>
              </a:buClr>
              <a:buSzPts val="1100"/>
              <a:buChar char="●"/>
            </a:pPr>
            <a:r>
              <a:rPr lang="en"/>
              <a:t>The cyclic shift hash is a variant of the polynomial hash with common shift values of 5, 6, 7, 9, and 13</a:t>
            </a:r>
            <a:endParaRPr/>
          </a:p>
          <a:p>
            <a:pPr indent="-317500" lvl="0" marL="457200" rtl="0" algn="l">
              <a:spcBef>
                <a:spcPts val="0"/>
              </a:spcBef>
              <a:spcAft>
                <a:spcPts val="0"/>
              </a:spcAft>
              <a:buSzPts val="1400"/>
              <a:buChar char="●"/>
            </a:pPr>
            <a:r>
              <a:rPr lang="en"/>
              <a:t>It will take the current hash code, shift it by x number of bits to left and right then do the OR operation. Afterwards it will add the ASCII value of character.</a:t>
            </a:r>
            <a:endParaRPr/>
          </a:p>
          <a:p>
            <a:pPr indent="-317500" lvl="0" marL="457200" rtl="0" algn="l">
              <a:spcBef>
                <a:spcPts val="0"/>
              </a:spcBef>
              <a:spcAft>
                <a:spcPts val="0"/>
              </a:spcAft>
              <a:buSzPts val="1400"/>
              <a:buChar char="●"/>
            </a:pPr>
            <a:r>
              <a:rPr lang="en"/>
              <a:t>It will take the sum of this operation for all characters in the string</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6f64ecae4_1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6f64ecae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 this example we will be doing a cyclic shift of 1. We will initialize the hashcode to 0 and have the ASCII values of A and B</a:t>
            </a:r>
            <a:endParaRPr/>
          </a:p>
          <a:p>
            <a:pPr indent="-317500" lvl="0" marL="457200" rtl="0" algn="l">
              <a:spcBef>
                <a:spcPts val="0"/>
              </a:spcBef>
              <a:spcAft>
                <a:spcPts val="0"/>
              </a:spcAft>
              <a:buSzPts val="1400"/>
              <a:buChar char="●"/>
            </a:pPr>
            <a:r>
              <a:rPr lang="en"/>
              <a:t>In the first iteration it will take the current hash code initialized to 0 and shift it by 1 which will result in the hash code still being 0. After it will add the ASCII value of A which will result in the hash code being 65.</a:t>
            </a:r>
            <a:endParaRPr/>
          </a:p>
          <a:p>
            <a:pPr indent="-317500" lvl="0" marL="457200" rtl="0" algn="l">
              <a:spcBef>
                <a:spcPts val="0"/>
              </a:spcBef>
              <a:spcAft>
                <a:spcPts val="0"/>
              </a:spcAft>
              <a:buSzPts val="1400"/>
              <a:buChar char="●"/>
            </a:pPr>
            <a:r>
              <a:rPr lang="en"/>
              <a:t>In the second iteration, it takes the current hash code of 65 and shifts it bitwise by 1 to the left which results in a value of 130. It will then add the  ASCII value of B. </a:t>
            </a:r>
            <a:endParaRPr/>
          </a:p>
          <a:p>
            <a:pPr indent="-317500" lvl="0" marL="457200" rtl="0" algn="l">
              <a:spcBef>
                <a:spcPts val="0"/>
              </a:spcBef>
              <a:spcAft>
                <a:spcPts val="0"/>
              </a:spcAft>
              <a:buSzPts val="1400"/>
              <a:buChar char="●"/>
            </a:pPr>
            <a:r>
              <a:rPr lang="en"/>
              <a:t>The </a:t>
            </a:r>
            <a:r>
              <a:rPr lang="en"/>
              <a:t>final hash code of “AB” will then be 196.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0" lvl="1" marL="4572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0" lvl="3" marL="1371600" marR="0" rtl="0" algn="ctr">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ctr">
              <a:spcBef>
                <a:spcPts val="20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3" name="Google Shape;13;p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900113"/>
            <a:ext cx="8229600" cy="1068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8" name="Google Shape;18;p3"/>
          <p:cNvSpPr txBox="1"/>
          <p:nvPr>
            <p:ph idx="1" type="body"/>
          </p:nvPr>
        </p:nvSpPr>
        <p:spPr>
          <a:xfrm>
            <a:off x="457200" y="3022600"/>
            <a:ext cx="8229600" cy="31035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4"/>
          <p:cNvSpPr txBox="1"/>
          <p:nvPr>
            <p:ph type="title"/>
          </p:nvPr>
        </p:nvSpPr>
        <p:spPr>
          <a:xfrm>
            <a:off x="457200" y="900113"/>
            <a:ext cx="8229600" cy="1068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4" name="Google Shape;24;p4"/>
          <p:cNvSpPr txBox="1"/>
          <p:nvPr>
            <p:ph idx="1" type="body"/>
          </p:nvPr>
        </p:nvSpPr>
        <p:spPr>
          <a:xfrm>
            <a:off x="457200" y="1968500"/>
            <a:ext cx="4038600" cy="41577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2" type="body"/>
          </p:nvPr>
        </p:nvSpPr>
        <p:spPr>
          <a:xfrm>
            <a:off x="4648200" y="1968500"/>
            <a:ext cx="4038600" cy="41577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5"/>
          <p:cNvSpPr txBox="1"/>
          <p:nvPr>
            <p:ph type="title"/>
          </p:nvPr>
        </p:nvSpPr>
        <p:spPr>
          <a:xfrm>
            <a:off x="457200" y="900113"/>
            <a:ext cx="8229600" cy="1068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31" name="Google Shape;31;p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900113"/>
            <a:ext cx="8229600" cy="10683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3022600"/>
            <a:ext cx="8229600" cy="31035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0" y="0"/>
            <a:ext cx="9144000"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compsci.hunter.cuny.edu/~sweiss/course_materials/csci335/lecture_notes/chapter0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7"/>
          <p:cNvSpPr txBox="1"/>
          <p:nvPr>
            <p:ph type="ctrTitle"/>
          </p:nvPr>
        </p:nvSpPr>
        <p:spPr>
          <a:xfrm>
            <a:off x="685800" y="2130425"/>
            <a:ext cx="7772400" cy="14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 Comparison of Hashing Techniques using Spell Checking</a:t>
            </a:r>
            <a:endParaRPr/>
          </a:p>
        </p:txBody>
      </p:sp>
      <p:sp>
        <p:nvSpPr>
          <p:cNvPr id="41" name="Google Shape;41;p7"/>
          <p:cNvSpPr txBox="1"/>
          <p:nvPr>
            <p:ph idx="1" type="subTitle"/>
          </p:nvPr>
        </p:nvSpPr>
        <p:spPr>
          <a:xfrm>
            <a:off x="1371600" y="3886200"/>
            <a:ext cx="6400800" cy="17526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Clr>
                <a:schemeClr val="dk1"/>
              </a:buClr>
              <a:buSzPts val="1100"/>
              <a:buFont typeface="Arial"/>
              <a:buNone/>
            </a:pPr>
            <a:r>
              <a:rPr lang="en"/>
              <a:t>Jonathan Nguyen, Justin Kirschner, Yi Qiu, Rahul Ramakrishan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Compression Functions</a:t>
            </a:r>
            <a:endParaRPr/>
          </a:p>
        </p:txBody>
      </p:sp>
      <p:sp>
        <p:nvSpPr>
          <p:cNvPr id="101" name="Google Shape;101;p16"/>
          <p:cNvSpPr txBox="1"/>
          <p:nvPr>
            <p:ph idx="1" type="body"/>
          </p:nvPr>
        </p:nvSpPr>
        <p:spPr>
          <a:xfrm>
            <a:off x="457200" y="2255425"/>
            <a:ext cx="8229600" cy="38706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Maps the hash codes to indices of the hash table [5].</a:t>
            </a:r>
            <a:endParaRPr sz="1600"/>
          </a:p>
          <a:p>
            <a:pPr indent="0" lvl="0" marL="0" rtl="0" algn="l">
              <a:spcBef>
                <a:spcPts val="480"/>
              </a:spcBef>
              <a:spcAft>
                <a:spcPts val="0"/>
              </a:spcAft>
              <a:buNone/>
            </a:pPr>
            <a:r>
              <a:t/>
            </a:r>
            <a:endParaRPr/>
          </a:p>
          <a:p>
            <a:pPr indent="-330200" lvl="0" marL="457200" rtl="0" algn="l">
              <a:spcBef>
                <a:spcPts val="480"/>
              </a:spcBef>
              <a:spcAft>
                <a:spcPts val="0"/>
              </a:spcAft>
              <a:buSzPts val="1600"/>
              <a:buChar char="•"/>
            </a:pPr>
            <a:r>
              <a:rPr lang="en" sz="1600"/>
              <a:t>Different Types of Compression Functions:</a:t>
            </a:r>
            <a:endParaRPr sz="1600"/>
          </a:p>
          <a:p>
            <a:pPr indent="-330200" lvl="1" marL="914400" rtl="0" algn="l">
              <a:spcBef>
                <a:spcPts val="0"/>
              </a:spcBef>
              <a:spcAft>
                <a:spcPts val="0"/>
              </a:spcAft>
              <a:buSzPts val="1600"/>
              <a:buChar char="–"/>
            </a:pPr>
            <a:r>
              <a:rPr lang="en" sz="1600"/>
              <a:t>Multiplication</a:t>
            </a:r>
            <a:endParaRPr sz="1600"/>
          </a:p>
          <a:p>
            <a:pPr indent="-330200" lvl="1" marL="914400" rtl="0" algn="l">
              <a:spcBef>
                <a:spcPts val="0"/>
              </a:spcBef>
              <a:spcAft>
                <a:spcPts val="0"/>
              </a:spcAft>
              <a:buSzPts val="1600"/>
              <a:buChar char="–"/>
            </a:pPr>
            <a:r>
              <a:rPr lang="en" sz="1600"/>
              <a:t>Division</a:t>
            </a:r>
            <a:endParaRPr sz="1600"/>
          </a:p>
          <a:p>
            <a:pPr indent="-330200" lvl="1" marL="914400" rtl="0" algn="l">
              <a:spcBef>
                <a:spcPts val="0"/>
              </a:spcBef>
              <a:spcAft>
                <a:spcPts val="0"/>
              </a:spcAft>
              <a:buSzPts val="1600"/>
              <a:buChar char="–"/>
            </a:pPr>
            <a:r>
              <a:rPr lang="en" sz="1600"/>
              <a:t>Multiply Add Divide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Multiplication</a:t>
            </a:r>
            <a:endParaRPr/>
          </a:p>
        </p:txBody>
      </p:sp>
      <p:sp>
        <p:nvSpPr>
          <p:cNvPr id="107" name="Google Shape;107;p17"/>
          <p:cNvSpPr txBox="1"/>
          <p:nvPr>
            <p:ph idx="1" type="body"/>
          </p:nvPr>
        </p:nvSpPr>
        <p:spPr>
          <a:xfrm>
            <a:off x="457200" y="2201075"/>
            <a:ext cx="8229600" cy="18342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Clr>
                <a:schemeClr val="dk1"/>
              </a:buClr>
              <a:buSzPts val="1100"/>
              <a:buFont typeface="Arial"/>
              <a:buNone/>
            </a:pPr>
            <a:r>
              <a:rPr lang="en" sz="1600"/>
              <a:t>index(k) = ⌊m(kA mod 1)⌋</a:t>
            </a:r>
            <a:endParaRPr sz="1600"/>
          </a:p>
          <a:p>
            <a:pPr indent="0" lvl="0" marL="0" rtl="0" algn="ctr">
              <a:spcBef>
                <a:spcPts val="480"/>
              </a:spcBef>
              <a:spcAft>
                <a:spcPts val="0"/>
              </a:spcAft>
              <a:buClr>
                <a:schemeClr val="dk1"/>
              </a:buClr>
              <a:buSzPts val="1100"/>
              <a:buFont typeface="Arial"/>
              <a:buNone/>
            </a:pPr>
            <a:r>
              <a:t/>
            </a:r>
            <a:endParaRPr sz="1600"/>
          </a:p>
          <a:p>
            <a:pPr indent="0" lvl="0" marL="0" rtl="0" algn="ctr">
              <a:spcBef>
                <a:spcPts val="480"/>
              </a:spcBef>
              <a:spcAft>
                <a:spcPts val="0"/>
              </a:spcAft>
              <a:buClr>
                <a:schemeClr val="dk1"/>
              </a:buClr>
              <a:buSzPts val="1100"/>
              <a:buFont typeface="Arial"/>
              <a:buNone/>
            </a:pPr>
            <a:r>
              <a:rPr lang="en" sz="1600"/>
              <a:t>where kA = kA - ⌊kA⌋,</a:t>
            </a:r>
            <a:endParaRPr sz="1600"/>
          </a:p>
          <a:p>
            <a:pPr indent="0" lvl="0" marL="0" rtl="0" algn="ctr">
              <a:spcBef>
                <a:spcPts val="480"/>
              </a:spcBef>
              <a:spcAft>
                <a:spcPts val="0"/>
              </a:spcAft>
              <a:buClr>
                <a:schemeClr val="dk1"/>
              </a:buClr>
              <a:buSzPts val="1100"/>
              <a:buFont typeface="Arial"/>
              <a:buNone/>
            </a:pPr>
            <a:r>
              <a:rPr lang="en" sz="1600"/>
              <a:t>m = 2</a:t>
            </a:r>
            <a:r>
              <a:rPr baseline="30000" lang="en" sz="1600"/>
              <a:t>p</a:t>
            </a:r>
            <a:r>
              <a:rPr lang="en" sz="1600"/>
              <a:t> for some integer p,  </a:t>
            </a:r>
            <a:endParaRPr sz="1600"/>
          </a:p>
          <a:p>
            <a:pPr indent="0" lvl="0" marL="0" rtl="0" algn="ctr">
              <a:spcBef>
                <a:spcPts val="480"/>
              </a:spcBef>
              <a:spcAft>
                <a:spcPts val="0"/>
              </a:spcAft>
              <a:buClr>
                <a:schemeClr val="dk1"/>
              </a:buClr>
              <a:buSzPts val="1100"/>
              <a:buFont typeface="Arial"/>
              <a:buNone/>
            </a:pPr>
            <a:r>
              <a:rPr lang="en" sz="1600"/>
              <a:t>0&lt; A &lt; 1 </a:t>
            </a:r>
            <a:endParaRPr sz="2600"/>
          </a:p>
        </p:txBody>
      </p:sp>
      <p:sp>
        <p:nvSpPr>
          <p:cNvPr id="108" name="Google Shape;108;p17"/>
          <p:cNvSpPr txBox="1"/>
          <p:nvPr/>
        </p:nvSpPr>
        <p:spPr>
          <a:xfrm>
            <a:off x="652175" y="3953800"/>
            <a:ext cx="61956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Example:</a:t>
            </a:r>
            <a:endParaRPr sz="1600"/>
          </a:p>
          <a:p>
            <a:pPr indent="0" lvl="0" marL="0" rtl="0" algn="l">
              <a:spcBef>
                <a:spcPts val="0"/>
              </a:spcBef>
              <a:spcAft>
                <a:spcPts val="0"/>
              </a:spcAft>
              <a:buNone/>
            </a:pPr>
            <a:r>
              <a:rPr lang="en" sz="1600"/>
              <a:t>Assume p =2 and A = 0.5</a:t>
            </a:r>
            <a:endParaRPr sz="1600"/>
          </a:p>
          <a:p>
            <a:pPr indent="0" lvl="0" marL="0" rtl="0" algn="l">
              <a:spcBef>
                <a:spcPts val="0"/>
              </a:spcBef>
              <a:spcAft>
                <a:spcPts val="0"/>
              </a:spcAft>
              <a:buNone/>
            </a:pPr>
            <a:r>
              <a:rPr lang="en" sz="1600"/>
              <a:t>h(“ABC”) = 461, from polynomial hash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index(461) = </a:t>
            </a:r>
            <a:r>
              <a:rPr lang="en" sz="1600">
                <a:solidFill>
                  <a:schemeClr val="dk1"/>
                </a:solidFill>
              </a:rPr>
              <a:t>⌊2</a:t>
            </a:r>
            <a:r>
              <a:rPr baseline="30000" lang="en" sz="1600">
                <a:solidFill>
                  <a:schemeClr val="dk1"/>
                </a:solidFill>
              </a:rPr>
              <a:t>2</a:t>
            </a:r>
            <a:r>
              <a:rPr lang="en" sz="1600">
                <a:solidFill>
                  <a:schemeClr val="dk1"/>
                </a:solidFill>
              </a:rPr>
              <a:t>((461(0.5) - ⌊461(0.5)⌋) mod 1)⌋</a:t>
            </a:r>
            <a:endParaRPr sz="1600">
              <a:solidFill>
                <a:schemeClr val="dk1"/>
              </a:solidFill>
            </a:endParaRPr>
          </a:p>
          <a:p>
            <a:pPr indent="0" lvl="0" marL="0" rtl="0" algn="l">
              <a:spcBef>
                <a:spcPts val="0"/>
              </a:spcBef>
              <a:spcAft>
                <a:spcPts val="0"/>
              </a:spcAft>
              <a:buNone/>
            </a:pPr>
            <a:r>
              <a:rPr lang="en" sz="1600">
                <a:solidFill>
                  <a:schemeClr val="dk1"/>
                </a:solidFill>
              </a:rPr>
              <a:t>		  = ⌊2</a:t>
            </a:r>
            <a:r>
              <a:rPr baseline="30000" lang="en" sz="1600">
                <a:solidFill>
                  <a:schemeClr val="dk1"/>
                </a:solidFill>
              </a:rPr>
              <a:t>2</a:t>
            </a:r>
            <a:r>
              <a:rPr lang="en" sz="1600">
                <a:solidFill>
                  <a:schemeClr val="dk1"/>
                </a:solidFill>
              </a:rPr>
              <a:t>((230.5 - ⌊230.5⌋) mod 1)⌋</a:t>
            </a:r>
            <a:endParaRPr sz="1600">
              <a:solidFill>
                <a:schemeClr val="dk1"/>
              </a:solidFill>
            </a:endParaRPr>
          </a:p>
          <a:p>
            <a:pPr indent="0" lvl="0" marL="0" rtl="0" algn="l">
              <a:spcBef>
                <a:spcPts val="0"/>
              </a:spcBef>
              <a:spcAft>
                <a:spcPts val="0"/>
              </a:spcAft>
              <a:buNone/>
            </a:pPr>
            <a:r>
              <a:rPr lang="en" sz="1600">
                <a:solidFill>
                  <a:schemeClr val="dk1"/>
                </a:solidFill>
              </a:rPr>
              <a:t>		  = ⌊2</a:t>
            </a:r>
            <a:r>
              <a:rPr baseline="30000" lang="en" sz="1600">
                <a:solidFill>
                  <a:schemeClr val="dk1"/>
                </a:solidFill>
              </a:rPr>
              <a:t>2</a:t>
            </a:r>
            <a:r>
              <a:rPr lang="en" sz="1600">
                <a:solidFill>
                  <a:schemeClr val="dk1"/>
                </a:solidFill>
              </a:rPr>
              <a:t>((230.5 - 230) mod 1)⌋</a:t>
            </a:r>
            <a:endParaRPr sz="1600">
              <a:solidFill>
                <a:schemeClr val="dk1"/>
              </a:solidFill>
            </a:endParaRPr>
          </a:p>
          <a:p>
            <a:pPr indent="0" lvl="0" marL="0" rtl="0" algn="l">
              <a:spcBef>
                <a:spcPts val="0"/>
              </a:spcBef>
              <a:spcAft>
                <a:spcPts val="0"/>
              </a:spcAft>
              <a:buNone/>
            </a:pPr>
            <a:r>
              <a:rPr lang="en" sz="1600">
                <a:solidFill>
                  <a:schemeClr val="dk1"/>
                </a:solidFill>
              </a:rPr>
              <a:t>		  = ⌊2</a:t>
            </a:r>
            <a:r>
              <a:rPr baseline="30000" lang="en" sz="1600">
                <a:solidFill>
                  <a:schemeClr val="dk1"/>
                </a:solidFill>
              </a:rPr>
              <a:t>2</a:t>
            </a:r>
            <a:r>
              <a:rPr lang="en" sz="1600">
                <a:solidFill>
                  <a:schemeClr val="dk1"/>
                </a:solidFill>
              </a:rPr>
              <a:t>(0.5)⌋</a:t>
            </a:r>
            <a:endParaRPr sz="1600">
              <a:solidFill>
                <a:schemeClr val="dk1"/>
              </a:solidFill>
            </a:endParaRPr>
          </a:p>
          <a:p>
            <a:pPr indent="0" lvl="0" marL="0" rtl="0" algn="l">
              <a:spcBef>
                <a:spcPts val="0"/>
              </a:spcBef>
              <a:spcAft>
                <a:spcPts val="0"/>
              </a:spcAft>
              <a:buNone/>
            </a:pPr>
            <a:r>
              <a:rPr lang="en" sz="1600">
                <a:solidFill>
                  <a:schemeClr val="dk1"/>
                </a:solidFill>
              </a:rPr>
              <a:t>		  = ⌊4(0.5)⌋</a:t>
            </a:r>
            <a:endParaRPr sz="1600">
              <a:solidFill>
                <a:schemeClr val="dk1"/>
              </a:solidFill>
            </a:endParaRPr>
          </a:p>
          <a:p>
            <a:pPr indent="0" lvl="0" marL="0" rtl="0" algn="l">
              <a:spcBef>
                <a:spcPts val="0"/>
              </a:spcBef>
              <a:spcAft>
                <a:spcPts val="0"/>
              </a:spcAft>
              <a:buNone/>
            </a:pPr>
            <a:r>
              <a:rPr lang="en" sz="1600">
                <a:solidFill>
                  <a:schemeClr val="dk1"/>
                </a:solidFill>
              </a:rPr>
              <a:t>		  =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Division</a:t>
            </a:r>
            <a:endParaRPr/>
          </a:p>
        </p:txBody>
      </p:sp>
      <p:sp>
        <p:nvSpPr>
          <p:cNvPr id="114" name="Google Shape;114;p18"/>
          <p:cNvSpPr txBox="1"/>
          <p:nvPr>
            <p:ph idx="1" type="body"/>
          </p:nvPr>
        </p:nvSpPr>
        <p:spPr>
          <a:xfrm>
            <a:off x="457200" y="1968425"/>
            <a:ext cx="8229600" cy="3208200"/>
          </a:xfrm>
          <a:prstGeom prst="rect">
            <a:avLst/>
          </a:prstGeom>
        </p:spPr>
        <p:txBody>
          <a:bodyPr anchorCtr="0" anchor="t" bIns="91425" lIns="91425" spcFirstLastPara="1" rIns="91425" wrap="square" tIns="91425">
            <a:noAutofit/>
          </a:bodyPr>
          <a:lstStyle/>
          <a:p>
            <a:pPr indent="0" lvl="0" marL="0" rtl="0" algn="ctr">
              <a:spcBef>
                <a:spcPts val="480"/>
              </a:spcBef>
              <a:spcAft>
                <a:spcPts val="0"/>
              </a:spcAft>
              <a:buClr>
                <a:schemeClr val="dk1"/>
              </a:buClr>
              <a:buSzPts val="1100"/>
              <a:buFont typeface="Arial"/>
              <a:buNone/>
            </a:pPr>
            <a:r>
              <a:rPr lang="en" sz="1600"/>
              <a:t>index(k) = k mod m</a:t>
            </a:r>
            <a:endParaRPr sz="1600"/>
          </a:p>
          <a:p>
            <a:pPr indent="0" lvl="0" marL="0" rtl="0" algn="ctr">
              <a:spcBef>
                <a:spcPts val="480"/>
              </a:spcBef>
              <a:spcAft>
                <a:spcPts val="0"/>
              </a:spcAft>
              <a:buNone/>
            </a:pPr>
            <a:r>
              <a:rPr lang="en" sz="1600"/>
              <a:t>where k is the hash code,</a:t>
            </a:r>
            <a:endParaRPr sz="1600"/>
          </a:p>
          <a:p>
            <a:pPr indent="0" lvl="0" marL="0" rtl="0" algn="ctr">
              <a:spcBef>
                <a:spcPts val="480"/>
              </a:spcBef>
              <a:spcAft>
                <a:spcPts val="0"/>
              </a:spcAft>
              <a:buNone/>
            </a:pPr>
            <a:r>
              <a:rPr lang="en" sz="1600"/>
              <a:t>m is a prime number chosen</a:t>
            </a:r>
            <a:endParaRPr sz="1600"/>
          </a:p>
          <a:p>
            <a:pPr indent="0" lvl="0" marL="0" rtl="0" algn="ctr">
              <a:spcBef>
                <a:spcPts val="480"/>
              </a:spcBef>
              <a:spcAft>
                <a:spcPts val="0"/>
              </a:spcAft>
              <a:buNone/>
            </a:pPr>
            <a:r>
              <a:t/>
            </a:r>
            <a:endParaRPr sz="1600"/>
          </a:p>
          <a:p>
            <a:pPr indent="-330200" lvl="0" marL="457200" rtl="0" algn="l">
              <a:spcBef>
                <a:spcPts val="480"/>
              </a:spcBef>
              <a:spcAft>
                <a:spcPts val="0"/>
              </a:spcAft>
              <a:buSzPts val="1600"/>
              <a:buChar char="•"/>
            </a:pPr>
            <a:r>
              <a:rPr lang="en" sz="1600"/>
              <a:t>More unique prime number, the better results</a:t>
            </a:r>
            <a:endParaRPr sz="1600"/>
          </a:p>
          <a:p>
            <a:pPr indent="0" lvl="0" marL="457200" rtl="0" algn="l">
              <a:spcBef>
                <a:spcPts val="480"/>
              </a:spcBef>
              <a:spcAft>
                <a:spcPts val="0"/>
              </a:spcAft>
              <a:buNone/>
            </a:pPr>
            <a:r>
              <a:t/>
            </a:r>
            <a:endParaRPr sz="1600"/>
          </a:p>
          <a:p>
            <a:pPr indent="0" lvl="0" marL="0" rtl="0" algn="l">
              <a:spcBef>
                <a:spcPts val="480"/>
              </a:spcBef>
              <a:spcAft>
                <a:spcPts val="0"/>
              </a:spcAft>
              <a:buNone/>
            </a:pPr>
            <a:r>
              <a:rPr lang="en" sz="1600"/>
              <a:t>Example:</a:t>
            </a:r>
            <a:endParaRPr sz="1600"/>
          </a:p>
          <a:p>
            <a:pPr indent="0" lvl="0" marL="0" rtl="0" algn="l">
              <a:spcBef>
                <a:spcPts val="0"/>
              </a:spcBef>
              <a:spcAft>
                <a:spcPts val="0"/>
              </a:spcAft>
              <a:buNone/>
            </a:pPr>
            <a:r>
              <a:rPr lang="en" sz="1600"/>
              <a:t>Assume m = 13</a:t>
            </a:r>
            <a:endParaRPr sz="1600"/>
          </a:p>
          <a:p>
            <a:pPr indent="0" lvl="0" marL="0" rtl="0" algn="l">
              <a:spcBef>
                <a:spcPts val="0"/>
              </a:spcBef>
              <a:spcAft>
                <a:spcPts val="0"/>
              </a:spcAft>
              <a:buNone/>
            </a:pPr>
            <a:r>
              <a:rPr lang="en" sz="1600"/>
              <a:t>h(“ABC”) = 461, from polynomial hash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index(461) = 461 mod 13</a:t>
            </a:r>
            <a:endParaRPr sz="1600"/>
          </a:p>
          <a:p>
            <a:pPr indent="0" lvl="0" marL="0" rtl="0" algn="l">
              <a:spcBef>
                <a:spcPts val="0"/>
              </a:spcBef>
              <a:spcAft>
                <a:spcPts val="0"/>
              </a:spcAft>
              <a:buClr>
                <a:schemeClr val="dk1"/>
              </a:buClr>
              <a:buSzPts val="1100"/>
              <a:buFont typeface="Arial"/>
              <a:buNone/>
            </a:pPr>
            <a:r>
              <a:rPr lang="en" sz="1600"/>
              <a:t>		  = 6</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Multiply Add Divide (MAD)</a:t>
            </a:r>
            <a:endParaRPr/>
          </a:p>
        </p:txBody>
      </p:sp>
      <p:sp>
        <p:nvSpPr>
          <p:cNvPr id="120" name="Google Shape;120;p19"/>
          <p:cNvSpPr txBox="1"/>
          <p:nvPr>
            <p:ph idx="1" type="body"/>
          </p:nvPr>
        </p:nvSpPr>
        <p:spPr>
          <a:xfrm>
            <a:off x="457200" y="1968425"/>
            <a:ext cx="8229600" cy="42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t>index(k) = ((ak + b) mod p) mod m</a:t>
            </a:r>
            <a:endParaRPr sz="1600"/>
          </a:p>
          <a:p>
            <a:pPr indent="0" lvl="0" marL="0" rtl="0" algn="ctr">
              <a:spcBef>
                <a:spcPts val="0"/>
              </a:spcBef>
              <a:spcAft>
                <a:spcPts val="0"/>
              </a:spcAft>
              <a:buClr>
                <a:schemeClr val="dk1"/>
              </a:buClr>
              <a:buSzPts val="1100"/>
              <a:buFont typeface="Arial"/>
              <a:buNone/>
            </a:pPr>
            <a:r>
              <a:t/>
            </a:r>
            <a:endParaRPr sz="1600"/>
          </a:p>
          <a:p>
            <a:pPr indent="0" lvl="0" marL="0" rtl="0" algn="ctr">
              <a:spcBef>
                <a:spcPts val="0"/>
              </a:spcBef>
              <a:spcAft>
                <a:spcPts val="0"/>
              </a:spcAft>
              <a:buClr>
                <a:schemeClr val="dk1"/>
              </a:buClr>
              <a:buSzPts val="1100"/>
              <a:buFont typeface="Arial"/>
              <a:buNone/>
            </a:pPr>
            <a:r>
              <a:t/>
            </a:r>
            <a:endParaRPr sz="1600"/>
          </a:p>
          <a:p>
            <a:pPr indent="0" lvl="0" marL="0" rtl="0" algn="ctr">
              <a:spcBef>
                <a:spcPts val="0"/>
              </a:spcBef>
              <a:spcAft>
                <a:spcPts val="0"/>
              </a:spcAft>
              <a:buClr>
                <a:schemeClr val="dk1"/>
              </a:buClr>
              <a:buSzPts val="1100"/>
              <a:buFont typeface="Arial"/>
              <a:buNone/>
            </a:pPr>
            <a:r>
              <a:rPr lang="en" sz="1600"/>
              <a:t>where m is the size of the hash table,</a:t>
            </a:r>
            <a:endParaRPr sz="1600"/>
          </a:p>
          <a:p>
            <a:pPr indent="0" lvl="0" marL="0" rtl="0" algn="ctr">
              <a:spcBef>
                <a:spcPts val="0"/>
              </a:spcBef>
              <a:spcAft>
                <a:spcPts val="0"/>
              </a:spcAft>
              <a:buClr>
                <a:schemeClr val="dk1"/>
              </a:buClr>
              <a:buSzPts val="1100"/>
              <a:buFont typeface="Arial"/>
              <a:buNone/>
            </a:pPr>
            <a:r>
              <a:rPr lang="en" sz="1600"/>
              <a:t>p is a prime number larger than m,</a:t>
            </a:r>
            <a:endParaRPr sz="1600"/>
          </a:p>
          <a:p>
            <a:pPr indent="0" lvl="0" marL="0" rtl="0" algn="ctr">
              <a:spcBef>
                <a:spcPts val="0"/>
              </a:spcBef>
              <a:spcAft>
                <a:spcPts val="0"/>
              </a:spcAft>
              <a:buClr>
                <a:schemeClr val="dk1"/>
              </a:buClr>
              <a:buSzPts val="1100"/>
              <a:buFont typeface="Arial"/>
              <a:buNone/>
            </a:pPr>
            <a:r>
              <a:rPr lang="en" sz="1600"/>
              <a:t>k is the hash code,</a:t>
            </a:r>
            <a:endParaRPr sz="1600"/>
          </a:p>
          <a:p>
            <a:pPr indent="0" lvl="0" marL="0" rtl="0" algn="ctr">
              <a:spcBef>
                <a:spcPts val="0"/>
              </a:spcBef>
              <a:spcAft>
                <a:spcPts val="0"/>
              </a:spcAft>
              <a:buClr>
                <a:schemeClr val="dk1"/>
              </a:buClr>
              <a:buSzPts val="1100"/>
              <a:buFont typeface="Arial"/>
              <a:buNone/>
            </a:pPr>
            <a:r>
              <a:rPr lang="en" sz="1600"/>
              <a:t>a and b are constant values chosen at random from [0, p - 1] with a &gt; 0  </a:t>
            </a:r>
            <a:endParaRPr sz="1600"/>
          </a:p>
          <a:p>
            <a:pPr indent="0" lvl="0" marL="0" rtl="0" algn="l">
              <a:spcBef>
                <a:spcPts val="480"/>
              </a:spcBef>
              <a:spcAft>
                <a:spcPts val="0"/>
              </a:spcAft>
              <a:buNone/>
            </a:pPr>
            <a:r>
              <a:t/>
            </a:r>
            <a:endParaRPr sz="1600"/>
          </a:p>
          <a:p>
            <a:pPr indent="0" lvl="0" marL="0" rtl="0" algn="l">
              <a:spcBef>
                <a:spcPts val="480"/>
              </a:spcBef>
              <a:spcAft>
                <a:spcPts val="0"/>
              </a:spcAft>
              <a:buNone/>
            </a:pPr>
            <a:r>
              <a:rPr lang="en" sz="1600"/>
              <a:t>Example:</a:t>
            </a:r>
            <a:endParaRPr sz="1600"/>
          </a:p>
          <a:p>
            <a:pPr indent="0" lvl="0" marL="0" rtl="0" algn="l">
              <a:spcBef>
                <a:spcPts val="480"/>
              </a:spcBef>
              <a:spcAft>
                <a:spcPts val="0"/>
              </a:spcAft>
              <a:buNone/>
            </a:pPr>
            <a:r>
              <a:rPr lang="en" sz="1600"/>
              <a:t>Assume m = 10, p = 13, a = 2, b = 4</a:t>
            </a:r>
            <a:endParaRPr sz="1600"/>
          </a:p>
          <a:p>
            <a:pPr indent="0" lvl="0" marL="0" rtl="0" algn="l">
              <a:spcBef>
                <a:spcPts val="0"/>
              </a:spcBef>
              <a:spcAft>
                <a:spcPts val="0"/>
              </a:spcAft>
              <a:buNone/>
            </a:pPr>
            <a:r>
              <a:rPr lang="en" sz="1600"/>
              <a:t>h(“ABC”) = 461, from polynomial hash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index(461) = ((2*461 + 4) mod 13) mod 10</a:t>
            </a:r>
            <a:endParaRPr sz="1600"/>
          </a:p>
          <a:p>
            <a:pPr indent="0" lvl="0" marL="0" rtl="0" algn="l">
              <a:spcBef>
                <a:spcPts val="0"/>
              </a:spcBef>
              <a:spcAft>
                <a:spcPts val="0"/>
              </a:spcAft>
              <a:buNone/>
            </a:pPr>
            <a:r>
              <a:rPr lang="en" sz="1600"/>
              <a:t>		  = ((926) mod 13) mod 10</a:t>
            </a:r>
            <a:endParaRPr sz="1600"/>
          </a:p>
          <a:p>
            <a:pPr indent="0" lvl="0" marL="0" rtl="0" algn="l">
              <a:spcBef>
                <a:spcPts val="0"/>
              </a:spcBef>
              <a:spcAft>
                <a:spcPts val="0"/>
              </a:spcAft>
              <a:buNone/>
            </a:pPr>
            <a:r>
              <a:rPr lang="en" sz="1600"/>
              <a:t>		  = (3) mod 10</a:t>
            </a:r>
            <a:endParaRPr sz="1600"/>
          </a:p>
          <a:p>
            <a:pPr indent="0" lvl="0" marL="0" rtl="0" algn="l">
              <a:spcBef>
                <a:spcPts val="0"/>
              </a:spcBef>
              <a:spcAft>
                <a:spcPts val="0"/>
              </a:spcAft>
              <a:buClr>
                <a:schemeClr val="dk1"/>
              </a:buClr>
              <a:buSzPts val="1100"/>
              <a:buFont typeface="Arial"/>
              <a:buNone/>
            </a:pPr>
            <a:r>
              <a:rPr lang="en" sz="1600"/>
              <a:t>		  = 3</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Collision Resolution Methods</a:t>
            </a:r>
            <a:endParaRPr/>
          </a:p>
        </p:txBody>
      </p:sp>
      <p:sp>
        <p:nvSpPr>
          <p:cNvPr id="126" name="Google Shape;126;p20"/>
          <p:cNvSpPr txBox="1"/>
          <p:nvPr>
            <p:ph idx="1" type="body"/>
          </p:nvPr>
        </p:nvSpPr>
        <p:spPr>
          <a:xfrm>
            <a:off x="457200" y="2261725"/>
            <a:ext cx="8229600" cy="31035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R</a:t>
            </a:r>
            <a:r>
              <a:rPr lang="en" sz="1600"/>
              <a:t>educe when two keys are hashed at the same index in the table.</a:t>
            </a:r>
            <a:endParaRPr sz="1600"/>
          </a:p>
          <a:p>
            <a:pPr indent="0" lvl="0" marL="45720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Collision when one key is hashed to same indices</a:t>
            </a:r>
            <a:endParaRPr sz="1600"/>
          </a:p>
          <a:p>
            <a:pPr indent="0" lvl="0" marL="45720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Different Types of Collision methods:</a:t>
            </a:r>
            <a:endParaRPr sz="1600"/>
          </a:p>
          <a:p>
            <a:pPr indent="-330200" lvl="1" marL="914400" rtl="0" algn="l">
              <a:spcBef>
                <a:spcPts val="0"/>
              </a:spcBef>
              <a:spcAft>
                <a:spcPts val="0"/>
              </a:spcAft>
              <a:buSzPts val="1600"/>
              <a:buChar char="–"/>
            </a:pPr>
            <a:r>
              <a:rPr lang="en" sz="1600"/>
              <a:t>Separate Chaining</a:t>
            </a:r>
            <a:endParaRPr sz="1600"/>
          </a:p>
          <a:p>
            <a:pPr indent="-330200" lvl="1" marL="914400" rtl="0" algn="l">
              <a:spcBef>
                <a:spcPts val="0"/>
              </a:spcBef>
              <a:spcAft>
                <a:spcPts val="0"/>
              </a:spcAft>
              <a:buSzPts val="1600"/>
              <a:buChar char="–"/>
            </a:pPr>
            <a:r>
              <a:rPr lang="en" sz="1600"/>
              <a:t>Linear probing</a:t>
            </a:r>
            <a:endParaRPr sz="1600"/>
          </a:p>
          <a:p>
            <a:pPr indent="-330200" lvl="1" marL="914400" rtl="0" algn="l">
              <a:spcBef>
                <a:spcPts val="0"/>
              </a:spcBef>
              <a:spcAft>
                <a:spcPts val="0"/>
              </a:spcAft>
              <a:buSzPts val="1600"/>
              <a:buChar char="–"/>
            </a:pPr>
            <a:r>
              <a:rPr lang="en" sz="1600"/>
              <a:t>Coalesced Chaining</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48503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Collision Resolution Methods</a:t>
            </a:r>
            <a:endParaRPr/>
          </a:p>
        </p:txBody>
      </p:sp>
      <p:sp>
        <p:nvSpPr>
          <p:cNvPr id="132" name="Google Shape;132;p21"/>
          <p:cNvSpPr txBox="1"/>
          <p:nvPr>
            <p:ph idx="1" type="body"/>
          </p:nvPr>
        </p:nvSpPr>
        <p:spPr>
          <a:xfrm>
            <a:off x="457200" y="1968425"/>
            <a:ext cx="8229600" cy="44178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b="1" lang="en" sz="1600"/>
              <a:t>Separate Chaining</a:t>
            </a:r>
            <a:endParaRPr b="1" sz="1600"/>
          </a:p>
          <a:p>
            <a:pPr indent="-330200" lvl="1" marL="914400" rtl="0" algn="l">
              <a:spcBef>
                <a:spcPts val="0"/>
              </a:spcBef>
              <a:spcAft>
                <a:spcPts val="0"/>
              </a:spcAft>
              <a:buSzPts val="1600"/>
              <a:buChar char="–"/>
            </a:pPr>
            <a:r>
              <a:rPr lang="en" sz="1600"/>
              <a:t>Array of linked lists </a:t>
            </a:r>
            <a:endParaRPr sz="1600"/>
          </a:p>
          <a:p>
            <a:pPr indent="-330200" lvl="1" marL="914400" rtl="0" algn="l">
              <a:spcBef>
                <a:spcPts val="0"/>
              </a:spcBef>
              <a:spcAft>
                <a:spcPts val="0"/>
              </a:spcAft>
              <a:buSzPts val="1600"/>
              <a:buChar char="–"/>
            </a:pPr>
            <a:r>
              <a:rPr lang="en" sz="1600"/>
              <a:t>Keys that are hashed to the same location being in the same list.</a:t>
            </a:r>
            <a:endParaRPr sz="1600"/>
          </a:p>
        </p:txBody>
      </p:sp>
      <p:pic>
        <p:nvPicPr>
          <p:cNvPr id="133" name="Google Shape;133;p21"/>
          <p:cNvPicPr preferRelativeResize="0"/>
          <p:nvPr/>
        </p:nvPicPr>
        <p:blipFill>
          <a:blip r:embed="rId3">
            <a:alphaModFix/>
          </a:blip>
          <a:stretch>
            <a:fillRect/>
          </a:stretch>
        </p:blipFill>
        <p:spPr>
          <a:xfrm>
            <a:off x="1039075" y="3088800"/>
            <a:ext cx="7065850" cy="329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48503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Collision Resolution Methods</a:t>
            </a:r>
            <a:endParaRPr/>
          </a:p>
        </p:txBody>
      </p:sp>
      <p:sp>
        <p:nvSpPr>
          <p:cNvPr id="139" name="Google Shape;139;p22"/>
          <p:cNvSpPr txBox="1"/>
          <p:nvPr>
            <p:ph idx="1" type="body"/>
          </p:nvPr>
        </p:nvSpPr>
        <p:spPr>
          <a:xfrm>
            <a:off x="457200" y="1553350"/>
            <a:ext cx="8229600" cy="39369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b="1" lang="en" sz="1600"/>
              <a:t>Linear Probing</a:t>
            </a:r>
            <a:endParaRPr b="1" sz="1600"/>
          </a:p>
          <a:p>
            <a:pPr indent="-330200" lvl="1" marL="914400" rtl="0" algn="l">
              <a:spcBef>
                <a:spcPts val="1000"/>
              </a:spcBef>
              <a:spcAft>
                <a:spcPts val="0"/>
              </a:spcAft>
              <a:buSzPts val="1600"/>
              <a:buChar char="–"/>
            </a:pPr>
            <a:r>
              <a:rPr lang="en" sz="1600"/>
              <a:t>Probes in consecutive locations which means that we are treating the list as a circular list.</a:t>
            </a:r>
            <a:endParaRPr sz="1600"/>
          </a:p>
          <a:p>
            <a:pPr indent="0" lvl="0" marL="914400" rtl="0" algn="l">
              <a:spcBef>
                <a:spcPts val="480"/>
              </a:spcBef>
              <a:spcAft>
                <a:spcPts val="0"/>
              </a:spcAft>
              <a:buNone/>
            </a:pPr>
            <a:r>
              <a:t/>
            </a:r>
            <a:endParaRPr sz="1400"/>
          </a:p>
        </p:txBody>
      </p:sp>
      <p:pic>
        <p:nvPicPr>
          <p:cNvPr id="140" name="Google Shape;140;p22"/>
          <p:cNvPicPr preferRelativeResize="0"/>
          <p:nvPr/>
        </p:nvPicPr>
        <p:blipFill>
          <a:blip r:embed="rId3">
            <a:alphaModFix/>
          </a:blip>
          <a:stretch>
            <a:fillRect/>
          </a:stretch>
        </p:blipFill>
        <p:spPr>
          <a:xfrm>
            <a:off x="2075075" y="2520025"/>
            <a:ext cx="4934751" cy="2908501"/>
          </a:xfrm>
          <a:prstGeom prst="rect">
            <a:avLst/>
          </a:prstGeom>
          <a:noFill/>
          <a:ln>
            <a:noFill/>
          </a:ln>
        </p:spPr>
      </p:pic>
      <p:sp>
        <p:nvSpPr>
          <p:cNvPr id="141" name="Google Shape;141;p22"/>
          <p:cNvSpPr txBox="1"/>
          <p:nvPr/>
        </p:nvSpPr>
        <p:spPr>
          <a:xfrm>
            <a:off x="857250" y="6395200"/>
            <a:ext cx="73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Image courtesy: Department of Computer Science, University of Washington</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48503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Collision Resolution Methods</a:t>
            </a:r>
            <a:endParaRPr/>
          </a:p>
        </p:txBody>
      </p:sp>
      <p:sp>
        <p:nvSpPr>
          <p:cNvPr id="147" name="Google Shape;147;p23"/>
          <p:cNvSpPr txBox="1"/>
          <p:nvPr>
            <p:ph idx="1" type="body"/>
          </p:nvPr>
        </p:nvSpPr>
        <p:spPr>
          <a:xfrm>
            <a:off x="457200" y="1553350"/>
            <a:ext cx="4646100" cy="44538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b="1" lang="en" sz="1600"/>
              <a:t>Coalesced Chaining</a:t>
            </a:r>
            <a:endParaRPr b="1" sz="1600"/>
          </a:p>
          <a:p>
            <a:pPr indent="-330200" lvl="1" marL="914400" rtl="0" algn="l">
              <a:spcBef>
                <a:spcPts val="1000"/>
              </a:spcBef>
              <a:spcAft>
                <a:spcPts val="0"/>
              </a:spcAft>
              <a:buSzPts val="1600"/>
              <a:buChar char="–"/>
            </a:pPr>
            <a:r>
              <a:rPr lang="en" sz="1600"/>
              <a:t>Combination of separate chaining and open addressing.</a:t>
            </a:r>
            <a:endParaRPr sz="1600"/>
          </a:p>
          <a:p>
            <a:pPr indent="0" lvl="0" marL="914400" rtl="0" algn="l">
              <a:spcBef>
                <a:spcPts val="1000"/>
              </a:spcBef>
              <a:spcAft>
                <a:spcPts val="0"/>
              </a:spcAft>
              <a:buNone/>
            </a:pPr>
            <a:r>
              <a:t/>
            </a:r>
            <a:endParaRPr sz="1600"/>
          </a:p>
          <a:p>
            <a:pPr indent="-330200" lvl="1" marL="914400" rtl="0" algn="l">
              <a:spcBef>
                <a:spcPts val="1000"/>
              </a:spcBef>
              <a:spcAft>
                <a:spcPts val="0"/>
              </a:spcAft>
              <a:buSzPts val="1600"/>
              <a:buChar char="–"/>
            </a:pPr>
            <a:r>
              <a:rPr lang="en" sz="1600"/>
              <a:t>Open Addressing(Linear Probing) to find the next position that is open.</a:t>
            </a:r>
            <a:endParaRPr sz="1600"/>
          </a:p>
          <a:p>
            <a:pPr indent="0" lvl="0" marL="914400" rtl="0" algn="l">
              <a:spcBef>
                <a:spcPts val="1000"/>
              </a:spcBef>
              <a:spcAft>
                <a:spcPts val="0"/>
              </a:spcAft>
              <a:buNone/>
            </a:pPr>
            <a:r>
              <a:t/>
            </a:r>
            <a:endParaRPr sz="1600"/>
          </a:p>
          <a:p>
            <a:pPr indent="-330200" lvl="1" marL="914400" rtl="0" algn="l">
              <a:spcBef>
                <a:spcPts val="1000"/>
              </a:spcBef>
              <a:spcAft>
                <a:spcPts val="0"/>
              </a:spcAft>
              <a:buSzPts val="1600"/>
              <a:buChar char="–"/>
            </a:pPr>
            <a:r>
              <a:rPr lang="en" sz="1600"/>
              <a:t>Separate Chaining links colliding keys through pointers</a:t>
            </a:r>
            <a:endParaRPr sz="1600"/>
          </a:p>
          <a:p>
            <a:pPr indent="0" lvl="0" marL="914400" rtl="0" algn="l">
              <a:spcBef>
                <a:spcPts val="480"/>
              </a:spcBef>
              <a:spcAft>
                <a:spcPts val="0"/>
              </a:spcAft>
              <a:buNone/>
            </a:pPr>
            <a:r>
              <a:t/>
            </a:r>
            <a:endParaRPr sz="1400"/>
          </a:p>
          <a:p>
            <a:pPr indent="0" lvl="0" marL="914400" rtl="0" algn="l">
              <a:spcBef>
                <a:spcPts val="480"/>
              </a:spcBef>
              <a:spcAft>
                <a:spcPts val="0"/>
              </a:spcAft>
              <a:buNone/>
            </a:pPr>
            <a:r>
              <a:t/>
            </a:r>
            <a:endParaRPr sz="1400"/>
          </a:p>
        </p:txBody>
      </p:sp>
      <p:pic>
        <p:nvPicPr>
          <p:cNvPr id="148" name="Google Shape;148;p23"/>
          <p:cNvPicPr preferRelativeResize="0"/>
          <p:nvPr/>
        </p:nvPicPr>
        <p:blipFill>
          <a:blip r:embed="rId3">
            <a:alphaModFix/>
          </a:blip>
          <a:stretch>
            <a:fillRect/>
          </a:stretch>
        </p:blipFill>
        <p:spPr>
          <a:xfrm>
            <a:off x="6255750" y="1553387"/>
            <a:ext cx="1988925" cy="4453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51728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 Data</a:t>
            </a:r>
            <a:endParaRPr/>
          </a:p>
        </p:txBody>
      </p:sp>
      <p:sp>
        <p:nvSpPr>
          <p:cNvPr id="154" name="Google Shape;154;p24"/>
          <p:cNvSpPr txBox="1"/>
          <p:nvPr>
            <p:ph idx="1" type="body"/>
          </p:nvPr>
        </p:nvSpPr>
        <p:spPr>
          <a:xfrm>
            <a:off x="457200" y="1797075"/>
            <a:ext cx="8229600" cy="31035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This dictionary contains 25,000 root words.</a:t>
            </a:r>
            <a:endParaRPr sz="1600"/>
          </a:p>
          <a:p>
            <a:pPr indent="0" lvl="0" marL="457200" rtl="0" algn="l">
              <a:spcBef>
                <a:spcPts val="480"/>
              </a:spcBef>
              <a:spcAft>
                <a:spcPts val="0"/>
              </a:spcAft>
              <a:buNone/>
            </a:pPr>
            <a:r>
              <a:t/>
            </a:r>
            <a:endParaRPr sz="1600"/>
          </a:p>
          <a:p>
            <a:pPr indent="-330200" lvl="0" marL="457200" rtl="0" algn="l">
              <a:spcBef>
                <a:spcPts val="480"/>
              </a:spcBef>
              <a:spcAft>
                <a:spcPts val="0"/>
              </a:spcAft>
              <a:buSzPts val="1600"/>
              <a:buChar char="•"/>
            </a:pPr>
            <a:r>
              <a:rPr lang="en" sz="1600"/>
              <a:t>Input text files will not just contain root words, we will need to do some text preprocessing </a:t>
            </a:r>
            <a:r>
              <a:rPr lang="en" sz="1600"/>
              <a:t>[6]</a:t>
            </a:r>
            <a:r>
              <a:rPr lang="en" sz="1600"/>
              <a:t>:</a:t>
            </a:r>
            <a:endParaRPr sz="1600"/>
          </a:p>
          <a:p>
            <a:pPr indent="-330200" lvl="1" marL="914400" rtl="0" algn="l">
              <a:spcBef>
                <a:spcPts val="1000"/>
              </a:spcBef>
              <a:spcAft>
                <a:spcPts val="0"/>
              </a:spcAft>
              <a:buSzPts val="1600"/>
              <a:buChar char="–"/>
            </a:pPr>
            <a:r>
              <a:rPr lang="en" sz="1600"/>
              <a:t>If word ends in -ing, remove -ing and add -e</a:t>
            </a:r>
            <a:endParaRPr sz="1600"/>
          </a:p>
          <a:p>
            <a:pPr indent="-330200" lvl="1" marL="914400" rtl="0" algn="l">
              <a:spcBef>
                <a:spcPts val="0"/>
              </a:spcBef>
              <a:spcAft>
                <a:spcPts val="0"/>
              </a:spcAft>
              <a:buSzPts val="1600"/>
              <a:buChar char="–"/>
            </a:pPr>
            <a:r>
              <a:rPr lang="en" sz="1600"/>
              <a:t>If word ends in -s, -es, -ly or -ed, remove -s, -es, -ly, -ed</a:t>
            </a:r>
            <a:endParaRPr sz="1600"/>
          </a:p>
          <a:p>
            <a:pPr indent="-330200" lvl="1" marL="914400" rtl="0" algn="l">
              <a:spcBef>
                <a:spcPts val="0"/>
              </a:spcBef>
              <a:spcAft>
                <a:spcPts val="0"/>
              </a:spcAft>
              <a:buSzPts val="1600"/>
              <a:buChar char="–"/>
            </a:pPr>
            <a:r>
              <a:rPr lang="en" sz="1600"/>
              <a:t>If word ends in -ies, remove -ies and add -y</a:t>
            </a:r>
            <a:endParaRPr sz="1600"/>
          </a:p>
          <a:p>
            <a:pPr indent="-330200" lvl="1" marL="914400" rtl="0" algn="l">
              <a:spcBef>
                <a:spcPts val="0"/>
              </a:spcBef>
              <a:spcAft>
                <a:spcPts val="0"/>
              </a:spcAft>
              <a:buSzPts val="1600"/>
              <a:buChar char="–"/>
            </a:pPr>
            <a:r>
              <a:rPr lang="en" sz="1600"/>
              <a:t>If word ends in -es or -ed, remove -s or -d</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7200" y="52513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 Description</a:t>
            </a:r>
            <a:endParaRPr/>
          </a:p>
        </p:txBody>
      </p:sp>
      <p:sp>
        <p:nvSpPr>
          <p:cNvPr id="160" name="Google Shape;160;p25"/>
          <p:cNvSpPr txBox="1"/>
          <p:nvPr>
            <p:ph idx="1" type="body"/>
          </p:nvPr>
        </p:nvSpPr>
        <p:spPr>
          <a:xfrm>
            <a:off x="457200" y="1695700"/>
            <a:ext cx="8229600" cy="31035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sz="1600"/>
          </a:p>
          <a:p>
            <a:pPr indent="-330200" lvl="0" marL="457200" rtl="0" algn="l">
              <a:spcBef>
                <a:spcPts val="480"/>
              </a:spcBef>
              <a:spcAft>
                <a:spcPts val="0"/>
              </a:spcAft>
              <a:buSzPts val="1600"/>
              <a:buChar char="•"/>
            </a:pPr>
            <a:r>
              <a:rPr lang="en" sz="1600"/>
              <a:t>We evaluate various hash schemes on the basis of correctness and efficiency.</a:t>
            </a:r>
            <a:endParaRPr sz="1600"/>
          </a:p>
          <a:p>
            <a:pPr indent="-330200" lvl="1" marL="914400" rtl="0" algn="l">
              <a:spcBef>
                <a:spcPts val="1000"/>
              </a:spcBef>
              <a:spcAft>
                <a:spcPts val="0"/>
              </a:spcAft>
              <a:buSzPts val="1600"/>
              <a:buChar char="–"/>
            </a:pPr>
            <a:r>
              <a:rPr lang="en" sz="1600"/>
              <a:t>Metrics used:</a:t>
            </a:r>
            <a:endParaRPr sz="1600"/>
          </a:p>
          <a:p>
            <a:pPr indent="-330200" lvl="2" marL="1371600" rtl="0" algn="l">
              <a:spcBef>
                <a:spcPts val="1000"/>
              </a:spcBef>
              <a:spcAft>
                <a:spcPts val="0"/>
              </a:spcAft>
              <a:buSzPts val="1600"/>
              <a:buChar char="•"/>
            </a:pPr>
            <a:r>
              <a:rPr lang="en" sz="1600"/>
              <a:t>Average number of probes </a:t>
            </a:r>
            <a:endParaRPr sz="1600"/>
          </a:p>
          <a:p>
            <a:pPr indent="-330200" lvl="2" marL="1371600" rtl="0" algn="l">
              <a:spcBef>
                <a:spcPts val="0"/>
              </a:spcBef>
              <a:spcAft>
                <a:spcPts val="0"/>
              </a:spcAft>
              <a:buSzPts val="1600"/>
              <a:buChar char="•"/>
            </a:pPr>
            <a:r>
              <a:rPr lang="en" sz="1600"/>
              <a:t>Run Time</a:t>
            </a:r>
            <a:endParaRPr sz="1600"/>
          </a:p>
          <a:p>
            <a:pPr indent="-330200" lvl="2" marL="1371600" rtl="0" algn="l">
              <a:spcBef>
                <a:spcPts val="0"/>
              </a:spcBef>
              <a:spcAft>
                <a:spcPts val="0"/>
              </a:spcAft>
              <a:buSzPts val="1600"/>
              <a:buChar char="•"/>
            </a:pPr>
            <a:r>
              <a:rPr lang="en" sz="1600"/>
              <a:t>Load Factor - percentage of the table that is full</a:t>
            </a:r>
            <a:endParaRPr sz="1600"/>
          </a:p>
          <a:p>
            <a:pPr indent="0" lvl="0" marL="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Four hypotheses will be tested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8"/>
          <p:cNvSpPr txBox="1"/>
          <p:nvPr>
            <p:ph type="ctrTitle"/>
          </p:nvPr>
        </p:nvSpPr>
        <p:spPr>
          <a:xfrm>
            <a:off x="685800" y="839675"/>
            <a:ext cx="7772400" cy="14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47" name="Google Shape;47;p8"/>
          <p:cNvSpPr txBox="1"/>
          <p:nvPr>
            <p:ph idx="1" type="subTitle"/>
          </p:nvPr>
        </p:nvSpPr>
        <p:spPr>
          <a:xfrm>
            <a:off x="1371600" y="2309675"/>
            <a:ext cx="6400800" cy="1752600"/>
          </a:xfrm>
          <a:prstGeom prst="rect">
            <a:avLst/>
          </a:prstGeom>
        </p:spPr>
        <p:txBody>
          <a:bodyPr anchorCtr="0" anchor="t" bIns="91425" lIns="91425" spcFirstLastPara="1" rIns="91425" wrap="square" tIns="91425">
            <a:noAutofit/>
          </a:bodyPr>
          <a:lstStyle/>
          <a:p>
            <a:pPr indent="-381000" lvl="0" marL="457200" rtl="0" algn="l">
              <a:spcBef>
                <a:spcPts val="480"/>
              </a:spcBef>
              <a:spcAft>
                <a:spcPts val="0"/>
              </a:spcAft>
              <a:buClr>
                <a:schemeClr val="dk1"/>
              </a:buClr>
              <a:buSzPts val="2400"/>
              <a:buChar char="●"/>
            </a:pPr>
            <a:r>
              <a:rPr lang="en">
                <a:solidFill>
                  <a:schemeClr val="dk1"/>
                </a:solidFill>
              </a:rPr>
              <a:t>Why Hash Tables</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Components of a Hash Table</a:t>
            </a:r>
            <a:endParaRPr>
              <a:solidFill>
                <a:schemeClr val="dk1"/>
              </a:solidFill>
            </a:endParaRPr>
          </a:p>
          <a:p>
            <a:pPr indent="-381000" lvl="1" marL="914400" rtl="0" algn="l">
              <a:spcBef>
                <a:spcPts val="0"/>
              </a:spcBef>
              <a:spcAft>
                <a:spcPts val="0"/>
              </a:spcAft>
              <a:buClr>
                <a:schemeClr val="dk1"/>
              </a:buClr>
              <a:buSzPts val="2400"/>
              <a:buChar char="○"/>
            </a:pPr>
            <a:r>
              <a:rPr lang="en">
                <a:solidFill>
                  <a:schemeClr val="dk1"/>
                </a:solidFill>
              </a:rPr>
              <a:t>Hash Functions</a:t>
            </a:r>
            <a:endParaRPr>
              <a:solidFill>
                <a:schemeClr val="dk1"/>
              </a:solidFill>
            </a:endParaRPr>
          </a:p>
          <a:p>
            <a:pPr indent="-381000" lvl="1" marL="914400" rtl="0" algn="l">
              <a:spcBef>
                <a:spcPts val="0"/>
              </a:spcBef>
              <a:spcAft>
                <a:spcPts val="0"/>
              </a:spcAft>
              <a:buClr>
                <a:schemeClr val="dk1"/>
              </a:buClr>
              <a:buSzPts val="2400"/>
              <a:buChar char="○"/>
            </a:pPr>
            <a:r>
              <a:rPr lang="en">
                <a:solidFill>
                  <a:schemeClr val="dk1"/>
                </a:solidFill>
              </a:rPr>
              <a:t>Collision Methods</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Our Experiments</a:t>
            </a:r>
            <a:endParaRPr>
              <a:solidFill>
                <a:schemeClr val="dk1"/>
              </a:solidFill>
            </a:endParaRPr>
          </a:p>
          <a:p>
            <a:pPr indent="-381000" lvl="0" marL="457200" rtl="0" algn="l">
              <a:spcBef>
                <a:spcPts val="0"/>
              </a:spcBef>
              <a:spcAft>
                <a:spcPts val="0"/>
              </a:spcAft>
              <a:buClr>
                <a:schemeClr val="dk1"/>
              </a:buClr>
              <a:buSzPts val="2400"/>
              <a:buChar char="●"/>
            </a:pPr>
            <a:r>
              <a:rPr lang="en">
                <a:solidFill>
                  <a:schemeClr val="dk1"/>
                </a:solidFill>
              </a:rPr>
              <a:t>Conclusion</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50636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1</a:t>
            </a:r>
            <a:endParaRPr/>
          </a:p>
        </p:txBody>
      </p:sp>
      <p:sp>
        <p:nvSpPr>
          <p:cNvPr id="166" name="Google Shape;166;p26"/>
          <p:cNvSpPr txBox="1"/>
          <p:nvPr>
            <p:ph idx="1" type="body"/>
          </p:nvPr>
        </p:nvSpPr>
        <p:spPr>
          <a:xfrm>
            <a:off x="457200" y="2119550"/>
            <a:ext cx="8229600" cy="40065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b="1" lang="en" sz="1600"/>
              <a:t>Hypothesis</a:t>
            </a:r>
            <a:r>
              <a:rPr lang="en" sz="1600"/>
              <a:t>: </a:t>
            </a:r>
            <a:endParaRPr sz="1600"/>
          </a:p>
          <a:p>
            <a:pPr indent="0" lvl="0" marL="0" rtl="0" algn="l">
              <a:spcBef>
                <a:spcPts val="480"/>
              </a:spcBef>
              <a:spcAft>
                <a:spcPts val="0"/>
              </a:spcAft>
              <a:buClr>
                <a:schemeClr val="dk1"/>
              </a:buClr>
              <a:buSzPts val="1100"/>
              <a:buFont typeface="Arial"/>
              <a:buNone/>
            </a:pPr>
            <a:r>
              <a:rPr lang="en" sz="1600"/>
              <a:t>A smaller load factor, i.e. the table is not full, will result in lower probe average and faster run time.</a:t>
            </a:r>
            <a:endParaRPr sz="1600"/>
          </a:p>
          <a:p>
            <a:pPr indent="0" lvl="0" marL="457200" rtl="0" algn="l">
              <a:spcBef>
                <a:spcPts val="480"/>
              </a:spcBef>
              <a:spcAft>
                <a:spcPts val="0"/>
              </a:spcAft>
              <a:buClr>
                <a:schemeClr val="dk1"/>
              </a:buClr>
              <a:buSzPts val="1100"/>
              <a:buFont typeface="Arial"/>
              <a:buNone/>
            </a:pPr>
            <a:r>
              <a:t/>
            </a:r>
            <a:endParaRPr sz="1600"/>
          </a:p>
          <a:p>
            <a:pPr indent="0" lvl="0" marL="0" rtl="0" algn="l">
              <a:spcBef>
                <a:spcPts val="480"/>
              </a:spcBef>
              <a:spcAft>
                <a:spcPts val="0"/>
              </a:spcAft>
              <a:buClr>
                <a:schemeClr val="dk1"/>
              </a:buClr>
              <a:buSzPts val="1100"/>
              <a:buFont typeface="Arial"/>
              <a:buNone/>
            </a:pPr>
            <a:r>
              <a:rPr lang="en" sz="1600"/>
              <a:t>How we will test:</a:t>
            </a:r>
            <a:endParaRPr sz="1600"/>
          </a:p>
          <a:p>
            <a:pPr indent="-330200" lvl="0" marL="457200" rtl="0" algn="l">
              <a:spcBef>
                <a:spcPts val="480"/>
              </a:spcBef>
              <a:spcAft>
                <a:spcPts val="0"/>
              </a:spcAft>
              <a:buSzPts val="1600"/>
              <a:buChar char="•"/>
            </a:pPr>
            <a:r>
              <a:rPr lang="en" sz="1600"/>
              <a:t>Polynomial hash code, multiplication compression function, and separate chaining.</a:t>
            </a:r>
            <a:endParaRPr sz="1600"/>
          </a:p>
          <a:p>
            <a:pPr indent="0" lvl="0" marL="457200" rtl="0" algn="l">
              <a:spcBef>
                <a:spcPts val="480"/>
              </a:spcBef>
              <a:spcAft>
                <a:spcPts val="0"/>
              </a:spcAft>
              <a:buNone/>
            </a:pPr>
            <a:r>
              <a:t/>
            </a:r>
            <a:endParaRPr sz="1600"/>
          </a:p>
          <a:p>
            <a:pPr indent="-330200" lvl="0" marL="457200" rtl="0" algn="l">
              <a:spcBef>
                <a:spcPts val="480"/>
              </a:spcBef>
              <a:spcAft>
                <a:spcPts val="0"/>
              </a:spcAft>
              <a:buSzPts val="1600"/>
              <a:buChar char="•"/>
            </a:pPr>
            <a:r>
              <a:rPr lang="en" sz="1600"/>
              <a:t>C</a:t>
            </a:r>
            <a:r>
              <a:rPr lang="en" sz="1600"/>
              <a:t>hanging the size of the hash table.</a:t>
            </a:r>
            <a:endParaRPr sz="1600"/>
          </a:p>
          <a:p>
            <a:pPr indent="0" lvl="0" marL="0" rtl="0" algn="l">
              <a:spcBef>
                <a:spcPts val="48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57200" y="51728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1</a:t>
            </a:r>
            <a:endParaRPr/>
          </a:p>
        </p:txBody>
      </p:sp>
      <p:sp>
        <p:nvSpPr>
          <p:cNvPr id="172" name="Google Shape;172;p27"/>
          <p:cNvSpPr txBox="1"/>
          <p:nvPr>
            <p:ph idx="1" type="body"/>
          </p:nvPr>
        </p:nvSpPr>
        <p:spPr>
          <a:xfrm>
            <a:off x="457200" y="1490700"/>
            <a:ext cx="6988500" cy="553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b="1" lang="en" sz="1600"/>
              <a:t>Results:</a:t>
            </a:r>
            <a:r>
              <a:rPr lang="en" sz="1600"/>
              <a:t> </a:t>
            </a:r>
            <a:endParaRPr sz="1600"/>
          </a:p>
          <a:p>
            <a:pPr indent="0" lvl="0" marL="457200" rtl="0" algn="l">
              <a:spcBef>
                <a:spcPts val="480"/>
              </a:spcBef>
              <a:spcAft>
                <a:spcPts val="0"/>
              </a:spcAft>
              <a:buNone/>
            </a:pPr>
            <a:r>
              <a:t/>
            </a:r>
            <a:endParaRPr/>
          </a:p>
        </p:txBody>
      </p:sp>
      <p:graphicFrame>
        <p:nvGraphicFramePr>
          <p:cNvPr id="173" name="Google Shape;173;p27"/>
          <p:cNvGraphicFramePr/>
          <p:nvPr/>
        </p:nvGraphicFramePr>
        <p:xfrm>
          <a:off x="457175" y="2296075"/>
          <a:ext cx="3000000" cy="3000000"/>
        </p:xfrm>
        <a:graphic>
          <a:graphicData uri="http://schemas.openxmlformats.org/drawingml/2006/table">
            <a:tbl>
              <a:tblPr>
                <a:noFill/>
                <a:tableStyleId>{8FE74B8D-F9D1-449D-9DD2-38552E6EDD42}</a:tableStyleId>
              </a:tblPr>
              <a:tblGrid>
                <a:gridCol w="1468400"/>
                <a:gridCol w="1547650"/>
                <a:gridCol w="1737850"/>
                <a:gridCol w="1737850"/>
                <a:gridCol w="1737850"/>
              </a:tblGrid>
              <a:tr h="914375">
                <a:tc>
                  <a:txBody>
                    <a:bodyPr/>
                    <a:lstStyle/>
                    <a:p>
                      <a:pPr indent="0" lvl="0" marL="0" rtl="0" algn="ctr">
                        <a:spcBef>
                          <a:spcPts val="0"/>
                        </a:spcBef>
                        <a:spcAft>
                          <a:spcPts val="0"/>
                        </a:spcAft>
                        <a:buNone/>
                      </a:pPr>
                      <a:r>
                        <a:rPr lang="en" sz="1600">
                          <a:solidFill>
                            <a:schemeClr val="lt1"/>
                          </a:solidFill>
                        </a:rPr>
                        <a:t>Text File Size</a:t>
                      </a:r>
                      <a:endParaRPr sz="16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600">
                          <a:solidFill>
                            <a:schemeClr val="lt1"/>
                          </a:solidFill>
                        </a:rPr>
                        <a:t>Hash Table </a:t>
                      </a:r>
                      <a:endParaRPr sz="1600">
                        <a:solidFill>
                          <a:schemeClr val="lt1"/>
                        </a:solidFill>
                      </a:endParaRPr>
                    </a:p>
                    <a:p>
                      <a:pPr indent="0" lvl="0" marL="0" rtl="0" algn="ctr">
                        <a:spcBef>
                          <a:spcPts val="0"/>
                        </a:spcBef>
                        <a:spcAft>
                          <a:spcPts val="0"/>
                        </a:spcAft>
                        <a:buNone/>
                      </a:pPr>
                      <a:r>
                        <a:rPr lang="en" sz="1600">
                          <a:solidFill>
                            <a:schemeClr val="lt1"/>
                          </a:solidFill>
                        </a:rPr>
                        <a:t>Size</a:t>
                      </a:r>
                      <a:endParaRPr sz="16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600">
                          <a:solidFill>
                            <a:schemeClr val="lt1"/>
                          </a:solidFill>
                        </a:rPr>
                        <a:t>Load Factor</a:t>
                      </a:r>
                      <a:endParaRPr sz="16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600">
                          <a:solidFill>
                            <a:schemeClr val="lt1"/>
                          </a:solidFill>
                        </a:rPr>
                        <a:t>Average Probes</a:t>
                      </a:r>
                      <a:endParaRPr sz="16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600">
                          <a:solidFill>
                            <a:schemeClr val="lt1"/>
                          </a:solidFill>
                        </a:rPr>
                        <a:t>Run Time </a:t>
                      </a:r>
                      <a:endParaRPr sz="1600">
                        <a:solidFill>
                          <a:schemeClr val="lt1"/>
                        </a:solidFill>
                      </a:endParaRPr>
                    </a:p>
                    <a:p>
                      <a:pPr indent="0" lvl="0" marL="0" rtl="0" algn="ctr">
                        <a:spcBef>
                          <a:spcPts val="1000"/>
                        </a:spcBef>
                        <a:spcAft>
                          <a:spcPts val="0"/>
                        </a:spcAft>
                        <a:buNone/>
                      </a:pPr>
                      <a:r>
                        <a:rPr lang="en">
                          <a:solidFill>
                            <a:schemeClr val="lt1"/>
                          </a:solidFill>
                        </a:rPr>
                        <a:t>(10</a:t>
                      </a:r>
                      <a:r>
                        <a:rPr baseline="30000" lang="en">
                          <a:solidFill>
                            <a:schemeClr val="lt1"/>
                          </a:solidFill>
                        </a:rPr>
                        <a:t>th</a:t>
                      </a:r>
                      <a:r>
                        <a:rPr lang="en">
                          <a:solidFill>
                            <a:schemeClr val="lt1"/>
                          </a:solidFill>
                        </a:rPr>
                        <a:t> of a second)</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r>
              <a:tr h="496950">
                <a:tc>
                  <a:txBody>
                    <a:bodyPr/>
                    <a:lstStyle/>
                    <a:p>
                      <a:pPr indent="0" lvl="0" marL="0" rtl="0" algn="ctr">
                        <a:spcBef>
                          <a:spcPts val="0"/>
                        </a:spcBef>
                        <a:spcAft>
                          <a:spcPts val="0"/>
                        </a:spcAft>
                        <a:buNone/>
                      </a:pPr>
                      <a:r>
                        <a:rPr lang="en" sz="1600"/>
                        <a:t>25000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25000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0.60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2.03</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0.54</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6975">
                <a:tc>
                  <a:txBody>
                    <a:bodyPr/>
                    <a:lstStyle/>
                    <a:p>
                      <a:pPr indent="0" lvl="0" marL="0" rtl="0" algn="ctr">
                        <a:spcBef>
                          <a:spcPts val="0"/>
                        </a:spcBef>
                        <a:spcAft>
                          <a:spcPts val="0"/>
                        </a:spcAft>
                        <a:buNone/>
                      </a:pPr>
                      <a:r>
                        <a:rPr lang="en" sz="1600"/>
                        <a:t>25000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50000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0.37</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1.74</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0.47</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05125">
                <a:tc>
                  <a:txBody>
                    <a:bodyPr/>
                    <a:lstStyle/>
                    <a:p>
                      <a:pPr indent="0" lvl="0" marL="0" rtl="0" algn="ctr">
                        <a:spcBef>
                          <a:spcPts val="0"/>
                        </a:spcBef>
                        <a:spcAft>
                          <a:spcPts val="0"/>
                        </a:spcAft>
                        <a:buNone/>
                      </a:pPr>
                      <a:r>
                        <a:rPr lang="en" sz="1600"/>
                        <a:t>25000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75000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0.26</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1.60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0.38</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83200">
                <a:tc>
                  <a:txBody>
                    <a:bodyPr/>
                    <a:lstStyle/>
                    <a:p>
                      <a:pPr indent="0" lvl="0" marL="0" rtl="0" algn="ctr">
                        <a:spcBef>
                          <a:spcPts val="0"/>
                        </a:spcBef>
                        <a:spcAft>
                          <a:spcPts val="0"/>
                        </a:spcAft>
                        <a:buNone/>
                      </a:pPr>
                      <a:r>
                        <a:rPr lang="en" sz="1600"/>
                        <a:t>25000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100000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0.20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1.54</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0.35</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2 </a:t>
            </a:r>
            <a:endParaRPr/>
          </a:p>
        </p:txBody>
      </p:sp>
      <p:sp>
        <p:nvSpPr>
          <p:cNvPr id="179" name="Google Shape;179;p28"/>
          <p:cNvSpPr txBox="1"/>
          <p:nvPr>
            <p:ph idx="1" type="body"/>
          </p:nvPr>
        </p:nvSpPr>
        <p:spPr>
          <a:xfrm>
            <a:off x="457200" y="2112275"/>
            <a:ext cx="8229600" cy="4124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b="1" lang="en" sz="1600"/>
              <a:t>Hypothesis</a:t>
            </a:r>
            <a:r>
              <a:rPr lang="en" sz="1600"/>
              <a:t>: </a:t>
            </a:r>
            <a:endParaRPr sz="1600"/>
          </a:p>
          <a:p>
            <a:pPr indent="0" lvl="0" marL="0" rtl="0" algn="l">
              <a:spcBef>
                <a:spcPts val="480"/>
              </a:spcBef>
              <a:spcAft>
                <a:spcPts val="0"/>
              </a:spcAft>
              <a:buClr>
                <a:schemeClr val="dk1"/>
              </a:buClr>
              <a:buSzPts val="1100"/>
              <a:buFont typeface="Arial"/>
              <a:buNone/>
            </a:pPr>
            <a:r>
              <a:rPr lang="en" sz="1600"/>
              <a:t>Cyclic shift hash code and polynomial hash code will have significantly lower number of probes and run times compared to additive hash code.</a:t>
            </a:r>
            <a:endParaRPr sz="1600"/>
          </a:p>
          <a:p>
            <a:pPr indent="0" lvl="0" marL="457200" rtl="0" algn="l">
              <a:spcBef>
                <a:spcPts val="480"/>
              </a:spcBef>
              <a:spcAft>
                <a:spcPts val="0"/>
              </a:spcAft>
              <a:buClr>
                <a:schemeClr val="dk1"/>
              </a:buClr>
              <a:buSzPts val="1100"/>
              <a:buFont typeface="Arial"/>
              <a:buNone/>
            </a:pPr>
            <a:r>
              <a:t/>
            </a:r>
            <a:endParaRPr sz="1600"/>
          </a:p>
          <a:p>
            <a:pPr indent="0" lvl="0" marL="0" rtl="0" algn="l">
              <a:spcBef>
                <a:spcPts val="480"/>
              </a:spcBef>
              <a:spcAft>
                <a:spcPts val="0"/>
              </a:spcAft>
              <a:buNone/>
            </a:pPr>
            <a:r>
              <a:rPr lang="en" sz="1600"/>
              <a:t>How we will test it:</a:t>
            </a:r>
            <a:endParaRPr sz="1600"/>
          </a:p>
          <a:p>
            <a:pPr indent="-330200" lvl="0" marL="457200" rtl="0" algn="l">
              <a:spcBef>
                <a:spcPts val="480"/>
              </a:spcBef>
              <a:spcAft>
                <a:spcPts val="0"/>
              </a:spcAft>
              <a:buSzPts val="1600"/>
              <a:buChar char="•"/>
            </a:pPr>
            <a:r>
              <a:rPr lang="en" sz="1600"/>
              <a:t>M</a:t>
            </a:r>
            <a:r>
              <a:rPr lang="en" sz="1600"/>
              <a:t>ultiply-add-divide compression function</a:t>
            </a:r>
            <a:endParaRPr sz="1600"/>
          </a:p>
          <a:p>
            <a:pPr indent="-330200" lvl="0" marL="457200" rtl="0" algn="l">
              <a:spcBef>
                <a:spcPts val="0"/>
              </a:spcBef>
              <a:spcAft>
                <a:spcPts val="0"/>
              </a:spcAft>
              <a:buSzPts val="1600"/>
              <a:buChar char="•"/>
            </a:pPr>
            <a:r>
              <a:rPr lang="en" sz="1600"/>
              <a:t>Separate chaining, with a table size of 50,000.</a:t>
            </a:r>
            <a:endParaRPr sz="1600"/>
          </a:p>
          <a:p>
            <a:pPr indent="-330200" lvl="0" marL="457200" rtl="0" algn="l">
              <a:spcBef>
                <a:spcPts val="0"/>
              </a:spcBef>
              <a:spcAft>
                <a:spcPts val="0"/>
              </a:spcAft>
              <a:buSzPts val="1600"/>
              <a:buChar char="•"/>
            </a:pPr>
            <a:r>
              <a:rPr lang="en" sz="1600"/>
              <a:t>Interchange the hash code</a:t>
            </a:r>
            <a:endParaRPr sz="1600"/>
          </a:p>
          <a:p>
            <a:pPr indent="-330200" lvl="0" marL="457200" rtl="0" algn="l">
              <a:spcBef>
                <a:spcPts val="0"/>
              </a:spcBef>
              <a:spcAft>
                <a:spcPts val="0"/>
              </a:spcAft>
              <a:buSzPts val="1600"/>
              <a:buChar char="•"/>
            </a:pPr>
            <a:r>
              <a:rPr lang="en" sz="1600"/>
              <a:t>Across 2 input files</a:t>
            </a:r>
            <a:endParaRPr sz="1600"/>
          </a:p>
          <a:p>
            <a:pPr indent="0" lvl="0" marL="457200" rtl="0" algn="l">
              <a:spcBef>
                <a:spcPts val="480"/>
              </a:spcBef>
              <a:spcAft>
                <a:spcPts val="0"/>
              </a:spcAft>
              <a:buClr>
                <a:schemeClr val="dk1"/>
              </a:buClr>
              <a:buSzPts val="1100"/>
              <a:buFont typeface="Arial"/>
              <a:buNone/>
            </a:pPr>
            <a:r>
              <a:t/>
            </a:r>
            <a:endParaRPr sz="1600"/>
          </a:p>
          <a:p>
            <a:pPr indent="0" lvl="0" marL="457200" rtl="0" algn="l">
              <a:spcBef>
                <a:spcPts val="480"/>
              </a:spcBef>
              <a:spcAft>
                <a:spcPts val="0"/>
              </a:spcAft>
              <a:buNone/>
            </a:pPr>
            <a:r>
              <a:t/>
            </a:r>
            <a:endParaRPr sz="1600"/>
          </a:p>
          <a:p>
            <a:pPr indent="0" lvl="0" marL="0" rtl="0" algn="l">
              <a:spcBef>
                <a:spcPts val="48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51728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2 </a:t>
            </a:r>
            <a:endParaRPr/>
          </a:p>
        </p:txBody>
      </p:sp>
      <p:sp>
        <p:nvSpPr>
          <p:cNvPr id="185" name="Google Shape;185;p29"/>
          <p:cNvSpPr txBox="1"/>
          <p:nvPr>
            <p:ph idx="1" type="body"/>
          </p:nvPr>
        </p:nvSpPr>
        <p:spPr>
          <a:xfrm>
            <a:off x="457200" y="1662150"/>
            <a:ext cx="6594300" cy="490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b="1" lang="en" sz="1600"/>
              <a:t>Results:</a:t>
            </a:r>
            <a:endParaRPr b="1" sz="1600"/>
          </a:p>
        </p:txBody>
      </p:sp>
      <p:graphicFrame>
        <p:nvGraphicFramePr>
          <p:cNvPr id="186" name="Google Shape;186;p29"/>
          <p:cNvGraphicFramePr/>
          <p:nvPr/>
        </p:nvGraphicFramePr>
        <p:xfrm>
          <a:off x="952500" y="2538850"/>
          <a:ext cx="3000000" cy="3000000"/>
        </p:xfrm>
        <a:graphic>
          <a:graphicData uri="http://schemas.openxmlformats.org/drawingml/2006/table">
            <a:tbl>
              <a:tblPr>
                <a:noFill/>
                <a:tableStyleId>{8FE74B8D-F9D1-449D-9DD2-38552E6EDD42}</a:tableStyleId>
              </a:tblPr>
              <a:tblGrid>
                <a:gridCol w="1809750"/>
                <a:gridCol w="1809750"/>
                <a:gridCol w="1809750"/>
                <a:gridCol w="1809750"/>
              </a:tblGrid>
              <a:tr h="381000">
                <a:tc>
                  <a:txBody>
                    <a:bodyPr/>
                    <a:lstStyle/>
                    <a:p>
                      <a:pPr indent="0" lvl="0" marL="0" rtl="0" algn="ctr">
                        <a:spcBef>
                          <a:spcPts val="0"/>
                        </a:spcBef>
                        <a:spcAft>
                          <a:spcPts val="0"/>
                        </a:spcAft>
                        <a:buNone/>
                      </a:pPr>
                      <a:r>
                        <a:rPr lang="en" sz="1600">
                          <a:solidFill>
                            <a:schemeClr val="lt1"/>
                          </a:solidFill>
                        </a:rPr>
                        <a:t>Text File Size</a:t>
                      </a:r>
                      <a:endParaRPr sz="16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600">
                          <a:solidFill>
                            <a:schemeClr val="lt1"/>
                          </a:solidFill>
                        </a:rPr>
                        <a:t>Hash Code</a:t>
                      </a:r>
                      <a:endParaRPr sz="16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600">
                          <a:solidFill>
                            <a:schemeClr val="lt1"/>
                          </a:solidFill>
                        </a:rPr>
                        <a:t>Average Probes</a:t>
                      </a:r>
                      <a:endParaRPr sz="1600">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600">
                          <a:solidFill>
                            <a:schemeClr val="lt1"/>
                          </a:solidFill>
                        </a:rPr>
                        <a:t>Run Time</a:t>
                      </a:r>
                      <a:endParaRPr sz="1600">
                        <a:solidFill>
                          <a:schemeClr val="lt1"/>
                        </a:solidFill>
                      </a:endParaRPr>
                    </a:p>
                    <a:p>
                      <a:pPr indent="0" lvl="0" marL="0" rtl="0" algn="ctr">
                        <a:spcBef>
                          <a:spcPts val="0"/>
                        </a:spcBef>
                        <a:spcAft>
                          <a:spcPts val="0"/>
                        </a:spcAft>
                        <a:buNone/>
                      </a:pPr>
                      <a:r>
                        <a:rPr lang="en">
                          <a:solidFill>
                            <a:schemeClr val="lt1"/>
                          </a:solidFill>
                        </a:rPr>
                        <a:t>(10</a:t>
                      </a:r>
                      <a:r>
                        <a:rPr baseline="30000" lang="en">
                          <a:solidFill>
                            <a:schemeClr val="lt1"/>
                          </a:solidFill>
                        </a:rPr>
                        <a:t>th</a:t>
                      </a:r>
                      <a:r>
                        <a:rPr lang="en">
                          <a:solidFill>
                            <a:schemeClr val="lt1"/>
                          </a:solidFill>
                        </a:rPr>
                        <a:t> of a second)</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r>
              <a:tr h="381000">
                <a:tc>
                  <a:txBody>
                    <a:bodyPr/>
                    <a:lstStyle/>
                    <a:p>
                      <a:pPr indent="0" lvl="0" marL="0" rtl="0" algn="ctr">
                        <a:spcBef>
                          <a:spcPts val="0"/>
                        </a:spcBef>
                        <a:spcAft>
                          <a:spcPts val="0"/>
                        </a:spcAft>
                        <a:buNone/>
                      </a:pPr>
                      <a:r>
                        <a:rPr lang="en" sz="1600"/>
                        <a:t>25,000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Cyclic</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1.23</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0.31</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25,000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Polynomial</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1.77</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0.40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25,000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Additive</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19.64</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0.56</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510,000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Cyclic</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1.14</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1.03</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510,000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Polynomial</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1.63</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1.28</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510,000</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Additive</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600"/>
                        <a:t>21.13</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rgbClr val="000000"/>
                          </a:solidFill>
                        </a:rPr>
                        <a:t>3.79</a:t>
                      </a:r>
                      <a:endParaRPr sz="16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3 </a:t>
            </a:r>
            <a:endParaRPr/>
          </a:p>
        </p:txBody>
      </p:sp>
      <p:sp>
        <p:nvSpPr>
          <p:cNvPr id="192" name="Google Shape;192;p30"/>
          <p:cNvSpPr txBox="1"/>
          <p:nvPr>
            <p:ph idx="1" type="body"/>
          </p:nvPr>
        </p:nvSpPr>
        <p:spPr>
          <a:xfrm>
            <a:off x="457200" y="2103825"/>
            <a:ext cx="8229600" cy="3890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b="1" lang="en" sz="1600"/>
              <a:t>Hypothesis</a:t>
            </a:r>
            <a:r>
              <a:rPr lang="en" sz="1600"/>
              <a:t>:</a:t>
            </a:r>
            <a:r>
              <a:rPr lang="en" sz="1400"/>
              <a:t> </a:t>
            </a:r>
            <a:endParaRPr sz="1400"/>
          </a:p>
          <a:p>
            <a:pPr indent="0" lvl="0" marL="0" rtl="0" algn="l">
              <a:spcBef>
                <a:spcPts val="480"/>
              </a:spcBef>
              <a:spcAft>
                <a:spcPts val="0"/>
              </a:spcAft>
              <a:buClr>
                <a:schemeClr val="dk1"/>
              </a:buClr>
              <a:buSzPts val="1100"/>
              <a:buFont typeface="Arial"/>
              <a:buNone/>
            </a:pPr>
            <a:r>
              <a:rPr lang="en" sz="1400"/>
              <a:t>Separate Chaining and Coalesced Chaining collision methods will generate a lower probe average and run time compared to Linear Probing.</a:t>
            </a:r>
            <a:endParaRPr sz="1400"/>
          </a:p>
          <a:p>
            <a:pPr indent="0" lvl="0" marL="457200" rtl="0" algn="l">
              <a:spcBef>
                <a:spcPts val="480"/>
              </a:spcBef>
              <a:spcAft>
                <a:spcPts val="0"/>
              </a:spcAft>
              <a:buClr>
                <a:schemeClr val="dk1"/>
              </a:buClr>
              <a:buSzPts val="1100"/>
              <a:buFont typeface="Arial"/>
              <a:buNone/>
            </a:pPr>
            <a:r>
              <a:t/>
            </a:r>
            <a:endParaRPr sz="1400"/>
          </a:p>
          <a:p>
            <a:pPr indent="0" lvl="0" marL="0" rtl="0" algn="l">
              <a:spcBef>
                <a:spcPts val="480"/>
              </a:spcBef>
              <a:spcAft>
                <a:spcPts val="0"/>
              </a:spcAft>
              <a:buClr>
                <a:schemeClr val="dk1"/>
              </a:buClr>
              <a:buSzPts val="1100"/>
              <a:buFont typeface="Arial"/>
              <a:buNone/>
            </a:pPr>
            <a:r>
              <a:rPr lang="en" sz="1400"/>
              <a:t>How we will test:</a:t>
            </a:r>
            <a:endParaRPr sz="1400"/>
          </a:p>
          <a:p>
            <a:pPr indent="-317500" lvl="0" marL="457200" rtl="0" algn="l">
              <a:spcBef>
                <a:spcPts val="1000"/>
              </a:spcBef>
              <a:spcAft>
                <a:spcPts val="0"/>
              </a:spcAft>
              <a:buSzPts val="1400"/>
              <a:buChar char="•"/>
            </a:pPr>
            <a:r>
              <a:rPr lang="en" sz="1400"/>
              <a:t>Fix hash code and compression function, change collision methods</a:t>
            </a:r>
            <a:endParaRPr sz="1400"/>
          </a:p>
          <a:p>
            <a:pPr indent="-317500" lvl="0" marL="457200" rtl="0" algn="l">
              <a:spcBef>
                <a:spcPts val="1000"/>
              </a:spcBef>
              <a:spcAft>
                <a:spcPts val="0"/>
              </a:spcAft>
              <a:buSzPts val="1400"/>
              <a:buChar char="•"/>
            </a:pPr>
            <a:r>
              <a:rPr lang="en" sz="1400"/>
              <a:t>C</a:t>
            </a:r>
            <a:r>
              <a:rPr lang="en" sz="1400"/>
              <a:t>yclic shift hash code and the multiplication compression function.</a:t>
            </a:r>
            <a:endParaRPr sz="1400"/>
          </a:p>
          <a:p>
            <a:pPr indent="-317500" lvl="0" marL="457200" rtl="0" algn="l">
              <a:spcBef>
                <a:spcPts val="1000"/>
              </a:spcBef>
              <a:spcAft>
                <a:spcPts val="1000"/>
              </a:spcAft>
              <a:buSzPts val="1400"/>
              <a:buChar char="•"/>
            </a:pPr>
            <a:r>
              <a:rPr lang="en" sz="1400"/>
              <a:t>The collision methods will have a hash table size of 50,000 and the size of the text file will have 510,000 words.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51728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3</a:t>
            </a:r>
            <a:endParaRPr/>
          </a:p>
        </p:txBody>
      </p:sp>
      <p:sp>
        <p:nvSpPr>
          <p:cNvPr id="198" name="Google Shape;198;p31"/>
          <p:cNvSpPr txBox="1"/>
          <p:nvPr>
            <p:ph idx="1" type="body"/>
          </p:nvPr>
        </p:nvSpPr>
        <p:spPr>
          <a:xfrm>
            <a:off x="457200" y="1509400"/>
            <a:ext cx="8229600" cy="5046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b="1" lang="en" sz="1600"/>
              <a:t>Results:</a:t>
            </a:r>
            <a:endParaRPr sz="1600"/>
          </a:p>
        </p:txBody>
      </p:sp>
      <p:graphicFrame>
        <p:nvGraphicFramePr>
          <p:cNvPr id="199" name="Google Shape;199;p31"/>
          <p:cNvGraphicFramePr/>
          <p:nvPr/>
        </p:nvGraphicFramePr>
        <p:xfrm>
          <a:off x="952500" y="2185925"/>
          <a:ext cx="3000000" cy="3000000"/>
        </p:xfrm>
        <a:graphic>
          <a:graphicData uri="http://schemas.openxmlformats.org/drawingml/2006/table">
            <a:tbl>
              <a:tblPr>
                <a:noFill/>
                <a:tableStyleId>{8FE74B8D-F9D1-449D-9DD2-38552E6EDD42}</a:tableStyleId>
              </a:tblPr>
              <a:tblGrid>
                <a:gridCol w="2480525"/>
                <a:gridCol w="2480525"/>
                <a:gridCol w="2480525"/>
              </a:tblGrid>
              <a:tr h="837025">
                <a:tc>
                  <a:txBody>
                    <a:bodyPr/>
                    <a:lstStyle/>
                    <a:p>
                      <a:pPr indent="0" lvl="0" marL="0" rtl="0" algn="ctr">
                        <a:spcBef>
                          <a:spcPts val="0"/>
                        </a:spcBef>
                        <a:spcAft>
                          <a:spcPts val="0"/>
                        </a:spcAft>
                        <a:buNone/>
                      </a:pPr>
                      <a:r>
                        <a:rPr lang="en">
                          <a:solidFill>
                            <a:schemeClr val="lt1"/>
                          </a:solidFill>
                        </a:rPr>
                        <a:t>Compression Method</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solidFill>
                            <a:schemeClr val="lt1"/>
                          </a:solidFill>
                        </a:rPr>
                        <a:t>Average Probes</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solidFill>
                            <a:schemeClr val="lt1"/>
                          </a:solidFill>
                        </a:rPr>
                        <a:t>Run Time (10</a:t>
                      </a:r>
                      <a:r>
                        <a:rPr baseline="30000" lang="en">
                          <a:solidFill>
                            <a:schemeClr val="lt1"/>
                          </a:solidFill>
                        </a:rPr>
                        <a:t>th </a:t>
                      </a:r>
                      <a:r>
                        <a:rPr lang="en">
                          <a:solidFill>
                            <a:schemeClr val="lt1"/>
                          </a:solidFill>
                        </a:rPr>
                        <a:t>of a second)</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r>
              <a:tr h="837025">
                <a:tc>
                  <a:txBody>
                    <a:bodyPr/>
                    <a:lstStyle/>
                    <a:p>
                      <a:pPr indent="0" lvl="0" marL="0" rtl="0" algn="ctr">
                        <a:spcBef>
                          <a:spcPts val="0"/>
                        </a:spcBef>
                        <a:spcAft>
                          <a:spcPts val="0"/>
                        </a:spcAft>
                        <a:buNone/>
                      </a:pPr>
                      <a:r>
                        <a:rPr lang="en"/>
                        <a:t>Separate Chaining</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1.11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1.42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37025">
                <a:tc>
                  <a:txBody>
                    <a:bodyPr/>
                    <a:lstStyle/>
                    <a:p>
                      <a:pPr indent="0" lvl="0" marL="0" rtl="0" algn="ctr">
                        <a:spcBef>
                          <a:spcPts val="0"/>
                        </a:spcBef>
                        <a:spcAft>
                          <a:spcPts val="0"/>
                        </a:spcAft>
                        <a:buNone/>
                      </a:pPr>
                      <a:r>
                        <a:rPr lang="en"/>
                        <a:t>Coalesced Chaining</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37025">
                <a:tc>
                  <a:txBody>
                    <a:bodyPr/>
                    <a:lstStyle/>
                    <a:p>
                      <a:pPr indent="0" lvl="0" marL="0" rtl="0" algn="ctr">
                        <a:spcBef>
                          <a:spcPts val="0"/>
                        </a:spcBef>
                        <a:spcAft>
                          <a:spcPts val="0"/>
                        </a:spcAft>
                        <a:buNone/>
                      </a:pPr>
                      <a:r>
                        <a:rPr lang="en"/>
                        <a:t>Linear</a:t>
                      </a:r>
                      <a:r>
                        <a:rPr lang="en"/>
                        <a:t> Probing</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537.46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1949.70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4</a:t>
            </a:r>
            <a:endParaRPr/>
          </a:p>
        </p:txBody>
      </p:sp>
      <p:sp>
        <p:nvSpPr>
          <p:cNvPr id="205" name="Google Shape;205;p32"/>
          <p:cNvSpPr txBox="1"/>
          <p:nvPr>
            <p:ph idx="1" type="body"/>
          </p:nvPr>
        </p:nvSpPr>
        <p:spPr>
          <a:xfrm>
            <a:off x="457200" y="1968425"/>
            <a:ext cx="8229600" cy="31035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Clr>
                <a:schemeClr val="dk1"/>
              </a:buClr>
              <a:buSzPts val="1100"/>
              <a:buFont typeface="Arial"/>
              <a:buNone/>
            </a:pPr>
            <a:r>
              <a:rPr b="1" lang="en" sz="1600"/>
              <a:t>Hypothesis</a:t>
            </a:r>
            <a:r>
              <a:rPr lang="en" sz="1600"/>
              <a:t>: </a:t>
            </a:r>
            <a:endParaRPr sz="1600"/>
          </a:p>
          <a:p>
            <a:pPr indent="0" lvl="0" marL="0" rtl="0" algn="l">
              <a:spcBef>
                <a:spcPts val="480"/>
              </a:spcBef>
              <a:spcAft>
                <a:spcPts val="0"/>
              </a:spcAft>
              <a:buNone/>
            </a:pPr>
            <a:r>
              <a:rPr lang="en" sz="1600"/>
              <a:t>The performance across the different hash codes will remain the same regardless of which compression function is used.</a:t>
            </a:r>
            <a:endParaRPr sz="1600"/>
          </a:p>
          <a:p>
            <a:pPr indent="0" lvl="0" marL="0" rtl="0" algn="l">
              <a:spcBef>
                <a:spcPts val="480"/>
              </a:spcBef>
              <a:spcAft>
                <a:spcPts val="0"/>
              </a:spcAft>
              <a:buNone/>
            </a:pPr>
            <a:r>
              <a:t/>
            </a:r>
            <a:endParaRPr sz="1600"/>
          </a:p>
          <a:p>
            <a:pPr indent="0" lvl="0" marL="0" rtl="0" algn="l">
              <a:spcBef>
                <a:spcPts val="480"/>
              </a:spcBef>
              <a:spcAft>
                <a:spcPts val="0"/>
              </a:spcAft>
              <a:buNone/>
            </a:pPr>
            <a:r>
              <a:rPr lang="en" sz="1600"/>
              <a:t>How we will test:</a:t>
            </a:r>
            <a:endParaRPr sz="1600"/>
          </a:p>
          <a:p>
            <a:pPr indent="-330200" lvl="0" marL="457200" rtl="0" algn="l">
              <a:spcBef>
                <a:spcPts val="480"/>
              </a:spcBef>
              <a:spcAft>
                <a:spcPts val="0"/>
              </a:spcAft>
              <a:buSzPts val="1600"/>
              <a:buChar char="•"/>
            </a:pPr>
            <a:r>
              <a:rPr lang="en" sz="1600"/>
              <a:t>Text file size 510,000 </a:t>
            </a:r>
            <a:endParaRPr sz="1600"/>
          </a:p>
          <a:p>
            <a:pPr indent="-330200" lvl="0" marL="457200" rtl="0" algn="l">
              <a:spcBef>
                <a:spcPts val="0"/>
              </a:spcBef>
              <a:spcAft>
                <a:spcPts val="0"/>
              </a:spcAft>
              <a:buSzPts val="1600"/>
              <a:buChar char="•"/>
            </a:pPr>
            <a:r>
              <a:rPr lang="en" sz="1600"/>
              <a:t>Separate Chaining with hash table size or 50,000</a:t>
            </a:r>
            <a:endParaRPr sz="1600"/>
          </a:p>
          <a:p>
            <a:pPr indent="-330200" lvl="0" marL="457200" rtl="0" algn="l">
              <a:spcBef>
                <a:spcPts val="0"/>
              </a:spcBef>
              <a:spcAft>
                <a:spcPts val="0"/>
              </a:spcAft>
              <a:buSzPts val="1600"/>
              <a:buChar char="•"/>
            </a:pPr>
            <a:r>
              <a:rPr lang="en" sz="1600"/>
              <a:t>Combinations of hash codes and compression functions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57200" y="4649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4</a:t>
            </a:r>
            <a:endParaRPr/>
          </a:p>
        </p:txBody>
      </p:sp>
      <p:sp>
        <p:nvSpPr>
          <p:cNvPr id="211" name="Google Shape;211;p33"/>
          <p:cNvSpPr txBox="1"/>
          <p:nvPr>
            <p:ph idx="1" type="body"/>
          </p:nvPr>
        </p:nvSpPr>
        <p:spPr>
          <a:xfrm>
            <a:off x="952500" y="1186125"/>
            <a:ext cx="6594300" cy="490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b="1" lang="en" sz="1600"/>
              <a:t>Results:</a:t>
            </a:r>
            <a:endParaRPr b="1" sz="1600"/>
          </a:p>
        </p:txBody>
      </p:sp>
      <p:graphicFrame>
        <p:nvGraphicFramePr>
          <p:cNvPr id="212" name="Google Shape;212;p33"/>
          <p:cNvGraphicFramePr/>
          <p:nvPr/>
        </p:nvGraphicFramePr>
        <p:xfrm>
          <a:off x="952500" y="1796975"/>
          <a:ext cx="3000000" cy="3000000"/>
        </p:xfrm>
        <a:graphic>
          <a:graphicData uri="http://schemas.openxmlformats.org/drawingml/2006/table">
            <a:tbl>
              <a:tblPr>
                <a:noFill/>
                <a:tableStyleId>{8FE74B8D-F9D1-449D-9DD2-38552E6EDD42}</a:tableStyleId>
              </a:tblPr>
              <a:tblGrid>
                <a:gridCol w="1809750"/>
                <a:gridCol w="1809750"/>
                <a:gridCol w="1809750"/>
                <a:gridCol w="1809750"/>
              </a:tblGrid>
              <a:tr h="381000">
                <a:tc>
                  <a:txBody>
                    <a:bodyPr/>
                    <a:lstStyle/>
                    <a:p>
                      <a:pPr indent="0" lvl="0" marL="0" rtl="0" algn="ctr">
                        <a:spcBef>
                          <a:spcPts val="0"/>
                        </a:spcBef>
                        <a:spcAft>
                          <a:spcPts val="0"/>
                        </a:spcAft>
                        <a:buClr>
                          <a:srgbClr val="000000"/>
                        </a:buClr>
                        <a:buSzPts val="1100"/>
                        <a:buFont typeface="Arial"/>
                        <a:buNone/>
                      </a:pPr>
                      <a:r>
                        <a:rPr lang="en">
                          <a:solidFill>
                            <a:schemeClr val="lt1"/>
                          </a:solidFill>
                        </a:rPr>
                        <a:t>Compression Function</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solidFill>
                            <a:schemeClr val="lt1"/>
                          </a:solidFill>
                        </a:rPr>
                        <a:t>Hash Code</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solidFill>
                            <a:schemeClr val="lt1"/>
                          </a:solidFill>
                        </a:rPr>
                        <a:t>Average Probes</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a:solidFill>
                            <a:schemeClr val="lt1"/>
                          </a:solidFill>
                        </a:rPr>
                        <a:t>Run Time </a:t>
                      </a:r>
                      <a:endParaRPr>
                        <a:solidFill>
                          <a:schemeClr val="lt1"/>
                        </a:solidFill>
                      </a:endParaRPr>
                    </a:p>
                    <a:p>
                      <a:pPr indent="0" lvl="0" marL="0" rtl="0" algn="ctr">
                        <a:spcBef>
                          <a:spcPts val="0"/>
                        </a:spcBef>
                        <a:spcAft>
                          <a:spcPts val="0"/>
                        </a:spcAft>
                        <a:buNone/>
                      </a:pPr>
                      <a:r>
                        <a:rPr lang="en">
                          <a:solidFill>
                            <a:schemeClr val="lt1"/>
                          </a:solidFill>
                        </a:rPr>
                        <a:t>(10</a:t>
                      </a:r>
                      <a:r>
                        <a:rPr baseline="30000" lang="en">
                          <a:solidFill>
                            <a:schemeClr val="lt1"/>
                          </a:solidFill>
                        </a:rPr>
                        <a:t>th</a:t>
                      </a:r>
                      <a:r>
                        <a:rPr lang="en">
                          <a:solidFill>
                            <a:schemeClr val="lt1"/>
                          </a:solidFill>
                        </a:rPr>
                        <a:t> of a second)</a:t>
                      </a:r>
                      <a:endParaRPr>
                        <a:solidFill>
                          <a:schemeClr val="l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6D9EEB"/>
                    </a:solidFill>
                  </a:tcPr>
                </a:tc>
              </a:tr>
              <a:tr h="381000">
                <a:tc>
                  <a:txBody>
                    <a:bodyPr/>
                    <a:lstStyle/>
                    <a:p>
                      <a:pPr indent="0" lvl="0" marL="0" rtl="0" algn="ctr">
                        <a:spcBef>
                          <a:spcPts val="0"/>
                        </a:spcBef>
                        <a:spcAft>
                          <a:spcPts val="0"/>
                        </a:spcAft>
                        <a:buNone/>
                      </a:pPr>
                      <a:r>
                        <a:rPr lang="en"/>
                        <a:t>Multiplication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Cyclic</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1.11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1.11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Multiplication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Polynomial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Multiplication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Additive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21.13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3.40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MAD</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Cyclic</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1.14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0.89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MAD</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Polynomial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1.59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MAD</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Additive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21.13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3.57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Division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Cyclic</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Division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Polynomial</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1.56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Division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Additive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21.13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3.92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50736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18" name="Google Shape;218;p34"/>
          <p:cNvSpPr txBox="1"/>
          <p:nvPr>
            <p:ph idx="1" type="body"/>
          </p:nvPr>
        </p:nvSpPr>
        <p:spPr>
          <a:xfrm>
            <a:off x="457200" y="1575675"/>
            <a:ext cx="8229600" cy="31035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Improved performance for lower load factors when using a unique hash function and separate chaining</a:t>
            </a:r>
            <a:endParaRPr sz="1600"/>
          </a:p>
          <a:p>
            <a:pPr indent="-330200" lvl="0" marL="457200" rtl="0" algn="l">
              <a:spcBef>
                <a:spcPts val="1000"/>
              </a:spcBef>
              <a:spcAft>
                <a:spcPts val="0"/>
              </a:spcAft>
              <a:buSzPts val="1600"/>
              <a:buChar char="•"/>
            </a:pPr>
            <a:r>
              <a:rPr lang="en" sz="1600"/>
              <a:t>Unique hash code provides better performance (Average Number of Probes &amp; Runtime)</a:t>
            </a:r>
            <a:endParaRPr sz="1600"/>
          </a:p>
          <a:p>
            <a:pPr indent="-330200" lvl="1" marL="914400" rtl="0" algn="l">
              <a:spcBef>
                <a:spcPts val="1000"/>
              </a:spcBef>
              <a:spcAft>
                <a:spcPts val="0"/>
              </a:spcAft>
              <a:buSzPts val="1600"/>
              <a:buAutoNum type="alphaLcPeriod"/>
            </a:pPr>
            <a:r>
              <a:rPr lang="en" sz="1600"/>
              <a:t>Additive code performs worse than cyclic and polynomial codes</a:t>
            </a:r>
            <a:endParaRPr sz="1600"/>
          </a:p>
          <a:p>
            <a:pPr indent="-330200" lvl="0" marL="457200" rtl="0" algn="l">
              <a:spcBef>
                <a:spcPts val="1000"/>
              </a:spcBef>
              <a:spcAft>
                <a:spcPts val="0"/>
              </a:spcAft>
              <a:buSzPts val="1600"/>
              <a:buChar char="•"/>
            </a:pPr>
            <a:r>
              <a:rPr lang="en" sz="1600"/>
              <a:t>Linear Probing has the worst performance of the three collision resolution methods.</a:t>
            </a:r>
            <a:endParaRPr sz="1600"/>
          </a:p>
          <a:p>
            <a:pPr indent="0" lvl="0" marL="457200" rtl="0" algn="l">
              <a:spcBef>
                <a:spcPts val="480"/>
              </a:spcBef>
              <a:spcAft>
                <a:spcPts val="0"/>
              </a:spcAft>
              <a:buNone/>
            </a:pPr>
            <a:r>
              <a:t/>
            </a:r>
            <a:endParaRPr sz="1600"/>
          </a:p>
          <a:p>
            <a:pPr indent="0" lvl="0" marL="457200" rtl="0" algn="l">
              <a:spcBef>
                <a:spcPts val="480"/>
              </a:spcBef>
              <a:spcAft>
                <a:spcPts val="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24" name="Google Shape;224;p35"/>
          <p:cNvSpPr txBox="1"/>
          <p:nvPr>
            <p:ph idx="1" type="body"/>
          </p:nvPr>
        </p:nvSpPr>
        <p:spPr>
          <a:xfrm>
            <a:off x="457200" y="2220775"/>
            <a:ext cx="8229600" cy="3483900"/>
          </a:xfrm>
          <a:prstGeom prst="rect">
            <a:avLst/>
          </a:prstGeom>
        </p:spPr>
        <p:txBody>
          <a:bodyPr anchorCtr="0" anchor="t" bIns="91425" lIns="91425" spcFirstLastPara="1" rIns="91425" wrap="square" tIns="91425">
            <a:noAutofit/>
          </a:bodyPr>
          <a:lstStyle/>
          <a:p>
            <a:pPr indent="-317500" lvl="0" marL="457200" rtl="0" algn="l">
              <a:spcBef>
                <a:spcPts val="480"/>
              </a:spcBef>
              <a:spcAft>
                <a:spcPts val="0"/>
              </a:spcAft>
              <a:buSzPts val="1400"/>
              <a:buAutoNum type="arabicParenR"/>
            </a:pPr>
            <a:r>
              <a:rPr lang="en" sz="1400"/>
              <a:t>Jiang, Hao, and Sian-Jheng Lin.</a:t>
            </a:r>
            <a:r>
              <a:rPr i="1" lang="en" sz="1400"/>
              <a:t> IEEE Xplore Full-Text PDF</a:t>
            </a:r>
            <a:r>
              <a:rPr lang="en" sz="1400"/>
              <a:t>: ieeexplore.ieee.org/stamp/stamp.jsp?arnumber=9004567. </a:t>
            </a:r>
            <a:endParaRPr sz="1700"/>
          </a:p>
          <a:p>
            <a:pPr indent="-317500" lvl="0" marL="457200" rtl="0" algn="l">
              <a:spcBef>
                <a:spcPts val="480"/>
              </a:spcBef>
              <a:spcAft>
                <a:spcPts val="0"/>
              </a:spcAft>
              <a:buSzPts val="1400"/>
              <a:buAutoNum type="arabicParenR"/>
            </a:pPr>
            <a:r>
              <a:rPr lang="en" sz="1400"/>
              <a:t>Leiserson C. Rivest R. Stein C. Cormen, T. </a:t>
            </a:r>
            <a:r>
              <a:rPr i="1" lang="en" sz="1400"/>
              <a:t>Introduction to Algorithms</a:t>
            </a:r>
            <a:r>
              <a:rPr lang="en" sz="1400"/>
              <a:t>, </a:t>
            </a:r>
            <a:r>
              <a:rPr i="1" lang="en" sz="1400"/>
              <a:t>Third Edition</a:t>
            </a:r>
            <a:r>
              <a:rPr lang="en" sz="1400"/>
              <a:t>.  MIT Press, 2009.</a:t>
            </a:r>
            <a:endParaRPr sz="1400"/>
          </a:p>
          <a:p>
            <a:pPr indent="-317500" lvl="0" marL="457200" rtl="0" algn="l">
              <a:lnSpc>
                <a:spcPct val="115000"/>
              </a:lnSpc>
              <a:spcBef>
                <a:spcPts val="0"/>
              </a:spcBef>
              <a:spcAft>
                <a:spcPts val="0"/>
              </a:spcAft>
              <a:buSzPts val="1400"/>
              <a:buAutoNum type="arabicParenR"/>
            </a:pPr>
            <a:r>
              <a:rPr lang="en" sz="1400"/>
              <a:t>Singh, Nikhil. “Coalesced Hashing.” </a:t>
            </a:r>
            <a:r>
              <a:rPr i="1" lang="en" sz="1400"/>
              <a:t>GeeksforGeeks</a:t>
            </a:r>
            <a:r>
              <a:rPr lang="en" sz="1400"/>
              <a:t>, 5 Nov. 2019, www.geeksforgeeks.org/coalesced-hashing/. </a:t>
            </a:r>
            <a:endParaRPr sz="1700"/>
          </a:p>
          <a:p>
            <a:pPr indent="-317500" lvl="0" marL="457200" rtl="0" algn="l">
              <a:lnSpc>
                <a:spcPct val="115000"/>
              </a:lnSpc>
              <a:spcBef>
                <a:spcPts val="0"/>
              </a:spcBef>
              <a:spcAft>
                <a:spcPts val="0"/>
              </a:spcAft>
              <a:buSzPts val="1400"/>
              <a:buAutoNum type="arabicParenR"/>
            </a:pPr>
            <a:r>
              <a:rPr lang="en" sz="1400"/>
              <a:t>Tang, Daisy. CS240: </a:t>
            </a:r>
            <a:r>
              <a:rPr i="1" lang="en" sz="1400"/>
              <a:t>Data Structures &amp; Algorithms I</a:t>
            </a:r>
            <a:r>
              <a:rPr lang="en" sz="1400"/>
              <a:t>, www.cpp.edu/~ftang/courses/CS240/lectures/hashing.htm.</a:t>
            </a:r>
            <a:r>
              <a:rPr lang="en" sz="1100"/>
              <a:t> </a:t>
            </a:r>
            <a:endParaRPr sz="1400"/>
          </a:p>
          <a:p>
            <a:pPr indent="-317500" lvl="0" marL="457200" rtl="0" algn="l">
              <a:spcBef>
                <a:spcPts val="0"/>
              </a:spcBef>
              <a:spcAft>
                <a:spcPts val="0"/>
              </a:spcAft>
              <a:buSzPts val="1400"/>
              <a:buAutoNum type="arabicParenR"/>
            </a:pPr>
            <a:r>
              <a:rPr lang="en" sz="1400"/>
              <a:t>Weiss, Stewart. </a:t>
            </a:r>
            <a:r>
              <a:rPr i="1" lang="en" sz="1400"/>
              <a:t>Hashing and Hash Tables</a:t>
            </a:r>
            <a:r>
              <a:rPr lang="en" sz="1400"/>
              <a:t>, </a:t>
            </a:r>
            <a:r>
              <a:rPr lang="en" sz="1400" u="sng">
                <a:solidFill>
                  <a:schemeClr val="hlink"/>
                </a:solidFill>
                <a:hlinkClick r:id="rId3"/>
              </a:rPr>
              <a:t>www.compsci.hunter.cuny.edu/~sweiss/course_materials/csci335/lecture_notes/chapter05.pdf</a:t>
            </a:r>
            <a:r>
              <a:rPr lang="en" sz="1400"/>
              <a:t>.</a:t>
            </a:r>
            <a:endParaRPr sz="1400"/>
          </a:p>
          <a:p>
            <a:pPr indent="-317500" lvl="0" marL="457200" rtl="0" algn="l">
              <a:lnSpc>
                <a:spcPct val="115000"/>
              </a:lnSpc>
              <a:spcBef>
                <a:spcPts val="0"/>
              </a:spcBef>
              <a:spcAft>
                <a:spcPts val="0"/>
              </a:spcAft>
              <a:buSzPts val="1400"/>
              <a:buAutoNum type="arabicParenR"/>
            </a:pPr>
            <a:r>
              <a:rPr i="1" lang="en" sz="1400"/>
              <a:t>Lab 3 - Hash Table Spell Checking</a:t>
            </a:r>
            <a:r>
              <a:rPr lang="en" sz="1400"/>
              <a:t>, www.andrew.cmu.edu/course/15-200/s06/applications/labs/lab3/. </a:t>
            </a:r>
            <a:endParaRPr sz="1400"/>
          </a:p>
          <a:p>
            <a:pPr indent="-190500" lvl="0" marL="342900" rtl="0" algn="l">
              <a:spcBef>
                <a:spcPts val="1200"/>
              </a:spcBef>
              <a:spcAft>
                <a:spcPts val="0"/>
              </a:spcAft>
              <a:buNone/>
            </a:pPr>
            <a:r>
              <a:t/>
            </a:r>
            <a:endParaRPr sz="1400"/>
          </a:p>
          <a:p>
            <a:pPr indent="-190500" lvl="0" marL="342900" rtl="0" algn="l">
              <a:spcBef>
                <a:spcPts val="480"/>
              </a:spcBef>
              <a:spcAft>
                <a:spcPts val="0"/>
              </a:spcAft>
              <a:buNone/>
            </a:pPr>
            <a:r>
              <a:t/>
            </a:r>
            <a:endParaRPr sz="1400"/>
          </a:p>
          <a:p>
            <a:pPr indent="-190500" lvl="0" marL="342900" rtl="0" algn="l">
              <a:spcBef>
                <a:spcPts val="480"/>
              </a:spcBef>
              <a:spcAft>
                <a:spcPts val="0"/>
              </a:spcAft>
              <a:buClr>
                <a:schemeClr val="dk1"/>
              </a:buClr>
              <a:buSzPts val="1100"/>
              <a:buFont typeface="Arial"/>
              <a:buNone/>
            </a:pPr>
            <a:r>
              <a:rPr lang="en" sz="1400"/>
              <a:t> </a:t>
            </a:r>
            <a:endParaRPr sz="100"/>
          </a:p>
          <a:p>
            <a:pPr indent="-190500" lvl="0" marL="342900" rtl="0" algn="l">
              <a:spcBef>
                <a:spcPts val="48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9"/>
          <p:cNvSpPr txBox="1"/>
          <p:nvPr>
            <p:ph type="title"/>
          </p:nvPr>
        </p:nvSpPr>
        <p:spPr>
          <a:xfrm>
            <a:off x="457200" y="48506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Motivation</a:t>
            </a:r>
            <a:endParaRPr sz="3000"/>
          </a:p>
        </p:txBody>
      </p:sp>
      <p:sp>
        <p:nvSpPr>
          <p:cNvPr id="53" name="Google Shape;53;p9"/>
          <p:cNvSpPr txBox="1"/>
          <p:nvPr>
            <p:ph idx="1" type="body"/>
          </p:nvPr>
        </p:nvSpPr>
        <p:spPr>
          <a:xfrm>
            <a:off x="457200" y="1650825"/>
            <a:ext cx="8229600" cy="17922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Hash Tables</a:t>
            </a:r>
            <a:endParaRPr sz="1600"/>
          </a:p>
          <a:p>
            <a:pPr indent="-330200" lvl="1" marL="914400" rtl="0" algn="l">
              <a:spcBef>
                <a:spcPts val="1000"/>
              </a:spcBef>
              <a:spcAft>
                <a:spcPts val="0"/>
              </a:spcAft>
              <a:buSzPts val="1600"/>
              <a:buChar char="–"/>
            </a:pPr>
            <a:r>
              <a:rPr lang="en" sz="1600"/>
              <a:t>Most commonly used to implement in-memory tables</a:t>
            </a:r>
            <a:endParaRPr sz="1600"/>
          </a:p>
          <a:p>
            <a:pPr indent="-330200" lvl="1" marL="914400" rtl="0" algn="l">
              <a:spcBef>
                <a:spcPts val="1000"/>
              </a:spcBef>
              <a:spcAft>
                <a:spcPts val="0"/>
              </a:spcAft>
              <a:buSzPts val="1600"/>
              <a:buChar char="–"/>
            </a:pPr>
            <a:r>
              <a:rPr lang="en" sz="1600"/>
              <a:t>Improves searching efficiency, O(1)</a:t>
            </a:r>
            <a:endParaRPr sz="1600"/>
          </a:p>
          <a:p>
            <a:pPr indent="-330200" lvl="1" marL="914400" rtl="0" algn="l">
              <a:spcBef>
                <a:spcPts val="1000"/>
              </a:spcBef>
              <a:spcAft>
                <a:spcPts val="0"/>
              </a:spcAft>
              <a:buSzPts val="1600"/>
              <a:buChar char="–"/>
            </a:pPr>
            <a:r>
              <a:rPr lang="en" sz="1600"/>
              <a:t>Each key value mapped to unique index (ideally)</a:t>
            </a:r>
            <a:endParaRPr sz="1600"/>
          </a:p>
          <a:p>
            <a:pPr indent="0" lvl="0" marL="0" rtl="0" algn="l">
              <a:spcBef>
                <a:spcPts val="1000"/>
              </a:spcBef>
              <a:spcAft>
                <a:spcPts val="0"/>
              </a:spcAft>
              <a:buNone/>
            </a:pPr>
            <a:r>
              <a:t/>
            </a:r>
            <a:endParaRPr sz="1600"/>
          </a:p>
          <a:p>
            <a:pPr indent="-330200" lvl="0" marL="457200" rtl="0" algn="l">
              <a:spcBef>
                <a:spcPts val="480"/>
              </a:spcBef>
              <a:spcAft>
                <a:spcPts val="0"/>
              </a:spcAft>
              <a:buSzPts val="1600"/>
              <a:buChar char="•"/>
            </a:pPr>
            <a:r>
              <a:rPr lang="en" sz="1600"/>
              <a:t>Can be implemented when a finite set of keys is known</a:t>
            </a:r>
            <a:endParaRPr sz="1600"/>
          </a:p>
          <a:p>
            <a:pPr indent="0" lvl="0" marL="914400" rtl="0" algn="l">
              <a:spcBef>
                <a:spcPts val="480"/>
              </a:spcBef>
              <a:spcAft>
                <a:spcPts val="0"/>
              </a:spcAft>
              <a:buNone/>
            </a:pPr>
            <a:r>
              <a:t/>
            </a:r>
            <a:endParaRPr sz="2000"/>
          </a:p>
        </p:txBody>
      </p:sp>
      <p:pic>
        <p:nvPicPr>
          <p:cNvPr id="54" name="Google Shape;54;p9"/>
          <p:cNvPicPr preferRelativeResize="0"/>
          <p:nvPr/>
        </p:nvPicPr>
        <p:blipFill>
          <a:blip r:embed="rId3">
            <a:alphaModFix/>
          </a:blip>
          <a:stretch>
            <a:fillRect/>
          </a:stretch>
        </p:blipFill>
        <p:spPr>
          <a:xfrm>
            <a:off x="1371600" y="3897750"/>
            <a:ext cx="6400800" cy="2600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457200" y="289483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0"/>
          <p:cNvSpPr txBox="1"/>
          <p:nvPr>
            <p:ph type="title"/>
          </p:nvPr>
        </p:nvSpPr>
        <p:spPr>
          <a:xfrm>
            <a:off x="457200" y="70658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Components</a:t>
            </a:r>
            <a:endParaRPr sz="3000"/>
          </a:p>
        </p:txBody>
      </p:sp>
      <p:sp>
        <p:nvSpPr>
          <p:cNvPr id="60" name="Google Shape;60;p10"/>
          <p:cNvSpPr txBox="1"/>
          <p:nvPr>
            <p:ph idx="1" type="body"/>
          </p:nvPr>
        </p:nvSpPr>
        <p:spPr>
          <a:xfrm>
            <a:off x="1138950" y="2291200"/>
            <a:ext cx="6866100" cy="2572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500"/>
              <a:t>There are two components to a hash table:</a:t>
            </a:r>
            <a:endParaRPr sz="1500"/>
          </a:p>
          <a:p>
            <a:pPr indent="0" lvl="0" marL="457200" rtl="0" algn="l">
              <a:spcBef>
                <a:spcPts val="480"/>
              </a:spcBef>
              <a:spcAft>
                <a:spcPts val="0"/>
              </a:spcAft>
              <a:buClr>
                <a:schemeClr val="dk1"/>
              </a:buClr>
              <a:buSzPts val="1100"/>
              <a:buFont typeface="Arial"/>
              <a:buNone/>
            </a:pPr>
            <a:r>
              <a:t/>
            </a:r>
            <a:endParaRPr sz="1400"/>
          </a:p>
          <a:p>
            <a:pPr indent="-317500" lvl="0" marL="457200" rtl="0" algn="l">
              <a:spcBef>
                <a:spcPts val="480"/>
              </a:spcBef>
              <a:spcAft>
                <a:spcPts val="0"/>
              </a:spcAft>
              <a:buSzPts val="1400"/>
              <a:buChar char="•"/>
            </a:pPr>
            <a:r>
              <a:rPr b="1" lang="en" sz="1400">
                <a:solidFill>
                  <a:srgbClr val="0000FF"/>
                </a:solidFill>
              </a:rPr>
              <a:t>Hash Functions</a:t>
            </a:r>
            <a:r>
              <a:rPr lang="en" sz="1400"/>
              <a:t> - Comprised of a hash code and a compression function. </a:t>
            </a:r>
            <a:endParaRPr sz="1400"/>
          </a:p>
          <a:p>
            <a:pPr indent="-317500" lvl="1" marL="914400" rtl="0" algn="l">
              <a:spcBef>
                <a:spcPts val="0"/>
              </a:spcBef>
              <a:spcAft>
                <a:spcPts val="0"/>
              </a:spcAft>
              <a:buSzPts val="1400"/>
              <a:buChar char="–"/>
            </a:pPr>
            <a:r>
              <a:rPr lang="en" sz="1400"/>
              <a:t>Easy and fast to compute</a:t>
            </a:r>
            <a:endParaRPr sz="1400"/>
          </a:p>
          <a:p>
            <a:pPr indent="0" lvl="0" marL="0" rtl="0" algn="l">
              <a:spcBef>
                <a:spcPts val="480"/>
              </a:spcBef>
              <a:spcAft>
                <a:spcPts val="0"/>
              </a:spcAft>
              <a:buClr>
                <a:schemeClr val="dk1"/>
              </a:buClr>
              <a:buSzPts val="1100"/>
              <a:buFont typeface="Arial"/>
              <a:buNone/>
            </a:pPr>
            <a:r>
              <a:t/>
            </a:r>
            <a:endParaRPr sz="1400"/>
          </a:p>
          <a:p>
            <a:pPr indent="-317500" lvl="0" marL="457200" rtl="0" algn="l">
              <a:spcBef>
                <a:spcPts val="480"/>
              </a:spcBef>
              <a:spcAft>
                <a:spcPts val="0"/>
              </a:spcAft>
              <a:buSzPts val="1400"/>
              <a:buChar char="•"/>
            </a:pPr>
            <a:r>
              <a:rPr b="1" lang="en" sz="1400">
                <a:solidFill>
                  <a:srgbClr val="0000FF"/>
                </a:solidFill>
              </a:rPr>
              <a:t>Collision Methods</a:t>
            </a:r>
            <a:r>
              <a:rPr lang="en" sz="1400"/>
              <a:t> - reduce keys from having the same indices [5].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title"/>
          </p:nvPr>
        </p:nvSpPr>
        <p:spPr>
          <a:xfrm>
            <a:off x="457200" y="5039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Hash Codes</a:t>
            </a:r>
            <a:endParaRPr sz="3000"/>
          </a:p>
        </p:txBody>
      </p:sp>
      <p:sp>
        <p:nvSpPr>
          <p:cNvPr id="66" name="Google Shape;66;p11"/>
          <p:cNvSpPr txBox="1"/>
          <p:nvPr>
            <p:ph idx="1" type="body"/>
          </p:nvPr>
        </p:nvSpPr>
        <p:spPr>
          <a:xfrm>
            <a:off x="457200" y="1988075"/>
            <a:ext cx="4117800" cy="45540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Used to map the key to an integer value</a:t>
            </a:r>
            <a:endParaRPr sz="1600"/>
          </a:p>
          <a:p>
            <a:pPr indent="-330200" lvl="1" marL="914400" rtl="0" algn="l">
              <a:spcBef>
                <a:spcPts val="1000"/>
              </a:spcBef>
              <a:spcAft>
                <a:spcPts val="0"/>
              </a:spcAft>
              <a:buSzPts val="1600"/>
              <a:buChar char="–"/>
            </a:pPr>
            <a:r>
              <a:rPr lang="en" sz="1600"/>
              <a:t>Doesn’t necessarily have to be in the table’s range</a:t>
            </a:r>
            <a:endParaRPr sz="1600"/>
          </a:p>
          <a:p>
            <a:pPr indent="-330200" lvl="0" marL="457200" rtl="0" algn="l">
              <a:spcBef>
                <a:spcPts val="1000"/>
              </a:spcBef>
              <a:spcAft>
                <a:spcPts val="0"/>
              </a:spcAft>
              <a:buSzPts val="1600"/>
              <a:buChar char="•"/>
            </a:pPr>
            <a:r>
              <a:rPr lang="en" sz="1600"/>
              <a:t>Bad codes could lead to Collisions</a:t>
            </a:r>
            <a:endParaRPr sz="1600"/>
          </a:p>
          <a:p>
            <a:pPr indent="-330200" lvl="1" marL="914400" rtl="0" algn="l">
              <a:spcBef>
                <a:spcPts val="1000"/>
              </a:spcBef>
              <a:spcAft>
                <a:spcPts val="0"/>
              </a:spcAft>
              <a:buSzPts val="1600"/>
              <a:buChar char="–"/>
            </a:pPr>
            <a:r>
              <a:rPr b="1" lang="en" sz="1600"/>
              <a:t>For example</a:t>
            </a:r>
            <a:r>
              <a:rPr lang="en" sz="1600"/>
              <a:t>: the strings “stop”, “spot” and “tops” could lead to the same hash code</a:t>
            </a:r>
            <a:endParaRPr sz="1600"/>
          </a:p>
          <a:p>
            <a:pPr indent="-330200" lvl="0" marL="457200" rtl="0" algn="l">
              <a:spcBef>
                <a:spcPts val="1000"/>
              </a:spcBef>
              <a:spcAft>
                <a:spcPts val="0"/>
              </a:spcAft>
              <a:buSzPts val="1600"/>
              <a:buChar char="•"/>
            </a:pPr>
            <a:r>
              <a:rPr lang="en" sz="1600"/>
              <a:t>Different types of Hash Codes:</a:t>
            </a:r>
            <a:endParaRPr sz="1600"/>
          </a:p>
          <a:p>
            <a:pPr indent="-330200" lvl="1" marL="914400" rtl="0" algn="l">
              <a:spcBef>
                <a:spcPts val="0"/>
              </a:spcBef>
              <a:spcAft>
                <a:spcPts val="0"/>
              </a:spcAft>
              <a:buSzPts val="1600"/>
              <a:buChar char="–"/>
            </a:pPr>
            <a:r>
              <a:rPr lang="en" sz="1600"/>
              <a:t>Polynomial </a:t>
            </a:r>
            <a:endParaRPr sz="1600"/>
          </a:p>
          <a:p>
            <a:pPr indent="-330200" lvl="1" marL="914400" rtl="0" algn="l">
              <a:spcBef>
                <a:spcPts val="0"/>
              </a:spcBef>
              <a:spcAft>
                <a:spcPts val="0"/>
              </a:spcAft>
              <a:buSzPts val="1600"/>
              <a:buChar char="–"/>
            </a:pPr>
            <a:r>
              <a:rPr lang="en" sz="1600"/>
              <a:t>Additive </a:t>
            </a:r>
            <a:endParaRPr sz="1600"/>
          </a:p>
          <a:p>
            <a:pPr indent="-330200" lvl="1" marL="914400" rtl="0" algn="l">
              <a:spcBef>
                <a:spcPts val="0"/>
              </a:spcBef>
              <a:spcAft>
                <a:spcPts val="0"/>
              </a:spcAft>
              <a:buSzPts val="1600"/>
              <a:buChar char="–"/>
            </a:pPr>
            <a:r>
              <a:rPr lang="en" sz="1600"/>
              <a:t>Cyclic</a:t>
            </a:r>
            <a:endParaRPr sz="1600"/>
          </a:p>
        </p:txBody>
      </p:sp>
      <p:pic>
        <p:nvPicPr>
          <p:cNvPr id="67" name="Google Shape;67;p11"/>
          <p:cNvPicPr preferRelativeResize="0"/>
          <p:nvPr/>
        </p:nvPicPr>
        <p:blipFill>
          <a:blip r:embed="rId3">
            <a:alphaModFix/>
          </a:blip>
          <a:stretch>
            <a:fillRect/>
          </a:stretch>
        </p:blipFill>
        <p:spPr>
          <a:xfrm>
            <a:off x="4575000" y="1988075"/>
            <a:ext cx="4338150" cy="34989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2"/>
          <p:cNvSpPr txBox="1"/>
          <p:nvPr>
            <p:ph type="title"/>
          </p:nvPr>
        </p:nvSpPr>
        <p:spPr>
          <a:xfrm>
            <a:off x="457200" y="51333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Polynomial Hash Code</a:t>
            </a:r>
            <a:endParaRPr sz="3000"/>
          </a:p>
        </p:txBody>
      </p:sp>
      <p:sp>
        <p:nvSpPr>
          <p:cNvPr id="73" name="Google Shape;73;p12"/>
          <p:cNvSpPr txBox="1"/>
          <p:nvPr>
            <p:ph idx="1" type="body"/>
          </p:nvPr>
        </p:nvSpPr>
        <p:spPr>
          <a:xfrm>
            <a:off x="457200" y="1581650"/>
            <a:ext cx="8229600" cy="45444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Polynomial Hash Codes</a:t>
            </a:r>
            <a:endParaRPr sz="1600"/>
          </a:p>
          <a:p>
            <a:pPr indent="-330200" lvl="1" marL="914400" rtl="0" algn="l">
              <a:spcBef>
                <a:spcPts val="1000"/>
              </a:spcBef>
              <a:spcAft>
                <a:spcPts val="0"/>
              </a:spcAft>
              <a:buSzPts val="1600"/>
              <a:buChar char="–"/>
            </a:pPr>
            <a:r>
              <a:rPr lang="en" sz="1600"/>
              <a:t>Considers letter order</a:t>
            </a:r>
            <a:endParaRPr sz="1600"/>
          </a:p>
          <a:p>
            <a:pPr indent="0" lvl="0" marL="1371600" rtl="0" algn="l">
              <a:spcBef>
                <a:spcPts val="1000"/>
              </a:spcBef>
              <a:spcAft>
                <a:spcPts val="0"/>
              </a:spcAft>
              <a:buNone/>
            </a:pPr>
            <a:r>
              <a:t/>
            </a:r>
            <a:endParaRPr baseline="30000" sz="1600"/>
          </a:p>
          <a:p>
            <a:pPr indent="0" lvl="0" marL="0" rtl="0" algn="l">
              <a:spcBef>
                <a:spcPts val="1000"/>
              </a:spcBef>
              <a:spcAft>
                <a:spcPts val="0"/>
              </a:spcAft>
              <a:buNone/>
            </a:pPr>
            <a:r>
              <a:t/>
            </a:r>
            <a:endParaRPr baseline="30000" sz="1600"/>
          </a:p>
          <a:p>
            <a:pPr indent="0" lvl="0" marL="137160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Example:</a:t>
            </a:r>
            <a:endParaRPr sz="1600"/>
          </a:p>
          <a:p>
            <a:pPr indent="0" lvl="0" marL="1828800" rtl="0" algn="l">
              <a:spcBef>
                <a:spcPts val="1000"/>
              </a:spcBef>
              <a:spcAft>
                <a:spcPts val="0"/>
              </a:spcAft>
              <a:buNone/>
            </a:pPr>
            <a:r>
              <a:rPr lang="en" sz="1600"/>
              <a:t>Consider r = 2</a:t>
            </a:r>
            <a:endParaRPr sz="1600"/>
          </a:p>
          <a:p>
            <a:pPr indent="457200" lvl="0" marL="1371600" rtl="0" algn="l">
              <a:spcBef>
                <a:spcPts val="1000"/>
              </a:spcBef>
              <a:spcAft>
                <a:spcPts val="0"/>
              </a:spcAft>
              <a:buNone/>
            </a:pPr>
            <a:r>
              <a:rPr lang="en" sz="1600"/>
              <a:t> 			A    B    C</a:t>
            </a:r>
            <a:endParaRPr sz="1600"/>
          </a:p>
          <a:p>
            <a:pPr indent="0" lvl="0" marL="914400" rtl="0" algn="l">
              <a:spcBef>
                <a:spcPts val="1000"/>
              </a:spcBef>
              <a:spcAft>
                <a:spcPts val="0"/>
              </a:spcAft>
              <a:buNone/>
            </a:pPr>
            <a:r>
              <a:rPr lang="en" sz="1600"/>
              <a:t>  		 			65  66   67</a:t>
            </a:r>
            <a:endParaRPr sz="1600"/>
          </a:p>
          <a:p>
            <a:pPr indent="0" lvl="0" marL="914400" rtl="0" algn="l">
              <a:spcBef>
                <a:spcPts val="1000"/>
              </a:spcBef>
              <a:spcAft>
                <a:spcPts val="0"/>
              </a:spcAft>
              <a:buNone/>
            </a:pPr>
            <a:r>
              <a:rPr lang="en" sz="1600"/>
              <a:t>              	h(“ABC”)  =   (65*2</a:t>
            </a:r>
            <a:r>
              <a:rPr baseline="30000" lang="en" sz="1600"/>
              <a:t>0</a:t>
            </a:r>
            <a:r>
              <a:rPr lang="en" sz="1600"/>
              <a:t>) + (66*2</a:t>
            </a:r>
            <a:r>
              <a:rPr baseline="30000" lang="en" sz="1600"/>
              <a:t>1</a:t>
            </a:r>
            <a:r>
              <a:rPr lang="en" sz="1600"/>
              <a:t>) + (67*2</a:t>
            </a:r>
            <a:r>
              <a:rPr baseline="30000" lang="en" sz="1600"/>
              <a:t>2</a:t>
            </a:r>
            <a:r>
              <a:rPr lang="en" sz="1600"/>
              <a:t>)  =  461</a:t>
            </a:r>
            <a:endParaRPr sz="1600"/>
          </a:p>
          <a:p>
            <a:pPr indent="0" lvl="0" marL="914400" rtl="0" algn="l">
              <a:spcBef>
                <a:spcPts val="1000"/>
              </a:spcBef>
              <a:spcAft>
                <a:spcPts val="0"/>
              </a:spcAft>
              <a:buNone/>
            </a:pPr>
            <a:r>
              <a:rPr lang="en" sz="1600"/>
              <a:t>					B</a:t>
            </a:r>
            <a:r>
              <a:rPr lang="en" sz="1600"/>
              <a:t>    A    C</a:t>
            </a:r>
            <a:endParaRPr sz="1600"/>
          </a:p>
          <a:p>
            <a:pPr indent="457200" lvl="0" marL="1371600" rtl="0" algn="l">
              <a:spcBef>
                <a:spcPts val="1000"/>
              </a:spcBef>
              <a:spcAft>
                <a:spcPts val="1000"/>
              </a:spcAft>
              <a:buClr>
                <a:schemeClr val="dk1"/>
              </a:buClr>
              <a:buSzPts val="1100"/>
              <a:buFont typeface="Arial"/>
              <a:buNone/>
            </a:pPr>
            <a:r>
              <a:rPr lang="en" sz="1600"/>
              <a:t>h(“BAC”)  =   (66*2</a:t>
            </a:r>
            <a:r>
              <a:rPr baseline="30000" lang="en" sz="1600"/>
              <a:t>0</a:t>
            </a:r>
            <a:r>
              <a:rPr lang="en" sz="1600"/>
              <a:t>) + (65*2</a:t>
            </a:r>
            <a:r>
              <a:rPr baseline="30000" lang="en" sz="1600"/>
              <a:t>1</a:t>
            </a:r>
            <a:r>
              <a:rPr lang="en" sz="1600"/>
              <a:t>) + (67*2</a:t>
            </a:r>
            <a:r>
              <a:rPr baseline="30000" lang="en" sz="1600"/>
              <a:t>2</a:t>
            </a:r>
            <a:r>
              <a:rPr lang="en" sz="1600"/>
              <a:t>)  =  444</a:t>
            </a:r>
            <a:endParaRPr sz="1600"/>
          </a:p>
        </p:txBody>
      </p:sp>
      <p:pic>
        <p:nvPicPr>
          <p:cNvPr id="74" name="Google Shape;74;p12"/>
          <p:cNvPicPr preferRelativeResize="0"/>
          <p:nvPr/>
        </p:nvPicPr>
        <p:blipFill>
          <a:blip r:embed="rId3">
            <a:alphaModFix/>
          </a:blip>
          <a:stretch>
            <a:fillRect/>
          </a:stretch>
        </p:blipFill>
        <p:spPr>
          <a:xfrm>
            <a:off x="3406125" y="2591000"/>
            <a:ext cx="2000250" cy="97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457200" y="51333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Additive </a:t>
            </a:r>
            <a:r>
              <a:rPr lang="en" sz="3000"/>
              <a:t>Hash Code</a:t>
            </a:r>
            <a:endParaRPr sz="3000"/>
          </a:p>
        </p:txBody>
      </p:sp>
      <p:sp>
        <p:nvSpPr>
          <p:cNvPr id="80" name="Google Shape;80;p13"/>
          <p:cNvSpPr txBox="1"/>
          <p:nvPr>
            <p:ph idx="1" type="body"/>
          </p:nvPr>
        </p:nvSpPr>
        <p:spPr>
          <a:xfrm>
            <a:off x="457200" y="1581650"/>
            <a:ext cx="8229600" cy="45444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Additive </a:t>
            </a:r>
            <a:r>
              <a:rPr lang="en" sz="1600"/>
              <a:t>Hash Codes</a:t>
            </a:r>
            <a:endParaRPr sz="1600"/>
          </a:p>
          <a:p>
            <a:pPr indent="-330200" lvl="1" marL="914400" rtl="0" algn="l">
              <a:spcBef>
                <a:spcPts val="1000"/>
              </a:spcBef>
              <a:spcAft>
                <a:spcPts val="0"/>
              </a:spcAft>
              <a:buSzPts val="1600"/>
              <a:buChar char="–"/>
            </a:pPr>
            <a:r>
              <a:rPr lang="en" sz="1600"/>
              <a:t>Does not consider letter order</a:t>
            </a:r>
            <a:endParaRPr sz="1600"/>
          </a:p>
          <a:p>
            <a:pPr indent="0" lvl="0" marL="1371600" rtl="0" algn="l">
              <a:spcBef>
                <a:spcPts val="1000"/>
              </a:spcBef>
              <a:spcAft>
                <a:spcPts val="0"/>
              </a:spcAft>
              <a:buNone/>
            </a:pPr>
            <a:r>
              <a:t/>
            </a:r>
            <a:endParaRPr baseline="30000" sz="1600"/>
          </a:p>
          <a:p>
            <a:pPr indent="0" lvl="0" marL="0" rtl="0" algn="l">
              <a:spcBef>
                <a:spcPts val="1000"/>
              </a:spcBef>
              <a:spcAft>
                <a:spcPts val="0"/>
              </a:spcAft>
              <a:buNone/>
            </a:pPr>
            <a:r>
              <a:t/>
            </a:r>
            <a:endParaRPr baseline="30000" sz="1600"/>
          </a:p>
          <a:p>
            <a:pPr indent="0" lvl="0" marL="1371600" rtl="0" algn="l">
              <a:spcBef>
                <a:spcPts val="1000"/>
              </a:spcBef>
              <a:spcAft>
                <a:spcPts val="0"/>
              </a:spcAft>
              <a:buNone/>
            </a:pPr>
            <a:r>
              <a:t/>
            </a:r>
            <a:endParaRPr sz="1600"/>
          </a:p>
          <a:p>
            <a:pPr indent="-330200" lvl="0" marL="457200" rtl="0" algn="l">
              <a:spcBef>
                <a:spcPts val="1000"/>
              </a:spcBef>
              <a:spcAft>
                <a:spcPts val="0"/>
              </a:spcAft>
              <a:buSzPts val="1600"/>
              <a:buChar char="•"/>
            </a:pPr>
            <a:r>
              <a:rPr lang="en" sz="1600"/>
              <a:t>E</a:t>
            </a:r>
            <a:r>
              <a:rPr lang="en" sz="1600"/>
              <a:t>xample:</a:t>
            </a:r>
            <a:endParaRPr sz="1600"/>
          </a:p>
          <a:p>
            <a:pPr indent="0" lvl="0" marL="914400" rtl="0" algn="l">
              <a:spcBef>
                <a:spcPts val="1000"/>
              </a:spcBef>
              <a:spcAft>
                <a:spcPts val="0"/>
              </a:spcAft>
              <a:buNone/>
            </a:pPr>
            <a:r>
              <a:rPr lang="en" sz="1600"/>
              <a:t>					A    B    C</a:t>
            </a:r>
            <a:endParaRPr sz="1600"/>
          </a:p>
          <a:p>
            <a:pPr indent="0" lvl="0" marL="914400" rtl="0" algn="l">
              <a:spcBef>
                <a:spcPts val="1000"/>
              </a:spcBef>
              <a:spcAft>
                <a:spcPts val="0"/>
              </a:spcAft>
              <a:buNone/>
            </a:pPr>
            <a:r>
              <a:rPr lang="en" sz="1600"/>
              <a:t>		 			65  66   67</a:t>
            </a:r>
            <a:endParaRPr sz="1600"/>
          </a:p>
          <a:p>
            <a:pPr indent="0" lvl="0" marL="914400" rtl="0" algn="l">
              <a:spcBef>
                <a:spcPts val="1000"/>
              </a:spcBef>
              <a:spcAft>
                <a:spcPts val="0"/>
              </a:spcAft>
              <a:buNone/>
            </a:pPr>
            <a:r>
              <a:rPr lang="en" sz="1600"/>
              <a:t>        		 	h(“ABC”)  =   65 + 66 + 67  =  198</a:t>
            </a:r>
            <a:endParaRPr sz="1600"/>
          </a:p>
          <a:p>
            <a:pPr indent="0" lvl="0" marL="914400" rtl="0" algn="l">
              <a:spcBef>
                <a:spcPts val="1000"/>
              </a:spcBef>
              <a:spcAft>
                <a:spcPts val="0"/>
              </a:spcAft>
              <a:buNone/>
            </a:pPr>
            <a:r>
              <a:rPr lang="en" sz="1600"/>
              <a:t>					B    A    C</a:t>
            </a:r>
            <a:endParaRPr sz="1600"/>
          </a:p>
          <a:p>
            <a:pPr indent="457200" lvl="0" marL="1828800" rtl="0" algn="l">
              <a:spcBef>
                <a:spcPts val="1000"/>
              </a:spcBef>
              <a:spcAft>
                <a:spcPts val="0"/>
              </a:spcAft>
              <a:buNone/>
            </a:pPr>
            <a:r>
              <a:rPr lang="en" sz="1600"/>
              <a:t>h(“BAC”)  =   66 + 65 + 67  =  198</a:t>
            </a:r>
            <a:endParaRPr sz="1600"/>
          </a:p>
          <a:p>
            <a:pPr indent="0" lvl="0" marL="0" rtl="0" algn="l">
              <a:spcBef>
                <a:spcPts val="1000"/>
              </a:spcBef>
              <a:spcAft>
                <a:spcPts val="1000"/>
              </a:spcAft>
              <a:buNone/>
            </a:pPr>
            <a:r>
              <a:t/>
            </a:r>
            <a:endParaRPr sz="1400"/>
          </a:p>
        </p:txBody>
      </p:sp>
      <p:pic>
        <p:nvPicPr>
          <p:cNvPr id="81" name="Google Shape;81;p13"/>
          <p:cNvPicPr preferRelativeResize="0"/>
          <p:nvPr/>
        </p:nvPicPr>
        <p:blipFill>
          <a:blip r:embed="rId3">
            <a:alphaModFix/>
          </a:blip>
          <a:stretch>
            <a:fillRect/>
          </a:stretch>
        </p:blipFill>
        <p:spPr>
          <a:xfrm>
            <a:off x="3533775" y="2537650"/>
            <a:ext cx="2076450" cy="99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457200" y="513338"/>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Cyclic Shift </a:t>
            </a:r>
            <a:r>
              <a:rPr lang="en" sz="3000"/>
              <a:t>Hash Codes</a:t>
            </a:r>
            <a:endParaRPr sz="3000"/>
          </a:p>
        </p:txBody>
      </p:sp>
      <p:sp>
        <p:nvSpPr>
          <p:cNvPr id="87" name="Google Shape;87;p14"/>
          <p:cNvSpPr txBox="1"/>
          <p:nvPr>
            <p:ph idx="1" type="body"/>
          </p:nvPr>
        </p:nvSpPr>
        <p:spPr>
          <a:xfrm>
            <a:off x="457200" y="1581650"/>
            <a:ext cx="8229600" cy="5059500"/>
          </a:xfrm>
          <a:prstGeom prst="rect">
            <a:avLst/>
          </a:prstGeom>
        </p:spPr>
        <p:txBody>
          <a:bodyPr anchorCtr="0" anchor="t" bIns="91425" lIns="91425" spcFirstLastPara="1" rIns="91425" wrap="square" tIns="91425">
            <a:noAutofit/>
          </a:bodyPr>
          <a:lstStyle/>
          <a:p>
            <a:pPr indent="-330200" lvl="0" marL="457200" rtl="0" algn="l">
              <a:spcBef>
                <a:spcPts val="480"/>
              </a:spcBef>
              <a:spcAft>
                <a:spcPts val="0"/>
              </a:spcAft>
              <a:buSzPts val="1600"/>
              <a:buChar char="•"/>
            </a:pPr>
            <a:r>
              <a:rPr lang="en" sz="1600"/>
              <a:t>Cyclic Shift </a:t>
            </a:r>
            <a:r>
              <a:rPr lang="en" sz="1600"/>
              <a:t>Hash Codes</a:t>
            </a:r>
            <a:endParaRPr sz="1600"/>
          </a:p>
          <a:p>
            <a:pPr indent="-330200" lvl="1" marL="914400" rtl="0" algn="l">
              <a:spcBef>
                <a:spcPts val="1000"/>
              </a:spcBef>
              <a:spcAft>
                <a:spcPts val="0"/>
              </a:spcAft>
              <a:buSzPts val="1600"/>
              <a:buChar char="–"/>
            </a:pPr>
            <a:r>
              <a:rPr lang="en" sz="1600"/>
              <a:t>Variant of polynomial hash code</a:t>
            </a:r>
            <a:endParaRPr sz="1600"/>
          </a:p>
          <a:p>
            <a:pPr indent="-330200" lvl="1" marL="914400" rtl="0" algn="l">
              <a:spcBef>
                <a:spcPts val="1000"/>
              </a:spcBef>
              <a:spcAft>
                <a:spcPts val="0"/>
              </a:spcAft>
              <a:buSzPts val="1600"/>
              <a:buChar char="–"/>
            </a:pPr>
            <a:r>
              <a:rPr lang="en" sz="1600"/>
              <a:t>Common shift values are  5, 6, 7, 9, and 13</a:t>
            </a:r>
            <a:endParaRPr sz="1600"/>
          </a:p>
          <a:p>
            <a:pPr indent="0" lvl="0" marL="0" rtl="0" algn="l">
              <a:spcBef>
                <a:spcPts val="1000"/>
              </a:spcBef>
              <a:spcAft>
                <a:spcPts val="0"/>
              </a:spcAft>
              <a:buNone/>
            </a:pPr>
            <a:r>
              <a:t/>
            </a:r>
            <a:endParaRPr sz="1600"/>
          </a:p>
          <a:p>
            <a:pPr indent="0" lvl="0" marL="0" rtl="0" algn="l">
              <a:spcBef>
                <a:spcPts val="1000"/>
              </a:spcBef>
              <a:spcAft>
                <a:spcPts val="0"/>
              </a:spcAft>
              <a:buNone/>
            </a:pPr>
            <a:r>
              <a:t/>
            </a:r>
            <a:endParaRPr sz="1600"/>
          </a:p>
          <a:p>
            <a:pPr indent="0" lvl="0" marL="914400" rtl="0" algn="l">
              <a:spcBef>
                <a:spcPts val="1000"/>
              </a:spcBef>
              <a:spcAft>
                <a:spcPts val="0"/>
              </a:spcAft>
              <a:buNone/>
            </a:pPr>
            <a:r>
              <a:t/>
            </a:r>
            <a:endParaRPr sz="1600"/>
          </a:p>
          <a:p>
            <a:pPr indent="0" lvl="0" marL="0" rtl="0" algn="l">
              <a:spcBef>
                <a:spcPts val="1000"/>
              </a:spcBef>
              <a:spcAft>
                <a:spcPts val="0"/>
              </a:spcAft>
              <a:buNone/>
            </a:pPr>
            <a:r>
              <a:t/>
            </a:r>
            <a:endParaRPr sz="1600"/>
          </a:p>
          <a:p>
            <a:pPr indent="-330200" lvl="1" marL="914400" rtl="0" algn="l">
              <a:spcBef>
                <a:spcPts val="1000"/>
              </a:spcBef>
              <a:spcAft>
                <a:spcPts val="0"/>
              </a:spcAft>
              <a:buSzPts val="1600"/>
              <a:buChar char="–"/>
            </a:pPr>
            <a:r>
              <a:rPr lang="en" sz="1600"/>
              <a:t>Here ‘r’ is the partial sum. </a:t>
            </a:r>
            <a:endParaRPr sz="1600"/>
          </a:p>
          <a:p>
            <a:pPr indent="-330200" lvl="2" marL="1371600" rtl="0" algn="l">
              <a:spcBef>
                <a:spcPts val="1000"/>
              </a:spcBef>
              <a:spcAft>
                <a:spcPts val="0"/>
              </a:spcAft>
              <a:buSzPts val="1600"/>
              <a:buChar char="•"/>
            </a:pPr>
            <a:r>
              <a:rPr lang="en" sz="1600"/>
              <a:t>r = (h(k) &lt;&lt; shift | h(k) &gt;&gt;&gt; (32 - shift))</a:t>
            </a:r>
            <a:endParaRPr sz="1600"/>
          </a:p>
          <a:p>
            <a:pPr indent="0" lvl="0" marL="1371600" rtl="0" algn="l">
              <a:spcBef>
                <a:spcPts val="1000"/>
              </a:spcBef>
              <a:spcAft>
                <a:spcPts val="0"/>
              </a:spcAft>
              <a:buNone/>
            </a:pPr>
            <a:r>
              <a:t/>
            </a:r>
            <a:endParaRPr sz="1400"/>
          </a:p>
          <a:p>
            <a:pPr indent="0" lvl="0" marL="1371600" rtl="0" algn="l">
              <a:spcBef>
                <a:spcPts val="1000"/>
              </a:spcBef>
              <a:spcAft>
                <a:spcPts val="0"/>
              </a:spcAft>
              <a:buNone/>
            </a:pPr>
            <a:r>
              <a:t/>
            </a:r>
            <a:endParaRPr sz="1400">
              <a:highlight>
                <a:srgbClr val="FFFF00"/>
              </a:highlight>
            </a:endParaRPr>
          </a:p>
          <a:p>
            <a:pPr indent="0" lvl="0" marL="914400" rtl="0" algn="l">
              <a:spcBef>
                <a:spcPts val="1000"/>
              </a:spcBef>
              <a:spcAft>
                <a:spcPts val="0"/>
              </a:spcAft>
              <a:buNone/>
            </a:pPr>
            <a:r>
              <a:t/>
            </a:r>
            <a:endParaRPr sz="1400"/>
          </a:p>
          <a:p>
            <a:pPr indent="0" lvl="0" marL="91440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pic>
        <p:nvPicPr>
          <p:cNvPr id="88" name="Google Shape;88;p14"/>
          <p:cNvPicPr preferRelativeResize="0"/>
          <p:nvPr/>
        </p:nvPicPr>
        <p:blipFill>
          <a:blip r:embed="rId3">
            <a:alphaModFix/>
          </a:blip>
          <a:stretch>
            <a:fillRect/>
          </a:stretch>
        </p:blipFill>
        <p:spPr>
          <a:xfrm>
            <a:off x="3009900" y="2666763"/>
            <a:ext cx="3124200" cy="132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457200" y="900113"/>
            <a:ext cx="82296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Cyclic Shift </a:t>
            </a:r>
            <a:r>
              <a:rPr lang="en"/>
              <a:t>Hash Code</a:t>
            </a:r>
            <a:endParaRPr/>
          </a:p>
        </p:txBody>
      </p:sp>
      <p:sp>
        <p:nvSpPr>
          <p:cNvPr id="94" name="Google Shape;94;p15"/>
          <p:cNvSpPr txBox="1"/>
          <p:nvPr>
            <p:ph idx="1" type="body"/>
          </p:nvPr>
        </p:nvSpPr>
        <p:spPr>
          <a:xfrm>
            <a:off x="457200" y="1877250"/>
            <a:ext cx="2463900" cy="5139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600"/>
              <a:t>Example Shifting by 1:</a:t>
            </a:r>
            <a:endParaRPr sz="1600"/>
          </a:p>
          <a:p>
            <a:pPr indent="457200" lvl="0" marL="0" rtl="0" algn="l">
              <a:spcBef>
                <a:spcPts val="480"/>
              </a:spcBef>
              <a:spcAft>
                <a:spcPts val="0"/>
              </a:spcAft>
              <a:buNone/>
            </a:pPr>
            <a:r>
              <a:t/>
            </a:r>
            <a:endParaRPr sz="1400"/>
          </a:p>
          <a:p>
            <a:pPr indent="457200" lvl="0" marL="0" rtl="0" algn="l">
              <a:spcBef>
                <a:spcPts val="480"/>
              </a:spcBef>
              <a:spcAft>
                <a:spcPts val="0"/>
              </a:spcAft>
              <a:buNone/>
            </a:pPr>
            <a:r>
              <a:t/>
            </a:r>
            <a:endParaRPr sz="1400"/>
          </a:p>
          <a:p>
            <a:pPr indent="0" lvl="0" marL="0" rtl="0" algn="l">
              <a:spcBef>
                <a:spcPts val="480"/>
              </a:spcBef>
              <a:spcAft>
                <a:spcPts val="0"/>
              </a:spcAft>
              <a:buNone/>
            </a:pPr>
            <a:r>
              <a:t/>
            </a:r>
            <a:endParaRPr sz="1400"/>
          </a:p>
          <a:p>
            <a:pPr indent="457200" lvl="0" marL="0" rtl="0" algn="l">
              <a:spcBef>
                <a:spcPts val="480"/>
              </a:spcBef>
              <a:spcAft>
                <a:spcPts val="0"/>
              </a:spcAft>
              <a:buClr>
                <a:schemeClr val="dk1"/>
              </a:buClr>
              <a:buSzPts val="1100"/>
              <a:buFont typeface="Arial"/>
              <a:buNone/>
            </a:pPr>
            <a:r>
              <a:t/>
            </a:r>
            <a:endParaRPr sz="1400"/>
          </a:p>
        </p:txBody>
      </p:sp>
      <p:sp>
        <p:nvSpPr>
          <p:cNvPr id="95" name="Google Shape;95;p15"/>
          <p:cNvSpPr txBox="1"/>
          <p:nvPr/>
        </p:nvSpPr>
        <p:spPr>
          <a:xfrm>
            <a:off x="3072000" y="2255425"/>
            <a:ext cx="4278600" cy="4125000"/>
          </a:xfrm>
          <a:prstGeom prst="rect">
            <a:avLst/>
          </a:prstGeom>
          <a:noFill/>
          <a:ln>
            <a:noFill/>
          </a:ln>
        </p:spPr>
        <p:txBody>
          <a:bodyPr anchorCtr="0" anchor="t" bIns="91425" lIns="91425" spcFirstLastPara="1" rIns="91425" wrap="square" tIns="91425">
            <a:spAutoFit/>
          </a:bodyPr>
          <a:lstStyle/>
          <a:p>
            <a:pPr indent="0" lvl="0" marL="0" rtl="0" algn="l">
              <a:spcBef>
                <a:spcPts val="480"/>
              </a:spcBef>
              <a:spcAft>
                <a:spcPts val="0"/>
              </a:spcAft>
              <a:buNone/>
            </a:pPr>
            <a:r>
              <a:rPr lang="en" sz="1600">
                <a:solidFill>
                  <a:schemeClr val="dk1"/>
                </a:solidFill>
              </a:rPr>
              <a:t>h(“AB”) = 0</a:t>
            </a:r>
            <a:endParaRPr sz="1600">
              <a:solidFill>
                <a:schemeClr val="dk1"/>
              </a:solidFill>
            </a:endParaRPr>
          </a:p>
          <a:p>
            <a:pPr indent="0" lvl="0" marL="0" rtl="0" algn="l">
              <a:spcBef>
                <a:spcPts val="480"/>
              </a:spcBef>
              <a:spcAft>
                <a:spcPts val="0"/>
              </a:spcAft>
              <a:buNone/>
            </a:pPr>
            <a:r>
              <a:rPr lang="en" sz="1600">
                <a:solidFill>
                  <a:schemeClr val="dk1"/>
                </a:solidFill>
              </a:rPr>
              <a:t>A = 1000001</a:t>
            </a:r>
            <a:r>
              <a:rPr baseline="-25000" lang="en" sz="1600">
                <a:solidFill>
                  <a:schemeClr val="dk1"/>
                </a:solidFill>
              </a:rPr>
              <a:t>2</a:t>
            </a:r>
            <a:r>
              <a:rPr lang="en" sz="1600">
                <a:solidFill>
                  <a:schemeClr val="dk1"/>
                </a:solidFill>
              </a:rPr>
              <a:t> = 65</a:t>
            </a:r>
            <a:endParaRPr sz="1600">
              <a:solidFill>
                <a:schemeClr val="dk1"/>
              </a:solidFill>
            </a:endParaRPr>
          </a:p>
          <a:p>
            <a:pPr indent="0" lvl="0" marL="0" rtl="0" algn="l">
              <a:spcBef>
                <a:spcPts val="480"/>
              </a:spcBef>
              <a:spcAft>
                <a:spcPts val="0"/>
              </a:spcAft>
              <a:buNone/>
            </a:pPr>
            <a:r>
              <a:rPr lang="en" sz="1600">
                <a:solidFill>
                  <a:schemeClr val="dk1"/>
                </a:solidFill>
              </a:rPr>
              <a:t>B = 1000010</a:t>
            </a:r>
            <a:r>
              <a:rPr baseline="-25000" lang="en" sz="1600">
                <a:solidFill>
                  <a:schemeClr val="dk1"/>
                </a:solidFill>
              </a:rPr>
              <a:t>2</a:t>
            </a:r>
            <a:r>
              <a:rPr lang="en" sz="1600">
                <a:solidFill>
                  <a:schemeClr val="dk1"/>
                </a:solidFill>
              </a:rPr>
              <a:t> = 66</a:t>
            </a:r>
            <a:endParaRPr sz="1600">
              <a:solidFill>
                <a:schemeClr val="dk1"/>
              </a:solidFill>
            </a:endParaRPr>
          </a:p>
          <a:p>
            <a:pPr indent="0" lvl="0" marL="0" rtl="0" algn="l">
              <a:spcBef>
                <a:spcPts val="480"/>
              </a:spcBef>
              <a:spcAft>
                <a:spcPts val="0"/>
              </a:spcAft>
              <a:buNone/>
            </a:pPr>
            <a:r>
              <a:t/>
            </a:r>
            <a:endParaRPr sz="1600">
              <a:solidFill>
                <a:schemeClr val="dk1"/>
              </a:solidFill>
            </a:endParaRPr>
          </a:p>
          <a:p>
            <a:pPr indent="0" lvl="0" marL="0" rtl="0" algn="l">
              <a:spcBef>
                <a:spcPts val="480"/>
              </a:spcBef>
              <a:spcAft>
                <a:spcPts val="0"/>
              </a:spcAft>
              <a:buNone/>
            </a:pPr>
            <a:r>
              <a:rPr lang="en" sz="1600">
                <a:solidFill>
                  <a:schemeClr val="dk1"/>
                </a:solidFill>
              </a:rPr>
              <a:t>First iteration:</a:t>
            </a:r>
            <a:endParaRPr sz="1600">
              <a:solidFill>
                <a:schemeClr val="dk1"/>
              </a:solidFill>
            </a:endParaRPr>
          </a:p>
          <a:p>
            <a:pPr indent="0" lvl="0" marL="0" rtl="0" algn="l">
              <a:spcBef>
                <a:spcPts val="480"/>
              </a:spcBef>
              <a:spcAft>
                <a:spcPts val="0"/>
              </a:spcAft>
              <a:buNone/>
            </a:pPr>
            <a:r>
              <a:rPr lang="en" sz="1600">
                <a:solidFill>
                  <a:schemeClr val="dk1"/>
                </a:solidFill>
              </a:rPr>
              <a:t>	h(“AB”) = 0</a:t>
            </a:r>
            <a:endParaRPr sz="1600">
              <a:solidFill>
                <a:schemeClr val="dk1"/>
              </a:solidFill>
            </a:endParaRPr>
          </a:p>
          <a:p>
            <a:pPr indent="457200" lvl="0" marL="0" rtl="0" algn="l">
              <a:spcBef>
                <a:spcPts val="480"/>
              </a:spcBef>
              <a:spcAft>
                <a:spcPts val="0"/>
              </a:spcAft>
              <a:buNone/>
            </a:pPr>
            <a:r>
              <a:rPr lang="en" sz="1600">
                <a:solidFill>
                  <a:schemeClr val="dk1"/>
                </a:solidFill>
              </a:rPr>
              <a:t>Shifting h(“AB”) by 1 = 0</a:t>
            </a:r>
            <a:endParaRPr sz="1600">
              <a:solidFill>
                <a:schemeClr val="dk1"/>
              </a:solidFill>
            </a:endParaRPr>
          </a:p>
          <a:p>
            <a:pPr indent="457200" lvl="0" marL="0" rtl="0" algn="l">
              <a:spcBef>
                <a:spcPts val="480"/>
              </a:spcBef>
              <a:spcAft>
                <a:spcPts val="0"/>
              </a:spcAft>
              <a:buNone/>
            </a:pPr>
            <a:r>
              <a:rPr lang="en" sz="1600">
                <a:solidFill>
                  <a:schemeClr val="dk1"/>
                </a:solidFill>
              </a:rPr>
              <a:t>h(“AB”) = 0 + 65 = 65</a:t>
            </a:r>
            <a:endParaRPr sz="1600">
              <a:solidFill>
                <a:schemeClr val="dk1"/>
              </a:solidFill>
            </a:endParaRPr>
          </a:p>
          <a:p>
            <a:pPr indent="0" lvl="0" marL="0" rtl="0" algn="l">
              <a:spcBef>
                <a:spcPts val="480"/>
              </a:spcBef>
              <a:spcAft>
                <a:spcPts val="0"/>
              </a:spcAft>
              <a:buNone/>
            </a:pPr>
            <a:r>
              <a:t/>
            </a:r>
            <a:endParaRPr sz="1600">
              <a:solidFill>
                <a:schemeClr val="dk1"/>
              </a:solidFill>
            </a:endParaRPr>
          </a:p>
          <a:p>
            <a:pPr indent="0" lvl="0" marL="0" rtl="0" algn="l">
              <a:spcBef>
                <a:spcPts val="480"/>
              </a:spcBef>
              <a:spcAft>
                <a:spcPts val="0"/>
              </a:spcAft>
              <a:buNone/>
            </a:pPr>
            <a:r>
              <a:rPr lang="en" sz="1600">
                <a:solidFill>
                  <a:schemeClr val="dk1"/>
                </a:solidFill>
              </a:rPr>
              <a:t>Second iteration:</a:t>
            </a:r>
            <a:endParaRPr sz="1600">
              <a:solidFill>
                <a:schemeClr val="dk1"/>
              </a:solidFill>
            </a:endParaRPr>
          </a:p>
          <a:p>
            <a:pPr indent="0" lvl="0" marL="0" rtl="0" algn="l">
              <a:spcBef>
                <a:spcPts val="480"/>
              </a:spcBef>
              <a:spcAft>
                <a:spcPts val="0"/>
              </a:spcAft>
              <a:buNone/>
            </a:pPr>
            <a:r>
              <a:rPr lang="en" sz="1600">
                <a:solidFill>
                  <a:schemeClr val="dk1"/>
                </a:solidFill>
              </a:rPr>
              <a:t>	h(“AB”) = 1000001</a:t>
            </a:r>
            <a:r>
              <a:rPr baseline="-25000" lang="en" sz="1600">
                <a:solidFill>
                  <a:schemeClr val="dk1"/>
                </a:solidFill>
              </a:rPr>
              <a:t>2</a:t>
            </a:r>
            <a:r>
              <a:rPr lang="en" sz="1600">
                <a:solidFill>
                  <a:schemeClr val="dk1"/>
                </a:solidFill>
              </a:rPr>
              <a:t> = 65</a:t>
            </a:r>
            <a:endParaRPr sz="1600">
              <a:solidFill>
                <a:schemeClr val="dk1"/>
              </a:solidFill>
            </a:endParaRPr>
          </a:p>
          <a:p>
            <a:pPr indent="457200" lvl="0" marL="0" rtl="0" algn="l">
              <a:spcBef>
                <a:spcPts val="480"/>
              </a:spcBef>
              <a:spcAft>
                <a:spcPts val="0"/>
              </a:spcAft>
              <a:buNone/>
            </a:pPr>
            <a:r>
              <a:rPr lang="en" sz="1600">
                <a:solidFill>
                  <a:schemeClr val="dk1"/>
                </a:solidFill>
              </a:rPr>
              <a:t>Shifting h(“AB”) by 1 = 10000010</a:t>
            </a:r>
            <a:r>
              <a:rPr baseline="-25000" lang="en" sz="1600">
                <a:solidFill>
                  <a:schemeClr val="dk1"/>
                </a:solidFill>
              </a:rPr>
              <a:t>2 </a:t>
            </a:r>
            <a:r>
              <a:rPr lang="en" sz="1600">
                <a:solidFill>
                  <a:schemeClr val="dk1"/>
                </a:solidFill>
              </a:rPr>
              <a:t>= 130</a:t>
            </a:r>
            <a:endParaRPr sz="1600">
              <a:solidFill>
                <a:schemeClr val="dk1"/>
              </a:solidFill>
            </a:endParaRPr>
          </a:p>
          <a:p>
            <a:pPr indent="457200" lvl="0" marL="0" rtl="0" algn="l">
              <a:spcBef>
                <a:spcPts val="480"/>
              </a:spcBef>
              <a:spcAft>
                <a:spcPts val="0"/>
              </a:spcAft>
              <a:buNone/>
            </a:pPr>
            <a:r>
              <a:rPr lang="en" sz="1600">
                <a:solidFill>
                  <a:schemeClr val="dk1"/>
                </a:solidFill>
              </a:rPr>
              <a:t>h(“AB”) = 130 + 66 = 196</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ncstate-ppt-template-horizontal-left-logo">
  <a:themeElements>
    <a:clrScheme name="Custom 1">
      <a:dk1>
        <a:srgbClr val="000000"/>
      </a:dk1>
      <a:lt1>
        <a:srgbClr val="FFFFFF"/>
      </a:lt1>
      <a:dk2>
        <a:srgbClr val="000000"/>
      </a:dk2>
      <a:lt2>
        <a:srgbClr val="F8F8F8"/>
      </a:lt2>
      <a:accent1>
        <a:srgbClr val="CC110A"/>
      </a:accent1>
      <a:accent2>
        <a:srgbClr val="990200"/>
      </a:accent2>
      <a:accent3>
        <a:srgbClr val="BFBFBF"/>
      </a:accent3>
      <a:accent4>
        <a:srgbClr val="808080"/>
      </a:accent4>
      <a:accent5>
        <a:srgbClr val="5F5F5F"/>
      </a:accent5>
      <a:accent6>
        <a:srgbClr val="4D4D4D"/>
      </a:accent6>
      <a:hlink>
        <a:srgbClr val="1F2B5F"/>
      </a:hlink>
      <a:folHlink>
        <a:srgbClr val="771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