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2CE95F-120A-48A6-9172-731CD0DBE289}">
          <p14:sldIdLst>
            <p14:sldId id="256"/>
            <p14:sldId id="257"/>
            <p14:sldId id="258"/>
            <p14:sldId id="259"/>
            <p14:sldId id="260"/>
            <p14:sldId id="261"/>
            <p14:sldId id="262"/>
            <p14:sldId id="263"/>
            <p14:sldId id="270"/>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94" autoAdjust="0"/>
    <p:restoredTop sz="93842" autoAdjust="0"/>
  </p:normalViewPr>
  <p:slideViewPr>
    <p:cSldViewPr snapToGrid="0">
      <p:cViewPr varScale="1">
        <p:scale>
          <a:sx n="87" d="100"/>
          <a:sy n="87" d="100"/>
        </p:scale>
        <p:origin x="266" y="4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5F10D-8458-4E6F-9618-534AA69928F2}"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1747A-3704-42CB-8C14-E436D8D4FE41}" type="slidenum">
              <a:rPr lang="en-US" smtClean="0"/>
              <a:t>‹#›</a:t>
            </a:fld>
            <a:endParaRPr lang="en-US"/>
          </a:p>
        </p:txBody>
      </p:sp>
    </p:spTree>
    <p:extLst>
      <p:ext uri="{BB962C8B-B14F-4D97-AF65-F5344CB8AC3E}">
        <p14:creationId xmlns:p14="http://schemas.microsoft.com/office/powerpoint/2010/main" val="94403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A group of bushes with a building in the background&#10;&#10;Description automatically generated">
            <a:extLst>
              <a:ext uri="{FF2B5EF4-FFF2-40B4-BE49-F238E27FC236}">
                <a16:creationId xmlns:a16="http://schemas.microsoft.com/office/drawing/2014/main" id="{2EA78DA7-0E3B-49C1-BDB4-8D3AA3143DB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385"/>
          <a:stretch/>
        </p:blipFill>
        <p:spPr>
          <a:xfrm>
            <a:off x="0" y="701531"/>
            <a:ext cx="12208478" cy="6151154"/>
          </a:xfrm>
          <a:prstGeom prst="rect">
            <a:avLst/>
          </a:prstGeom>
        </p:spPr>
      </p:pic>
      <p:sp>
        <p:nvSpPr>
          <p:cNvPr id="2" name="Title 1"/>
          <p:cNvSpPr>
            <a:spLocks noGrp="1"/>
          </p:cNvSpPr>
          <p:nvPr>
            <p:ph type="ctrTitle"/>
          </p:nvPr>
        </p:nvSpPr>
        <p:spPr>
          <a:xfrm>
            <a:off x="657546" y="1122363"/>
            <a:ext cx="10010454" cy="1507821"/>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657546" y="2878241"/>
            <a:ext cx="5743254" cy="106775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3ADCDA-247E-4BB5-AC2A-044F57D6F74E}"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pic>
        <p:nvPicPr>
          <p:cNvPr id="8" name="Picture 7">
            <a:extLst>
              <a:ext uri="{FF2B5EF4-FFF2-40B4-BE49-F238E27FC236}">
                <a16:creationId xmlns:a16="http://schemas.microsoft.com/office/drawing/2014/main" id="{F1E1A997-B3DA-4417-AE93-3D49F3E1B99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7314" r="40744" b="52174"/>
          <a:stretch/>
        </p:blipFill>
        <p:spPr>
          <a:xfrm flipV="1">
            <a:off x="372661" y="6437823"/>
            <a:ext cx="11835817" cy="60029"/>
          </a:xfrm>
          <a:prstGeom prst="rect">
            <a:avLst/>
          </a:prstGeom>
          <a:ln>
            <a:noFill/>
          </a:ln>
          <a:effectLst/>
        </p:spPr>
      </p:pic>
      <p:sp>
        <p:nvSpPr>
          <p:cNvPr id="9" name="Rectangle 8">
            <a:extLst>
              <a:ext uri="{FF2B5EF4-FFF2-40B4-BE49-F238E27FC236}">
                <a16:creationId xmlns:a16="http://schemas.microsoft.com/office/drawing/2014/main" id="{8D8D50E7-229F-404B-93EB-F0672B14C79E}"/>
              </a:ext>
            </a:extLst>
          </p:cNvPr>
          <p:cNvSpPr/>
          <p:nvPr userDrawn="1"/>
        </p:nvSpPr>
        <p:spPr>
          <a:xfrm flipV="1">
            <a:off x="5925952" y="747943"/>
            <a:ext cx="6266048" cy="398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773308"/>
            <a:endParaRPr lang="en-US" sz="3548">
              <a:solidFill>
                <a:prstClr val="white"/>
              </a:solidFill>
            </a:endParaRPr>
          </a:p>
        </p:txBody>
      </p:sp>
    </p:spTree>
    <p:extLst>
      <p:ext uri="{BB962C8B-B14F-4D97-AF65-F5344CB8AC3E}">
        <p14:creationId xmlns:p14="http://schemas.microsoft.com/office/powerpoint/2010/main" val="367790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343FE-BBE2-43C9-9743-89718ABE05EB}"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29478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3EDBB-2918-4AFC-B67C-1CBA6D14933F}"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35409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5C060-5D66-4E28-B08A-91AD88D733E3}"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215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6BCE3-5B57-4590-B3EA-292526B48B48}"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151484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244CB-40E1-49F7-807A-8042CE77C021}"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285386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D0AF82-EBFD-49DF-8013-0BEC42F58A9F}"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1601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554A5-797A-41CE-8BF0-2067E27BC6FB}" type="datetime1">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290762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8DDCA-20F2-4263-872B-3275EFDD5688}" type="datetime1">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343223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7C47C-D820-40A7-B58F-FE3328A68839}"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418504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E8C-769B-42FD-BF07-8981BEF4EC1A}"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410390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95462"/>
            <a:ext cx="10515600" cy="9952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4881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40A16-41FF-4350-AED5-25F707648741}" type="datetime1">
              <a:rPr lang="en-US" smtClean="0"/>
              <a:t>11/9/2020</a:t>
            </a:fld>
            <a:endParaRPr lang="en-US"/>
          </a:p>
        </p:txBody>
      </p:sp>
      <p:sp>
        <p:nvSpPr>
          <p:cNvPr id="5" name="Footer Placeholder 4"/>
          <p:cNvSpPr>
            <a:spLocks noGrp="1"/>
          </p:cNvSpPr>
          <p:nvPr>
            <p:ph type="ftr" sz="quarter" idx="3"/>
          </p:nvPr>
        </p:nvSpPr>
        <p:spPr>
          <a:xfrm>
            <a:off x="4038600" y="645519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44881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14B29-2612-49B7-BCD5-5B417A3C392C}" type="slidenum">
              <a:rPr lang="en-US" smtClean="0"/>
              <a:t>‹#›</a:t>
            </a:fld>
            <a:endParaRPr lang="en-US"/>
          </a:p>
        </p:txBody>
      </p:sp>
      <p:sp>
        <p:nvSpPr>
          <p:cNvPr id="7" name="Rectangle 6">
            <a:extLst>
              <a:ext uri="{FF2B5EF4-FFF2-40B4-BE49-F238E27FC236}">
                <a16:creationId xmlns:a16="http://schemas.microsoft.com/office/drawing/2014/main" id="{A54F3379-88AD-4542-B578-55A6248E9327}"/>
              </a:ext>
            </a:extLst>
          </p:cNvPr>
          <p:cNvSpPr/>
          <p:nvPr userDrawn="1"/>
        </p:nvSpPr>
        <p:spPr>
          <a:xfrm>
            <a:off x="0" y="3"/>
            <a:ext cx="12192000" cy="69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E693D28-90A3-4DAF-B232-DBC89A174017}"/>
              </a:ext>
            </a:extLst>
          </p:cNvPr>
          <p:cNvSpPr/>
          <p:nvPr userDrawn="1"/>
        </p:nvSpPr>
        <p:spPr>
          <a:xfrm flipV="1">
            <a:off x="5925952" y="747943"/>
            <a:ext cx="6266048" cy="398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773308"/>
            <a:endParaRPr lang="en-US" sz="3548">
              <a:solidFill>
                <a:prstClr val="white"/>
              </a:solidFill>
            </a:endParaRPr>
          </a:p>
        </p:txBody>
      </p:sp>
      <p:pic>
        <p:nvPicPr>
          <p:cNvPr id="9" name="Picture 8">
            <a:extLst>
              <a:ext uri="{FF2B5EF4-FFF2-40B4-BE49-F238E27FC236}">
                <a16:creationId xmlns:a16="http://schemas.microsoft.com/office/drawing/2014/main" id="{9070DB7D-F1F6-4372-95F9-E7CCAA7CF694}"/>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7314" r="40744" b="52174"/>
          <a:stretch/>
        </p:blipFill>
        <p:spPr>
          <a:xfrm flipV="1">
            <a:off x="372661" y="6437823"/>
            <a:ext cx="11835817" cy="60029"/>
          </a:xfrm>
          <a:prstGeom prst="rect">
            <a:avLst/>
          </a:prstGeom>
          <a:ln>
            <a:noFill/>
          </a:ln>
          <a:effectLst/>
        </p:spPr>
      </p:pic>
      <p:pic>
        <p:nvPicPr>
          <p:cNvPr id="10" name="Picture 2" descr="https://brand.ncsu.edu/assets/logos/ncstate-brick-4x1-blk-max.png">
            <a:extLst>
              <a:ext uri="{FF2B5EF4-FFF2-40B4-BE49-F238E27FC236}">
                <a16:creationId xmlns:a16="http://schemas.microsoft.com/office/drawing/2014/main" id="{D56807FD-AECF-41D6-9A0E-40A82D02763A}"/>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058976" y="91846"/>
            <a:ext cx="3086100" cy="4857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60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merity/keras_snli" TargetMode="External"/><Relationship Id="rId2" Type="http://schemas.openxmlformats.org/officeDocument/2006/relationships/hyperlink" Target="https://medium.com/smileinnovation/how-to-work-with-time-distributed-data-in-a-neural-network-b8b39aa4ce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058238"/>
            <a:ext cx="11801475" cy="1694487"/>
          </a:xfrm>
          <a:solidFill>
            <a:schemeClr val="bg2">
              <a:alpha val="75000"/>
            </a:schemeClr>
          </a:solidFill>
        </p:spPr>
        <p:txBody>
          <a:bodyPr>
            <a:noAutofit/>
          </a:bodyPr>
          <a:lstStyle/>
          <a:p>
            <a:r>
              <a:rPr lang="en-US" sz="4800" b="1" dirty="0"/>
              <a:t>Team </a:t>
            </a:r>
            <a:r>
              <a:rPr lang="en-US" sz="4800" b="1" dirty="0">
                <a:solidFill>
                  <a:schemeClr val="accent1"/>
                </a:solidFill>
              </a:rPr>
              <a:t>P16</a:t>
            </a:r>
            <a:r>
              <a:rPr lang="en-US" sz="4800" b="1" dirty="0"/>
              <a:t>: </a:t>
            </a:r>
            <a:r>
              <a:rPr lang="en-US" sz="4800" b="1" dirty="0">
                <a:solidFill>
                  <a:schemeClr val="accent1"/>
                </a:solidFill>
              </a:rPr>
              <a:t>[Question Pair Classification]</a:t>
            </a:r>
          </a:p>
        </p:txBody>
      </p:sp>
      <p:sp>
        <p:nvSpPr>
          <p:cNvPr id="3" name="Subtitle 2"/>
          <p:cNvSpPr>
            <a:spLocks noGrp="1"/>
          </p:cNvSpPr>
          <p:nvPr>
            <p:ph type="subTitle" idx="1"/>
          </p:nvPr>
        </p:nvSpPr>
        <p:spPr>
          <a:xfrm>
            <a:off x="758575" y="5363110"/>
            <a:ext cx="7130783" cy="1078786"/>
          </a:xfrm>
          <a:solidFill>
            <a:schemeClr val="bg2">
              <a:alpha val="75000"/>
            </a:schemeClr>
          </a:solidFill>
        </p:spPr>
        <p:txBody>
          <a:bodyPr anchor="ctr">
            <a:normAutofit fontScale="92500" lnSpcReduction="20000"/>
          </a:bodyPr>
          <a:lstStyle/>
          <a:p>
            <a:pPr marL="114300" algn="l">
              <a:lnSpc>
                <a:spcPct val="110000"/>
              </a:lnSpc>
              <a:spcBef>
                <a:spcPts val="0"/>
              </a:spcBef>
            </a:pPr>
            <a:r>
              <a:rPr lang="en-US" sz="1800" b="1" dirty="0"/>
              <a:t>Members: </a:t>
            </a:r>
            <a:r>
              <a:rPr lang="en-US" sz="1800" b="1" dirty="0">
                <a:solidFill>
                  <a:schemeClr val="accent1"/>
                </a:solidFill>
              </a:rPr>
              <a:t>ADARSH PURI (apuri3)</a:t>
            </a:r>
          </a:p>
          <a:p>
            <a:pPr marL="114300" algn="l">
              <a:lnSpc>
                <a:spcPct val="110000"/>
              </a:lnSpc>
              <a:spcBef>
                <a:spcPts val="0"/>
              </a:spcBef>
            </a:pPr>
            <a:r>
              <a:rPr lang="en-US" sz="1800" b="1" dirty="0">
                <a:solidFill>
                  <a:schemeClr val="accent1"/>
                </a:solidFill>
              </a:rPr>
              <a:t>EMILY TRACEY (etracey)</a:t>
            </a:r>
            <a:endParaRPr lang="en-US" sz="1800" dirty="0">
              <a:solidFill>
                <a:schemeClr val="accent1"/>
              </a:solidFill>
            </a:endParaRPr>
          </a:p>
          <a:p>
            <a:pPr marL="114300" algn="l">
              <a:lnSpc>
                <a:spcPct val="110000"/>
              </a:lnSpc>
              <a:spcBef>
                <a:spcPts val="0"/>
              </a:spcBef>
            </a:pPr>
            <a:r>
              <a:rPr lang="en-US" sz="1800" b="1" dirty="0">
                <a:solidFill>
                  <a:schemeClr val="accent1"/>
                </a:solidFill>
              </a:rPr>
              <a:t>KOUSHIK SHANKAR (kshanka2)</a:t>
            </a:r>
          </a:p>
          <a:p>
            <a:pPr marL="114300" algn="l">
              <a:lnSpc>
                <a:spcPct val="110000"/>
              </a:lnSpc>
              <a:spcBef>
                <a:spcPts val="0"/>
              </a:spcBef>
            </a:pPr>
            <a:r>
              <a:rPr lang="en-US" sz="1800" b="1" dirty="0">
                <a:solidFill>
                  <a:schemeClr val="accent1"/>
                </a:solidFill>
              </a:rPr>
              <a:t>JONATHAN NGUYEN (jhnguye4)			</a:t>
            </a:r>
            <a:r>
              <a:rPr lang="en-US" sz="1800" b="1">
                <a:solidFill>
                  <a:schemeClr val="accent1"/>
                </a:solidFill>
              </a:rPr>
              <a:t>         (Fall’ 2020)</a:t>
            </a:r>
            <a:endParaRPr lang="en-US" sz="1800" b="1" dirty="0">
              <a:solidFill>
                <a:schemeClr val="accent1"/>
              </a:solidFill>
            </a:endParaRPr>
          </a:p>
        </p:txBody>
      </p:sp>
    </p:spTree>
    <p:extLst>
      <p:ext uri="{BB962C8B-B14F-4D97-AF65-F5344CB8AC3E}">
        <p14:creationId xmlns:p14="http://schemas.microsoft.com/office/powerpoint/2010/main" val="46769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CFD1ECE-EF1D-4F22-9F01-26B2413E00E6}"/>
              </a:ext>
            </a:extLst>
          </p:cNvPr>
          <p:cNvSpPr>
            <a:spLocks noGrp="1"/>
          </p:cNvSpPr>
          <p:nvPr>
            <p:ph type="body" sz="half" idx="2"/>
          </p:nvPr>
        </p:nvSpPr>
        <p:spPr>
          <a:xfrm>
            <a:off x="6025076" y="1672248"/>
            <a:ext cx="5812594" cy="4543816"/>
          </a:xfrm>
        </p:spPr>
        <p:txBody>
          <a:bodyPr/>
          <a:lstStyle/>
          <a:p>
            <a:pPr marL="285750" indent="-285750">
              <a:buFont typeface="Arial" panose="020B0604020202020204" pitchFamily="34" charset="0"/>
              <a:buChar char="•"/>
            </a:pPr>
            <a:r>
              <a:rPr lang="en-US" dirty="0"/>
              <a:t>Simple Layer</a:t>
            </a:r>
          </a:p>
          <a:p>
            <a:pPr marL="285750" indent="-285750">
              <a:buFont typeface="Arial" panose="020B0604020202020204" pitchFamily="34" charset="0"/>
              <a:buChar char="•"/>
            </a:pPr>
            <a:r>
              <a:rPr lang="en-US" dirty="0"/>
              <a:t>Converts Indexes to Vector, e.g. word count to word vectors: [[4],[20]] → [[0.15,0.1],[0.4,-0.2]]</a:t>
            </a:r>
          </a:p>
          <a:p>
            <a:pPr marL="285750" indent="-285750">
              <a:buFont typeface="Arial" panose="020B0604020202020204" pitchFamily="34" charset="0"/>
              <a:buChar char="•"/>
            </a:pPr>
            <a:r>
              <a:rPr lang="en-US" dirty="0"/>
              <a:t>Used Transfer Learning to initialize weights via:</a:t>
            </a:r>
          </a:p>
          <a:p>
            <a:pPr marL="742950" lvl="1" indent="-285750">
              <a:buFont typeface="Wingdings" panose="05000000000000000000" pitchFamily="2" charset="2"/>
              <a:buChar char="Ø"/>
            </a:pPr>
            <a:r>
              <a:rPr lang="en-US" dirty="0"/>
              <a:t>Word2Vec (Google’s Corpus)</a:t>
            </a:r>
          </a:p>
          <a:p>
            <a:pPr marL="742950" lvl="1" indent="-285750">
              <a:buFont typeface="Wingdings" panose="05000000000000000000" pitchFamily="2" charset="2"/>
              <a:buChar char="Ø"/>
            </a:pPr>
            <a:r>
              <a:rPr lang="en-US" dirty="0"/>
              <a:t>GloVe (Stanford’s Corpus)</a:t>
            </a:r>
          </a:p>
          <a:p>
            <a:pPr marL="285750" indent="-285750">
              <a:buFont typeface="Arial" panose="020B0604020202020204" pitchFamily="34" charset="0"/>
              <a:buChar char="•"/>
            </a:pPr>
            <a:r>
              <a:rPr lang="en-US" dirty="0"/>
              <a:t>Parameters Learned:</a:t>
            </a:r>
          </a:p>
          <a:p>
            <a:endParaRPr lang="en-US" dirty="0"/>
          </a:p>
        </p:txBody>
      </p:sp>
      <p:sp>
        <p:nvSpPr>
          <p:cNvPr id="5" name="Slide Number Placeholder 4">
            <a:extLst>
              <a:ext uri="{FF2B5EF4-FFF2-40B4-BE49-F238E27FC236}">
                <a16:creationId xmlns:a16="http://schemas.microsoft.com/office/drawing/2014/main" id="{495E2388-0C9C-4174-A1F6-6C730CB3632C}"/>
              </a:ext>
            </a:extLst>
          </p:cNvPr>
          <p:cNvSpPr>
            <a:spLocks noGrp="1"/>
          </p:cNvSpPr>
          <p:nvPr>
            <p:ph type="sldNum" sz="quarter" idx="12"/>
          </p:nvPr>
        </p:nvSpPr>
        <p:spPr/>
        <p:txBody>
          <a:bodyPr/>
          <a:lstStyle/>
          <a:p>
            <a:fld id="{17214B29-2612-49B7-BCD5-5B417A3C392C}" type="slidenum">
              <a:rPr lang="en-US" smtClean="0"/>
              <a:t>10</a:t>
            </a:fld>
            <a:endParaRPr lang="en-US"/>
          </a:p>
        </p:txBody>
      </p:sp>
      <p:pic>
        <p:nvPicPr>
          <p:cNvPr id="13" name="Picture Placeholder 12" descr="Diagram&#10;&#10;Description automatically generated">
            <a:extLst>
              <a:ext uri="{FF2B5EF4-FFF2-40B4-BE49-F238E27FC236}">
                <a16:creationId xmlns:a16="http://schemas.microsoft.com/office/drawing/2014/main" id="{7170BCA9-3281-4CCE-84E5-02F18860D5D2}"/>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630" t="691" r="1070" b="838"/>
          <a:stretch/>
        </p:blipFill>
        <p:spPr>
          <a:xfrm>
            <a:off x="354330" y="1822352"/>
            <a:ext cx="5609786" cy="4393712"/>
          </a:xfrm>
        </p:spPr>
      </p:pic>
      <p:sp>
        <p:nvSpPr>
          <p:cNvPr id="15" name="Title 1">
            <a:extLst>
              <a:ext uri="{FF2B5EF4-FFF2-40B4-BE49-F238E27FC236}">
                <a16:creationId xmlns:a16="http://schemas.microsoft.com/office/drawing/2014/main" id="{2140467A-D89B-4AAE-BD88-644A2DC8B1CB}"/>
              </a:ext>
            </a:extLst>
          </p:cNvPr>
          <p:cNvSpPr txBox="1">
            <a:spLocks/>
          </p:cNvSpPr>
          <p:nvPr/>
        </p:nvSpPr>
        <p:spPr>
          <a:xfrm>
            <a:off x="354330" y="885336"/>
            <a:ext cx="5422216" cy="786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t>Basis of Deep Learning Model[3]</a:t>
            </a:r>
          </a:p>
        </p:txBody>
      </p:sp>
      <p:graphicFrame>
        <p:nvGraphicFramePr>
          <p:cNvPr id="3" name="Table 5">
            <a:extLst>
              <a:ext uri="{FF2B5EF4-FFF2-40B4-BE49-F238E27FC236}">
                <a16:creationId xmlns:a16="http://schemas.microsoft.com/office/drawing/2014/main" id="{4EBB7DFF-C2B2-4F9B-9448-86CE17489E2F}"/>
              </a:ext>
            </a:extLst>
          </p:cNvPr>
          <p:cNvGraphicFramePr>
            <a:graphicFrameLocks noGrp="1"/>
          </p:cNvGraphicFramePr>
          <p:nvPr>
            <p:extLst>
              <p:ext uri="{D42A27DB-BD31-4B8C-83A1-F6EECF244321}">
                <p14:modId xmlns:p14="http://schemas.microsoft.com/office/powerpoint/2010/main" val="3223681222"/>
              </p:ext>
            </p:extLst>
          </p:nvPr>
        </p:nvGraphicFramePr>
        <p:xfrm>
          <a:off x="6422780" y="3824654"/>
          <a:ext cx="5354516" cy="2164080"/>
        </p:xfrm>
        <a:graphic>
          <a:graphicData uri="http://schemas.openxmlformats.org/drawingml/2006/table">
            <a:tbl>
              <a:tblPr firstRow="1" bandRow="1">
                <a:tableStyleId>{5C22544A-7EE6-4342-B048-85BDC9FD1C3A}</a:tableStyleId>
              </a:tblPr>
              <a:tblGrid>
                <a:gridCol w="1338629">
                  <a:extLst>
                    <a:ext uri="{9D8B030D-6E8A-4147-A177-3AD203B41FA5}">
                      <a16:colId xmlns:a16="http://schemas.microsoft.com/office/drawing/2014/main" val="4217197909"/>
                    </a:ext>
                  </a:extLst>
                </a:gridCol>
                <a:gridCol w="1338629">
                  <a:extLst>
                    <a:ext uri="{9D8B030D-6E8A-4147-A177-3AD203B41FA5}">
                      <a16:colId xmlns:a16="http://schemas.microsoft.com/office/drawing/2014/main" val="2111961417"/>
                    </a:ext>
                  </a:extLst>
                </a:gridCol>
                <a:gridCol w="1338629">
                  <a:extLst>
                    <a:ext uri="{9D8B030D-6E8A-4147-A177-3AD203B41FA5}">
                      <a16:colId xmlns:a16="http://schemas.microsoft.com/office/drawing/2014/main" val="2897143049"/>
                    </a:ext>
                  </a:extLst>
                </a:gridCol>
                <a:gridCol w="1338629">
                  <a:extLst>
                    <a:ext uri="{9D8B030D-6E8A-4147-A177-3AD203B41FA5}">
                      <a16:colId xmlns:a16="http://schemas.microsoft.com/office/drawing/2014/main" val="3917927003"/>
                    </a:ext>
                  </a:extLst>
                </a:gridCol>
              </a:tblGrid>
              <a:tr h="185762">
                <a:tc>
                  <a:txBody>
                    <a:bodyPr/>
                    <a:lstStyle/>
                    <a:p>
                      <a:pPr algn="ctr"/>
                      <a:r>
                        <a:rPr lang="en-US" sz="1600" dirty="0"/>
                        <a:t>MODEL</a:t>
                      </a:r>
                    </a:p>
                  </a:txBody>
                  <a:tcPr/>
                </a:tc>
                <a:tc>
                  <a:txBody>
                    <a:bodyPr/>
                    <a:lstStyle/>
                    <a:p>
                      <a:pPr algn="ctr"/>
                      <a:r>
                        <a:rPr lang="en-US" sz="1600" dirty="0"/>
                        <a:t>TRAINABLE PARAMETERS</a:t>
                      </a:r>
                    </a:p>
                  </a:txBody>
                  <a:tcPr/>
                </a:tc>
                <a:tc>
                  <a:txBody>
                    <a:bodyPr/>
                    <a:lstStyle/>
                    <a:p>
                      <a:pPr algn="ctr"/>
                      <a:r>
                        <a:rPr lang="en-US" sz="1600" dirty="0"/>
                        <a:t>Non-Trainable Parameters</a:t>
                      </a:r>
                    </a:p>
                  </a:txBody>
                  <a:tcPr/>
                </a:tc>
                <a:tc>
                  <a:txBody>
                    <a:bodyPr/>
                    <a:lstStyle/>
                    <a:p>
                      <a:pPr algn="ctr"/>
                      <a:r>
                        <a:rPr lang="en-US" sz="1600" dirty="0"/>
                        <a:t>Total parameters</a:t>
                      </a:r>
                    </a:p>
                  </a:txBody>
                  <a:tcPr/>
                </a:tc>
                <a:extLst>
                  <a:ext uri="{0D108BD9-81ED-4DB2-BD59-A6C34878D82A}">
                    <a16:rowId xmlns:a16="http://schemas.microsoft.com/office/drawing/2014/main" val="1513796582"/>
                  </a:ext>
                </a:extLst>
              </a:tr>
              <a:tr h="286662">
                <a:tc>
                  <a:txBody>
                    <a:bodyPr/>
                    <a:lstStyle/>
                    <a:p>
                      <a:pPr algn="ctr"/>
                      <a:r>
                        <a:rPr lang="en-US" sz="1600" dirty="0"/>
                        <a:t>MODEL 2A</a:t>
                      </a:r>
                    </a:p>
                  </a:txBody>
                  <a:tcPr/>
                </a:tc>
                <a:tc>
                  <a:txBody>
                    <a:bodyPr/>
                    <a:lstStyle/>
                    <a:p>
                      <a:pPr algn="ctr"/>
                      <a:r>
                        <a:rPr lang="en-US" sz="1600" dirty="0"/>
                        <a:t>1,182,717</a:t>
                      </a:r>
                    </a:p>
                  </a:txBody>
                  <a:tcPr/>
                </a:tc>
                <a:tc>
                  <a:txBody>
                    <a:bodyPr/>
                    <a:lstStyle/>
                    <a:p>
                      <a:pPr algn="ctr"/>
                      <a:r>
                        <a:rPr lang="en-US" sz="1600" dirty="0"/>
                        <a:t>114,723,000</a:t>
                      </a:r>
                    </a:p>
                  </a:txBody>
                  <a:tcPr/>
                </a:tc>
                <a:tc>
                  <a:txBody>
                    <a:bodyPr/>
                    <a:lstStyle/>
                    <a:p>
                      <a:pPr algn="ctr"/>
                      <a:r>
                        <a:rPr lang="en-US" sz="1600" dirty="0"/>
                        <a:t>115,905,717</a:t>
                      </a:r>
                    </a:p>
                  </a:txBody>
                  <a:tcPr/>
                </a:tc>
                <a:extLst>
                  <a:ext uri="{0D108BD9-81ED-4DB2-BD59-A6C34878D82A}">
                    <a16:rowId xmlns:a16="http://schemas.microsoft.com/office/drawing/2014/main" val="485379082"/>
                  </a:ext>
                </a:extLst>
              </a:tr>
              <a:tr h="286662">
                <a:tc>
                  <a:txBody>
                    <a:bodyPr/>
                    <a:lstStyle/>
                    <a:p>
                      <a:pPr algn="ctr"/>
                      <a:r>
                        <a:rPr lang="en-US" sz="1600" dirty="0"/>
                        <a:t>MODEL 2B</a:t>
                      </a:r>
                    </a:p>
                  </a:txBody>
                  <a:tcPr/>
                </a:tc>
                <a:tc>
                  <a:txBody>
                    <a:bodyPr/>
                    <a:lstStyle/>
                    <a:p>
                      <a:pPr algn="ctr"/>
                      <a:r>
                        <a:rPr lang="en-US" sz="1600" dirty="0"/>
                        <a:t>1,178,817</a:t>
                      </a:r>
                    </a:p>
                  </a:txBody>
                  <a:tcPr/>
                </a:tc>
                <a:tc>
                  <a:txBody>
                    <a:bodyPr/>
                    <a:lstStyle/>
                    <a:p>
                      <a:pPr algn="ctr"/>
                      <a:r>
                        <a:rPr lang="en-US" sz="1600" dirty="0"/>
                        <a:t>114,720,600</a:t>
                      </a:r>
                    </a:p>
                  </a:txBody>
                  <a:tcPr/>
                </a:tc>
                <a:tc>
                  <a:txBody>
                    <a:bodyPr/>
                    <a:lstStyle/>
                    <a:p>
                      <a:pPr algn="ctr"/>
                      <a:r>
                        <a:rPr lang="en-US" sz="1600" dirty="0"/>
                        <a:t>115,899,417</a:t>
                      </a:r>
                    </a:p>
                  </a:txBody>
                  <a:tcPr/>
                </a:tc>
                <a:extLst>
                  <a:ext uri="{0D108BD9-81ED-4DB2-BD59-A6C34878D82A}">
                    <a16:rowId xmlns:a16="http://schemas.microsoft.com/office/drawing/2014/main" val="882950736"/>
                  </a:ext>
                </a:extLst>
              </a:tr>
              <a:tr h="286662">
                <a:tc>
                  <a:txBody>
                    <a:bodyPr/>
                    <a:lstStyle/>
                    <a:p>
                      <a:pPr algn="ctr"/>
                      <a:r>
                        <a:rPr lang="en-US" sz="1600" dirty="0"/>
                        <a:t>MODEL 3A</a:t>
                      </a:r>
                    </a:p>
                  </a:txBody>
                  <a:tcPr/>
                </a:tc>
                <a:tc>
                  <a:txBody>
                    <a:bodyPr/>
                    <a:lstStyle/>
                    <a:p>
                      <a:pPr algn="ctr"/>
                      <a:r>
                        <a:rPr lang="en-US" sz="1600" dirty="0"/>
                        <a:t>2,806,317</a:t>
                      </a:r>
                    </a:p>
                  </a:txBody>
                  <a:tcPr/>
                </a:tc>
                <a:tc>
                  <a:txBody>
                    <a:bodyPr/>
                    <a:lstStyle/>
                    <a:p>
                      <a:pPr algn="ctr"/>
                      <a:r>
                        <a:rPr lang="en-US" sz="1600" dirty="0"/>
                        <a:t>172,082,400</a:t>
                      </a:r>
                    </a:p>
                  </a:txBody>
                  <a:tcPr/>
                </a:tc>
                <a:tc>
                  <a:txBody>
                    <a:bodyPr/>
                    <a:lstStyle/>
                    <a:p>
                      <a:pPr algn="ctr"/>
                      <a:r>
                        <a:rPr lang="en-US" sz="1600" dirty="0"/>
                        <a:t>174,888,717</a:t>
                      </a:r>
                    </a:p>
                  </a:txBody>
                  <a:tcPr/>
                </a:tc>
                <a:extLst>
                  <a:ext uri="{0D108BD9-81ED-4DB2-BD59-A6C34878D82A}">
                    <a16:rowId xmlns:a16="http://schemas.microsoft.com/office/drawing/2014/main" val="296414634"/>
                  </a:ext>
                </a:extLst>
              </a:tr>
              <a:tr h="286662">
                <a:tc>
                  <a:txBody>
                    <a:bodyPr/>
                    <a:lstStyle/>
                    <a:p>
                      <a:pPr algn="ctr"/>
                      <a:r>
                        <a:rPr lang="en-US" sz="1600" dirty="0"/>
                        <a:t>MODEL 3B</a:t>
                      </a:r>
                    </a:p>
                  </a:txBody>
                  <a:tcPr/>
                </a:tc>
                <a:tc>
                  <a:txBody>
                    <a:bodyPr/>
                    <a:lstStyle/>
                    <a:p>
                      <a:pPr algn="ctr"/>
                      <a:r>
                        <a:rPr lang="en-US" sz="1600" dirty="0"/>
                        <a:t>60,159,417</a:t>
                      </a:r>
                    </a:p>
                  </a:txBody>
                  <a:tcPr/>
                </a:tc>
                <a:tc>
                  <a:txBody>
                    <a:bodyPr/>
                    <a:lstStyle/>
                    <a:p>
                      <a:pPr algn="ctr"/>
                      <a:r>
                        <a:rPr lang="en-US" sz="1600" dirty="0"/>
                        <a:t>114,720,600</a:t>
                      </a:r>
                    </a:p>
                  </a:txBody>
                  <a:tcPr/>
                </a:tc>
                <a:tc>
                  <a:txBody>
                    <a:bodyPr/>
                    <a:lstStyle/>
                    <a:p>
                      <a:pPr algn="ctr"/>
                      <a:r>
                        <a:rPr lang="en-US" sz="1600" dirty="0"/>
                        <a:t>174,880,017</a:t>
                      </a:r>
                    </a:p>
                  </a:txBody>
                  <a:tcPr/>
                </a:tc>
                <a:extLst>
                  <a:ext uri="{0D108BD9-81ED-4DB2-BD59-A6C34878D82A}">
                    <a16:rowId xmlns:a16="http://schemas.microsoft.com/office/drawing/2014/main" val="1507655022"/>
                  </a:ext>
                </a:extLst>
              </a:tr>
            </a:tbl>
          </a:graphicData>
        </a:graphic>
      </p:graphicFrame>
      <p:sp>
        <p:nvSpPr>
          <p:cNvPr id="11" name="Title 10">
            <a:extLst>
              <a:ext uri="{FF2B5EF4-FFF2-40B4-BE49-F238E27FC236}">
                <a16:creationId xmlns:a16="http://schemas.microsoft.com/office/drawing/2014/main" id="{BEB953CB-CE31-47B4-80EA-A6C96202CDF8}"/>
              </a:ext>
            </a:extLst>
          </p:cNvPr>
          <p:cNvSpPr>
            <a:spLocks noGrp="1"/>
          </p:cNvSpPr>
          <p:nvPr>
            <p:ph type="title"/>
          </p:nvPr>
        </p:nvSpPr>
        <p:spPr>
          <a:xfrm>
            <a:off x="6096000" y="887045"/>
            <a:ext cx="5354516" cy="750034"/>
          </a:xfrm>
        </p:spPr>
        <p:txBody>
          <a:bodyPr/>
          <a:lstStyle/>
          <a:p>
            <a:r>
              <a:rPr lang="en-US" b="1" dirty="0"/>
              <a:t>Embedding Layers</a:t>
            </a:r>
          </a:p>
        </p:txBody>
      </p:sp>
    </p:spTree>
    <p:extLst>
      <p:ext uri="{BB962C8B-B14F-4D97-AF65-F5344CB8AC3E}">
        <p14:creationId xmlns:p14="http://schemas.microsoft.com/office/powerpoint/2010/main" val="66739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AC1790-48E3-406D-91F5-74BE01342AC3}"/>
              </a:ext>
            </a:extLst>
          </p:cNvPr>
          <p:cNvSpPr/>
          <p:nvPr/>
        </p:nvSpPr>
        <p:spPr>
          <a:xfrm>
            <a:off x="788670" y="609155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question_1</a:t>
            </a:r>
          </a:p>
        </p:txBody>
      </p:sp>
      <p:sp>
        <p:nvSpPr>
          <p:cNvPr id="12" name="Rectangle 11">
            <a:extLst>
              <a:ext uri="{FF2B5EF4-FFF2-40B4-BE49-F238E27FC236}">
                <a16:creationId xmlns:a16="http://schemas.microsoft.com/office/drawing/2014/main" id="{B2053770-5EBD-47A0-A4DA-C641AA8C9DE4}"/>
              </a:ext>
            </a:extLst>
          </p:cNvPr>
          <p:cNvSpPr/>
          <p:nvPr/>
        </p:nvSpPr>
        <p:spPr>
          <a:xfrm>
            <a:off x="785812" y="539991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Embeddings</a:t>
            </a:r>
          </a:p>
        </p:txBody>
      </p:sp>
      <p:sp>
        <p:nvSpPr>
          <p:cNvPr id="21" name="Rectangle 20">
            <a:extLst>
              <a:ext uri="{FF2B5EF4-FFF2-40B4-BE49-F238E27FC236}">
                <a16:creationId xmlns:a16="http://schemas.microsoft.com/office/drawing/2014/main" id="{CA224843-9320-4216-908D-238D74F2B7D8}"/>
              </a:ext>
            </a:extLst>
          </p:cNvPr>
          <p:cNvSpPr/>
          <p:nvPr/>
        </p:nvSpPr>
        <p:spPr>
          <a:xfrm>
            <a:off x="798407" y="4688202"/>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LSTM</a:t>
            </a:r>
          </a:p>
        </p:txBody>
      </p:sp>
      <p:sp>
        <p:nvSpPr>
          <p:cNvPr id="23" name="Arrow: Up 22">
            <a:extLst>
              <a:ext uri="{FF2B5EF4-FFF2-40B4-BE49-F238E27FC236}">
                <a16:creationId xmlns:a16="http://schemas.microsoft.com/office/drawing/2014/main" id="{672E6974-0734-46BB-810F-A731D59AFE04}"/>
              </a:ext>
            </a:extLst>
          </p:cNvPr>
          <p:cNvSpPr/>
          <p:nvPr/>
        </p:nvSpPr>
        <p:spPr>
          <a:xfrm>
            <a:off x="1447548" y="4358703"/>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Rectangle 34">
            <a:extLst>
              <a:ext uri="{FF2B5EF4-FFF2-40B4-BE49-F238E27FC236}">
                <a16:creationId xmlns:a16="http://schemas.microsoft.com/office/drawing/2014/main" id="{30B3F4F7-DDB8-4A07-9976-00E5EAC30F89}"/>
              </a:ext>
            </a:extLst>
          </p:cNvPr>
          <p:cNvSpPr/>
          <p:nvPr/>
        </p:nvSpPr>
        <p:spPr>
          <a:xfrm>
            <a:off x="758190" y="4002826"/>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Concatenated Layer</a:t>
            </a:r>
          </a:p>
        </p:txBody>
      </p:sp>
      <p:sp>
        <p:nvSpPr>
          <p:cNvPr id="41" name="Rectangle 40">
            <a:extLst>
              <a:ext uri="{FF2B5EF4-FFF2-40B4-BE49-F238E27FC236}">
                <a16:creationId xmlns:a16="http://schemas.microsoft.com/office/drawing/2014/main" id="{C1C76016-AB0B-4863-9602-F3B74EF4AF67}"/>
              </a:ext>
            </a:extLst>
          </p:cNvPr>
          <p:cNvSpPr/>
          <p:nvPr/>
        </p:nvSpPr>
        <p:spPr>
          <a:xfrm>
            <a:off x="758190" y="3313217"/>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Batch normalization + </a:t>
            </a:r>
            <a:r>
              <a:rPr lang="en-US" sz="1400" b="1" dirty="0"/>
              <a:t>PRELU</a:t>
            </a:r>
            <a:r>
              <a:rPr lang="en-US" sz="1400" dirty="0"/>
              <a:t> + Dropout</a:t>
            </a:r>
          </a:p>
        </p:txBody>
      </p:sp>
      <p:sp>
        <p:nvSpPr>
          <p:cNvPr id="43" name="Arrow: Up 42">
            <a:extLst>
              <a:ext uri="{FF2B5EF4-FFF2-40B4-BE49-F238E27FC236}">
                <a16:creationId xmlns:a16="http://schemas.microsoft.com/office/drawing/2014/main" id="{C21C2C9E-86F0-48CD-A588-343A5E42D68A}"/>
              </a:ext>
            </a:extLst>
          </p:cNvPr>
          <p:cNvSpPr/>
          <p:nvPr/>
        </p:nvSpPr>
        <p:spPr>
          <a:xfrm>
            <a:off x="2438610" y="3678635"/>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Rectangle 58">
            <a:extLst>
              <a:ext uri="{FF2B5EF4-FFF2-40B4-BE49-F238E27FC236}">
                <a16:creationId xmlns:a16="http://schemas.microsoft.com/office/drawing/2014/main" id="{7140945E-5B34-46B9-8D04-E24B505C6C75}"/>
              </a:ext>
            </a:extLst>
          </p:cNvPr>
          <p:cNvSpPr/>
          <p:nvPr/>
        </p:nvSpPr>
        <p:spPr>
          <a:xfrm>
            <a:off x="761780" y="2646723"/>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61" name="Arrow: Up 60">
            <a:extLst>
              <a:ext uri="{FF2B5EF4-FFF2-40B4-BE49-F238E27FC236}">
                <a16:creationId xmlns:a16="http://schemas.microsoft.com/office/drawing/2014/main" id="{2B737F89-CA73-45DA-AF97-A2FBEFC5F995}"/>
              </a:ext>
            </a:extLst>
          </p:cNvPr>
          <p:cNvSpPr/>
          <p:nvPr/>
        </p:nvSpPr>
        <p:spPr>
          <a:xfrm>
            <a:off x="2434375" y="2991779"/>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Rectangle 62">
            <a:extLst>
              <a:ext uri="{FF2B5EF4-FFF2-40B4-BE49-F238E27FC236}">
                <a16:creationId xmlns:a16="http://schemas.microsoft.com/office/drawing/2014/main" id="{982AE0E6-8A6C-45D6-9531-F1696FCA7FB4}"/>
              </a:ext>
            </a:extLst>
          </p:cNvPr>
          <p:cNvSpPr/>
          <p:nvPr/>
        </p:nvSpPr>
        <p:spPr>
          <a:xfrm>
            <a:off x="753957" y="1968437"/>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Batch normalization + </a:t>
            </a:r>
            <a:r>
              <a:rPr lang="en-US" sz="1400" b="1"/>
              <a:t>PRELU</a:t>
            </a:r>
            <a:r>
              <a:rPr lang="en-US" sz="1400"/>
              <a:t> + Dropout</a:t>
            </a:r>
            <a:endParaRPr lang="en-US" sz="1400" dirty="0"/>
          </a:p>
        </p:txBody>
      </p:sp>
      <p:sp>
        <p:nvSpPr>
          <p:cNvPr id="65" name="Arrow: Up 64">
            <a:extLst>
              <a:ext uri="{FF2B5EF4-FFF2-40B4-BE49-F238E27FC236}">
                <a16:creationId xmlns:a16="http://schemas.microsoft.com/office/drawing/2014/main" id="{EA07095B-D47F-4FEC-A5F9-5609B4391E04}"/>
              </a:ext>
            </a:extLst>
          </p:cNvPr>
          <p:cNvSpPr/>
          <p:nvPr/>
        </p:nvSpPr>
        <p:spPr>
          <a:xfrm>
            <a:off x="2434379" y="231762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Rectangle 66">
            <a:extLst>
              <a:ext uri="{FF2B5EF4-FFF2-40B4-BE49-F238E27FC236}">
                <a16:creationId xmlns:a16="http://schemas.microsoft.com/office/drawing/2014/main" id="{0588AC65-E9F8-4A38-B7A5-DD3700A231D4}"/>
              </a:ext>
            </a:extLst>
          </p:cNvPr>
          <p:cNvSpPr/>
          <p:nvPr/>
        </p:nvSpPr>
        <p:spPr>
          <a:xfrm>
            <a:off x="758190" y="1312334"/>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 Layer Sigmoid Activation</a:t>
            </a:r>
          </a:p>
        </p:txBody>
      </p:sp>
      <p:sp>
        <p:nvSpPr>
          <p:cNvPr id="69" name="Arrow: Up 68">
            <a:extLst>
              <a:ext uri="{FF2B5EF4-FFF2-40B4-BE49-F238E27FC236}">
                <a16:creationId xmlns:a16="http://schemas.microsoft.com/office/drawing/2014/main" id="{9206D87A-EE93-4374-800D-EFA8DC8FF35C}"/>
              </a:ext>
            </a:extLst>
          </p:cNvPr>
          <p:cNvSpPr/>
          <p:nvPr/>
        </p:nvSpPr>
        <p:spPr>
          <a:xfrm>
            <a:off x="2434378" y="1652351"/>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 name="Rectangle 74">
            <a:extLst>
              <a:ext uri="{FF2B5EF4-FFF2-40B4-BE49-F238E27FC236}">
                <a16:creationId xmlns:a16="http://schemas.microsoft.com/office/drawing/2014/main" id="{8AE09AE9-0C7C-4E47-BEE8-E7876B08C266}"/>
              </a:ext>
            </a:extLst>
          </p:cNvPr>
          <p:cNvSpPr/>
          <p:nvPr/>
        </p:nvSpPr>
        <p:spPr>
          <a:xfrm>
            <a:off x="758190" y="639523"/>
            <a:ext cx="348784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Predictions</a:t>
            </a:r>
          </a:p>
        </p:txBody>
      </p:sp>
      <p:sp>
        <p:nvSpPr>
          <p:cNvPr id="77" name="Arrow: Up 76">
            <a:extLst>
              <a:ext uri="{FF2B5EF4-FFF2-40B4-BE49-F238E27FC236}">
                <a16:creationId xmlns:a16="http://schemas.microsoft.com/office/drawing/2014/main" id="{5E9B8D9C-9035-44F8-A7EC-C0587DA7D701}"/>
              </a:ext>
            </a:extLst>
          </p:cNvPr>
          <p:cNvSpPr/>
          <p:nvPr/>
        </p:nvSpPr>
        <p:spPr>
          <a:xfrm>
            <a:off x="2430144" y="99224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4" name="Speech Bubble: Oval 123">
            <a:extLst>
              <a:ext uri="{FF2B5EF4-FFF2-40B4-BE49-F238E27FC236}">
                <a16:creationId xmlns:a16="http://schemas.microsoft.com/office/drawing/2014/main" id="{2685E1B2-20A4-4DF8-835A-6087E226F3B8}"/>
              </a:ext>
            </a:extLst>
          </p:cNvPr>
          <p:cNvSpPr/>
          <p:nvPr/>
        </p:nvSpPr>
        <p:spPr>
          <a:xfrm>
            <a:off x="4536017" y="1577803"/>
            <a:ext cx="3357033" cy="1121833"/>
          </a:xfrm>
          <a:prstGeom prst="wedgeEllipseCallout">
            <a:avLst>
              <a:gd name="adj1" fmla="val -56394"/>
              <a:gd name="adj2" fmla="val -112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1A &amp; 1B</a:t>
            </a:r>
          </a:p>
        </p:txBody>
      </p:sp>
      <p:sp>
        <p:nvSpPr>
          <p:cNvPr id="128" name="Speech Bubble: Oval 127">
            <a:extLst>
              <a:ext uri="{FF2B5EF4-FFF2-40B4-BE49-F238E27FC236}">
                <a16:creationId xmlns:a16="http://schemas.microsoft.com/office/drawing/2014/main" id="{BBCE88A4-5343-4306-9D1A-48BF3A57673D}"/>
              </a:ext>
            </a:extLst>
          </p:cNvPr>
          <p:cNvSpPr/>
          <p:nvPr/>
        </p:nvSpPr>
        <p:spPr>
          <a:xfrm>
            <a:off x="4783667" y="4673600"/>
            <a:ext cx="3357033" cy="1121833"/>
          </a:xfrm>
          <a:prstGeom prst="wedgeEllipseCallout">
            <a:avLst>
              <a:gd name="adj1" fmla="val 45623"/>
              <a:gd name="adj2" fmla="val -11448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2A &amp; 2B</a:t>
            </a:r>
          </a:p>
        </p:txBody>
      </p:sp>
      <p:sp>
        <p:nvSpPr>
          <p:cNvPr id="130" name="Arrow: Up 129">
            <a:extLst>
              <a:ext uri="{FF2B5EF4-FFF2-40B4-BE49-F238E27FC236}">
                <a16:creationId xmlns:a16="http://schemas.microsoft.com/office/drawing/2014/main" id="{4CB4A334-FED5-4632-9A48-4A4A625512D2}"/>
              </a:ext>
            </a:extLst>
          </p:cNvPr>
          <p:cNvSpPr/>
          <p:nvPr/>
        </p:nvSpPr>
        <p:spPr>
          <a:xfrm>
            <a:off x="1455950" y="507961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2" name="Arrow: Up 131">
            <a:extLst>
              <a:ext uri="{FF2B5EF4-FFF2-40B4-BE49-F238E27FC236}">
                <a16:creationId xmlns:a16="http://schemas.microsoft.com/office/drawing/2014/main" id="{3A2466DD-0465-4CCB-A010-D4D9397E3A79}"/>
              </a:ext>
            </a:extLst>
          </p:cNvPr>
          <p:cNvSpPr/>
          <p:nvPr/>
        </p:nvSpPr>
        <p:spPr>
          <a:xfrm>
            <a:off x="1450419" y="5768295"/>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8" name="Rectangle 137">
            <a:extLst>
              <a:ext uri="{FF2B5EF4-FFF2-40B4-BE49-F238E27FC236}">
                <a16:creationId xmlns:a16="http://schemas.microsoft.com/office/drawing/2014/main" id="{FF05E9A0-25A4-4E0B-BE35-8ECA3308ADF3}"/>
              </a:ext>
            </a:extLst>
          </p:cNvPr>
          <p:cNvSpPr/>
          <p:nvPr/>
        </p:nvSpPr>
        <p:spPr>
          <a:xfrm>
            <a:off x="2771700" y="609155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question_2</a:t>
            </a:r>
          </a:p>
        </p:txBody>
      </p:sp>
      <p:sp>
        <p:nvSpPr>
          <p:cNvPr id="140" name="Rectangle 139">
            <a:extLst>
              <a:ext uri="{FF2B5EF4-FFF2-40B4-BE49-F238E27FC236}">
                <a16:creationId xmlns:a16="http://schemas.microsoft.com/office/drawing/2014/main" id="{36290924-8B31-43E8-94BD-55180E9129BB}"/>
              </a:ext>
            </a:extLst>
          </p:cNvPr>
          <p:cNvSpPr/>
          <p:nvPr/>
        </p:nvSpPr>
        <p:spPr>
          <a:xfrm>
            <a:off x="2768842" y="539991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Embeddings</a:t>
            </a:r>
          </a:p>
        </p:txBody>
      </p:sp>
      <p:sp>
        <p:nvSpPr>
          <p:cNvPr id="142" name="Rectangle 141">
            <a:extLst>
              <a:ext uri="{FF2B5EF4-FFF2-40B4-BE49-F238E27FC236}">
                <a16:creationId xmlns:a16="http://schemas.microsoft.com/office/drawing/2014/main" id="{9359689C-E3D9-4AD4-BF22-C34B649B23D3}"/>
              </a:ext>
            </a:extLst>
          </p:cNvPr>
          <p:cNvSpPr/>
          <p:nvPr/>
        </p:nvSpPr>
        <p:spPr>
          <a:xfrm>
            <a:off x="2781437" y="4688202"/>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LSTM</a:t>
            </a:r>
          </a:p>
        </p:txBody>
      </p:sp>
      <p:sp>
        <p:nvSpPr>
          <p:cNvPr id="144" name="Arrow: Up 143">
            <a:extLst>
              <a:ext uri="{FF2B5EF4-FFF2-40B4-BE49-F238E27FC236}">
                <a16:creationId xmlns:a16="http://schemas.microsoft.com/office/drawing/2014/main" id="{BD8DEC8D-FB99-40BD-A364-8FD9DCB69CD6}"/>
              </a:ext>
            </a:extLst>
          </p:cNvPr>
          <p:cNvSpPr/>
          <p:nvPr/>
        </p:nvSpPr>
        <p:spPr>
          <a:xfrm>
            <a:off x="3430578" y="4358703"/>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6" name="Arrow: Up 145">
            <a:extLst>
              <a:ext uri="{FF2B5EF4-FFF2-40B4-BE49-F238E27FC236}">
                <a16:creationId xmlns:a16="http://schemas.microsoft.com/office/drawing/2014/main" id="{D3EEBFE1-52FA-4345-AB60-7B1FC292FF4E}"/>
              </a:ext>
            </a:extLst>
          </p:cNvPr>
          <p:cNvSpPr/>
          <p:nvPr/>
        </p:nvSpPr>
        <p:spPr>
          <a:xfrm>
            <a:off x="3438980" y="507961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8" name="Arrow: Up 147">
            <a:extLst>
              <a:ext uri="{FF2B5EF4-FFF2-40B4-BE49-F238E27FC236}">
                <a16:creationId xmlns:a16="http://schemas.microsoft.com/office/drawing/2014/main" id="{F9208393-785C-437F-967D-74662DF87EF2}"/>
              </a:ext>
            </a:extLst>
          </p:cNvPr>
          <p:cNvSpPr/>
          <p:nvPr/>
        </p:nvSpPr>
        <p:spPr>
          <a:xfrm>
            <a:off x="3433449" y="5768295"/>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0" name="Rectangle 149">
            <a:extLst>
              <a:ext uri="{FF2B5EF4-FFF2-40B4-BE49-F238E27FC236}">
                <a16:creationId xmlns:a16="http://schemas.microsoft.com/office/drawing/2014/main" id="{457D847C-4F40-49C2-91D2-2989D6D7EB30}"/>
              </a:ext>
            </a:extLst>
          </p:cNvPr>
          <p:cNvSpPr/>
          <p:nvPr/>
        </p:nvSpPr>
        <p:spPr>
          <a:xfrm>
            <a:off x="8343137" y="609155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question_1</a:t>
            </a:r>
          </a:p>
        </p:txBody>
      </p:sp>
      <p:sp>
        <p:nvSpPr>
          <p:cNvPr id="152" name="Rectangle 151">
            <a:extLst>
              <a:ext uri="{FF2B5EF4-FFF2-40B4-BE49-F238E27FC236}">
                <a16:creationId xmlns:a16="http://schemas.microsoft.com/office/drawing/2014/main" id="{B05F4F42-2B04-459E-B27C-19E7E86164A2}"/>
              </a:ext>
            </a:extLst>
          </p:cNvPr>
          <p:cNvSpPr/>
          <p:nvPr/>
        </p:nvSpPr>
        <p:spPr>
          <a:xfrm>
            <a:off x="8340279" y="539991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Embeddings</a:t>
            </a:r>
          </a:p>
        </p:txBody>
      </p:sp>
      <p:sp>
        <p:nvSpPr>
          <p:cNvPr id="154" name="Rectangle 153">
            <a:extLst>
              <a:ext uri="{FF2B5EF4-FFF2-40B4-BE49-F238E27FC236}">
                <a16:creationId xmlns:a16="http://schemas.microsoft.com/office/drawing/2014/main" id="{6BCDC285-56F8-419C-8EBD-366244E1A208}"/>
              </a:ext>
            </a:extLst>
          </p:cNvPr>
          <p:cNvSpPr/>
          <p:nvPr/>
        </p:nvSpPr>
        <p:spPr>
          <a:xfrm>
            <a:off x="8352874" y="4688202"/>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TD-CNN+Lambda</a:t>
            </a:r>
            <a:endParaRPr lang="en-US" sz="1400" b="1" dirty="0"/>
          </a:p>
        </p:txBody>
      </p:sp>
      <p:sp>
        <p:nvSpPr>
          <p:cNvPr id="156" name="Arrow: Up 155">
            <a:extLst>
              <a:ext uri="{FF2B5EF4-FFF2-40B4-BE49-F238E27FC236}">
                <a16:creationId xmlns:a16="http://schemas.microsoft.com/office/drawing/2014/main" id="{816C27C0-B5E7-4B22-A26F-DFD44872FD12}"/>
              </a:ext>
            </a:extLst>
          </p:cNvPr>
          <p:cNvSpPr/>
          <p:nvPr/>
        </p:nvSpPr>
        <p:spPr>
          <a:xfrm>
            <a:off x="9002015" y="4358703"/>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8" name="Rectangle 157">
            <a:extLst>
              <a:ext uri="{FF2B5EF4-FFF2-40B4-BE49-F238E27FC236}">
                <a16:creationId xmlns:a16="http://schemas.microsoft.com/office/drawing/2014/main" id="{CD2B1BF9-735C-4F7B-BCF8-D2235239148D}"/>
              </a:ext>
            </a:extLst>
          </p:cNvPr>
          <p:cNvSpPr/>
          <p:nvPr/>
        </p:nvSpPr>
        <p:spPr>
          <a:xfrm>
            <a:off x="8312657" y="4002826"/>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Concatenated Layer</a:t>
            </a:r>
          </a:p>
        </p:txBody>
      </p:sp>
      <p:sp>
        <p:nvSpPr>
          <p:cNvPr id="160" name="Rectangle 159">
            <a:extLst>
              <a:ext uri="{FF2B5EF4-FFF2-40B4-BE49-F238E27FC236}">
                <a16:creationId xmlns:a16="http://schemas.microsoft.com/office/drawing/2014/main" id="{3721BB28-369C-4519-8FA1-883E1F4F3257}"/>
              </a:ext>
            </a:extLst>
          </p:cNvPr>
          <p:cNvSpPr/>
          <p:nvPr/>
        </p:nvSpPr>
        <p:spPr>
          <a:xfrm>
            <a:off x="8312657" y="3313217"/>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Batch normalization + </a:t>
            </a:r>
            <a:r>
              <a:rPr lang="en-US" sz="1400" b="1" dirty="0"/>
              <a:t>PRELU</a:t>
            </a:r>
            <a:r>
              <a:rPr lang="en-US" sz="1400" dirty="0"/>
              <a:t> + Dropout</a:t>
            </a:r>
          </a:p>
        </p:txBody>
      </p:sp>
      <p:sp>
        <p:nvSpPr>
          <p:cNvPr id="162" name="Arrow: Up 161">
            <a:extLst>
              <a:ext uri="{FF2B5EF4-FFF2-40B4-BE49-F238E27FC236}">
                <a16:creationId xmlns:a16="http://schemas.microsoft.com/office/drawing/2014/main" id="{208C132C-D8F2-490C-9DA4-CFC56F0E377D}"/>
              </a:ext>
            </a:extLst>
          </p:cNvPr>
          <p:cNvSpPr/>
          <p:nvPr/>
        </p:nvSpPr>
        <p:spPr>
          <a:xfrm>
            <a:off x="9993077" y="3678635"/>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Rectangle 163">
            <a:extLst>
              <a:ext uri="{FF2B5EF4-FFF2-40B4-BE49-F238E27FC236}">
                <a16:creationId xmlns:a16="http://schemas.microsoft.com/office/drawing/2014/main" id="{C410F8DB-CF26-4DC1-B4DA-53B1DA554605}"/>
              </a:ext>
            </a:extLst>
          </p:cNvPr>
          <p:cNvSpPr/>
          <p:nvPr/>
        </p:nvSpPr>
        <p:spPr>
          <a:xfrm>
            <a:off x="8316247" y="2646723"/>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166" name="Arrow: Up 165">
            <a:extLst>
              <a:ext uri="{FF2B5EF4-FFF2-40B4-BE49-F238E27FC236}">
                <a16:creationId xmlns:a16="http://schemas.microsoft.com/office/drawing/2014/main" id="{6232D33D-BF09-478B-AA9E-ED40EC19CF94}"/>
              </a:ext>
            </a:extLst>
          </p:cNvPr>
          <p:cNvSpPr/>
          <p:nvPr/>
        </p:nvSpPr>
        <p:spPr>
          <a:xfrm>
            <a:off x="9988842" y="2991779"/>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8" name="Rectangle 167">
            <a:extLst>
              <a:ext uri="{FF2B5EF4-FFF2-40B4-BE49-F238E27FC236}">
                <a16:creationId xmlns:a16="http://schemas.microsoft.com/office/drawing/2014/main" id="{13E1B187-8CD9-452E-90F0-B4CD5E00F6F2}"/>
              </a:ext>
            </a:extLst>
          </p:cNvPr>
          <p:cNvSpPr/>
          <p:nvPr/>
        </p:nvSpPr>
        <p:spPr>
          <a:xfrm>
            <a:off x="8308424" y="1968437"/>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Batch normalization + </a:t>
            </a:r>
            <a:r>
              <a:rPr lang="en-US" sz="1400" b="1"/>
              <a:t>PRELU</a:t>
            </a:r>
            <a:r>
              <a:rPr lang="en-US" sz="1400"/>
              <a:t> + Dropout</a:t>
            </a:r>
            <a:endParaRPr lang="en-US" sz="1400" dirty="0"/>
          </a:p>
        </p:txBody>
      </p:sp>
      <p:sp>
        <p:nvSpPr>
          <p:cNvPr id="170" name="Arrow: Up 169">
            <a:extLst>
              <a:ext uri="{FF2B5EF4-FFF2-40B4-BE49-F238E27FC236}">
                <a16:creationId xmlns:a16="http://schemas.microsoft.com/office/drawing/2014/main" id="{5E49B701-ED52-4CDE-97F1-EBBF7FDBAD12}"/>
              </a:ext>
            </a:extLst>
          </p:cNvPr>
          <p:cNvSpPr/>
          <p:nvPr/>
        </p:nvSpPr>
        <p:spPr>
          <a:xfrm>
            <a:off x="9988846" y="231762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2" name="Rectangle 171">
            <a:extLst>
              <a:ext uri="{FF2B5EF4-FFF2-40B4-BE49-F238E27FC236}">
                <a16:creationId xmlns:a16="http://schemas.microsoft.com/office/drawing/2014/main" id="{F45BA309-3A01-4295-A967-5C4EE6670691}"/>
              </a:ext>
            </a:extLst>
          </p:cNvPr>
          <p:cNvSpPr/>
          <p:nvPr/>
        </p:nvSpPr>
        <p:spPr>
          <a:xfrm>
            <a:off x="8312657" y="1312334"/>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 Layer Sigmoid Activation</a:t>
            </a:r>
          </a:p>
        </p:txBody>
      </p:sp>
      <p:sp>
        <p:nvSpPr>
          <p:cNvPr id="174" name="Arrow: Up 173">
            <a:extLst>
              <a:ext uri="{FF2B5EF4-FFF2-40B4-BE49-F238E27FC236}">
                <a16:creationId xmlns:a16="http://schemas.microsoft.com/office/drawing/2014/main" id="{AE3E55DE-3222-40FA-B833-E3084D5CB010}"/>
              </a:ext>
            </a:extLst>
          </p:cNvPr>
          <p:cNvSpPr/>
          <p:nvPr/>
        </p:nvSpPr>
        <p:spPr>
          <a:xfrm>
            <a:off x="9988845" y="1652351"/>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Rectangle 175">
            <a:extLst>
              <a:ext uri="{FF2B5EF4-FFF2-40B4-BE49-F238E27FC236}">
                <a16:creationId xmlns:a16="http://schemas.microsoft.com/office/drawing/2014/main" id="{496D0773-93DA-48DF-8CBF-57844C4E5CE6}"/>
              </a:ext>
            </a:extLst>
          </p:cNvPr>
          <p:cNvSpPr/>
          <p:nvPr/>
        </p:nvSpPr>
        <p:spPr>
          <a:xfrm>
            <a:off x="8312657" y="639523"/>
            <a:ext cx="3487843"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Predictions</a:t>
            </a:r>
          </a:p>
        </p:txBody>
      </p:sp>
      <p:sp>
        <p:nvSpPr>
          <p:cNvPr id="178" name="Arrow: Up 177">
            <a:extLst>
              <a:ext uri="{FF2B5EF4-FFF2-40B4-BE49-F238E27FC236}">
                <a16:creationId xmlns:a16="http://schemas.microsoft.com/office/drawing/2014/main" id="{BA005834-FD08-42AB-9532-566F508DB513}"/>
              </a:ext>
            </a:extLst>
          </p:cNvPr>
          <p:cNvSpPr/>
          <p:nvPr/>
        </p:nvSpPr>
        <p:spPr>
          <a:xfrm>
            <a:off x="9984611" y="99224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0" name="Arrow: Up 179">
            <a:extLst>
              <a:ext uri="{FF2B5EF4-FFF2-40B4-BE49-F238E27FC236}">
                <a16:creationId xmlns:a16="http://schemas.microsoft.com/office/drawing/2014/main" id="{A5899CBF-93AB-44A5-B55A-452D7C9853C0}"/>
              </a:ext>
            </a:extLst>
          </p:cNvPr>
          <p:cNvSpPr/>
          <p:nvPr/>
        </p:nvSpPr>
        <p:spPr>
          <a:xfrm>
            <a:off x="9010417" y="507961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2" name="Arrow: Up 181">
            <a:extLst>
              <a:ext uri="{FF2B5EF4-FFF2-40B4-BE49-F238E27FC236}">
                <a16:creationId xmlns:a16="http://schemas.microsoft.com/office/drawing/2014/main" id="{A40CFCE6-88B6-42F3-B1BD-7368CAEDBA63}"/>
              </a:ext>
            </a:extLst>
          </p:cNvPr>
          <p:cNvSpPr/>
          <p:nvPr/>
        </p:nvSpPr>
        <p:spPr>
          <a:xfrm>
            <a:off x="9004886" y="5768295"/>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4" name="Rectangle 183">
            <a:extLst>
              <a:ext uri="{FF2B5EF4-FFF2-40B4-BE49-F238E27FC236}">
                <a16:creationId xmlns:a16="http://schemas.microsoft.com/office/drawing/2014/main" id="{075434C7-559E-4541-B3F8-7F4829806B7C}"/>
              </a:ext>
            </a:extLst>
          </p:cNvPr>
          <p:cNvSpPr/>
          <p:nvPr/>
        </p:nvSpPr>
        <p:spPr>
          <a:xfrm>
            <a:off x="10326167" y="609155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question_2</a:t>
            </a:r>
          </a:p>
        </p:txBody>
      </p:sp>
      <p:sp>
        <p:nvSpPr>
          <p:cNvPr id="186" name="Rectangle 185">
            <a:extLst>
              <a:ext uri="{FF2B5EF4-FFF2-40B4-BE49-F238E27FC236}">
                <a16:creationId xmlns:a16="http://schemas.microsoft.com/office/drawing/2014/main" id="{AD12B6E6-7730-43D3-8A31-1890F17B2E6D}"/>
              </a:ext>
            </a:extLst>
          </p:cNvPr>
          <p:cNvSpPr/>
          <p:nvPr/>
        </p:nvSpPr>
        <p:spPr>
          <a:xfrm>
            <a:off x="10323309" y="539991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Embeddings</a:t>
            </a:r>
          </a:p>
        </p:txBody>
      </p:sp>
      <p:sp>
        <p:nvSpPr>
          <p:cNvPr id="188" name="Rectangle 187">
            <a:extLst>
              <a:ext uri="{FF2B5EF4-FFF2-40B4-BE49-F238E27FC236}">
                <a16:creationId xmlns:a16="http://schemas.microsoft.com/office/drawing/2014/main" id="{0D9E8970-0193-4DA7-8EE4-D328B1F6A1E8}"/>
              </a:ext>
            </a:extLst>
          </p:cNvPr>
          <p:cNvSpPr/>
          <p:nvPr/>
        </p:nvSpPr>
        <p:spPr>
          <a:xfrm>
            <a:off x="10335904" y="4688202"/>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TD-CNN+Lambda</a:t>
            </a:r>
            <a:endParaRPr lang="en-US" sz="1400" b="1" dirty="0"/>
          </a:p>
        </p:txBody>
      </p:sp>
      <p:sp>
        <p:nvSpPr>
          <p:cNvPr id="190" name="Arrow: Up 189">
            <a:extLst>
              <a:ext uri="{FF2B5EF4-FFF2-40B4-BE49-F238E27FC236}">
                <a16:creationId xmlns:a16="http://schemas.microsoft.com/office/drawing/2014/main" id="{6A4B35AB-710F-45C2-B055-9FC378DE44D1}"/>
              </a:ext>
            </a:extLst>
          </p:cNvPr>
          <p:cNvSpPr/>
          <p:nvPr/>
        </p:nvSpPr>
        <p:spPr>
          <a:xfrm>
            <a:off x="10985045" y="4358703"/>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2" name="Arrow: Up 191">
            <a:extLst>
              <a:ext uri="{FF2B5EF4-FFF2-40B4-BE49-F238E27FC236}">
                <a16:creationId xmlns:a16="http://schemas.microsoft.com/office/drawing/2014/main" id="{28A6AC81-5EDC-46C6-BB63-556BDDD61B9F}"/>
              </a:ext>
            </a:extLst>
          </p:cNvPr>
          <p:cNvSpPr/>
          <p:nvPr/>
        </p:nvSpPr>
        <p:spPr>
          <a:xfrm>
            <a:off x="10993447" y="507961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4" name="Arrow: Up 193">
            <a:extLst>
              <a:ext uri="{FF2B5EF4-FFF2-40B4-BE49-F238E27FC236}">
                <a16:creationId xmlns:a16="http://schemas.microsoft.com/office/drawing/2014/main" id="{DE57B8E1-AF46-49E2-92AB-4A13EB8AEE23}"/>
              </a:ext>
            </a:extLst>
          </p:cNvPr>
          <p:cNvSpPr/>
          <p:nvPr/>
        </p:nvSpPr>
        <p:spPr>
          <a:xfrm>
            <a:off x="10987916" y="5768295"/>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91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521DB3-F4E2-41E9-9D84-0AE6FB6D4C5A}"/>
              </a:ext>
            </a:extLst>
          </p:cNvPr>
          <p:cNvSpPr>
            <a:spLocks noGrp="1"/>
          </p:cNvSpPr>
          <p:nvPr>
            <p:ph type="sldNum" sz="quarter" idx="12"/>
          </p:nvPr>
        </p:nvSpPr>
        <p:spPr/>
        <p:txBody>
          <a:bodyPr/>
          <a:lstStyle/>
          <a:p>
            <a:fld id="{17214B29-2612-49B7-BCD5-5B417A3C392C}" type="slidenum">
              <a:rPr lang="en-US" smtClean="0"/>
              <a:t>12</a:t>
            </a:fld>
            <a:endParaRPr lang="en-US"/>
          </a:p>
        </p:txBody>
      </p:sp>
      <p:sp>
        <p:nvSpPr>
          <p:cNvPr id="4" name="Rectangle 3">
            <a:extLst>
              <a:ext uri="{FF2B5EF4-FFF2-40B4-BE49-F238E27FC236}">
                <a16:creationId xmlns:a16="http://schemas.microsoft.com/office/drawing/2014/main" id="{0823D6FA-C5F2-4F67-9196-6DA3958292B4}"/>
              </a:ext>
            </a:extLst>
          </p:cNvPr>
          <p:cNvSpPr/>
          <p:nvPr/>
        </p:nvSpPr>
        <p:spPr>
          <a:xfrm>
            <a:off x="798408" y="6091556"/>
            <a:ext cx="1456363"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question_1</a:t>
            </a:r>
          </a:p>
        </p:txBody>
      </p:sp>
      <p:sp>
        <p:nvSpPr>
          <p:cNvPr id="6" name="Rectangle 5">
            <a:extLst>
              <a:ext uri="{FF2B5EF4-FFF2-40B4-BE49-F238E27FC236}">
                <a16:creationId xmlns:a16="http://schemas.microsoft.com/office/drawing/2014/main" id="{B6C9AAA9-DDA6-4D29-8454-D01ADB0DA12D}"/>
              </a:ext>
            </a:extLst>
          </p:cNvPr>
          <p:cNvSpPr/>
          <p:nvPr/>
        </p:nvSpPr>
        <p:spPr>
          <a:xfrm>
            <a:off x="798408" y="5399916"/>
            <a:ext cx="1453505"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8" name="Rectangle 7">
            <a:extLst>
              <a:ext uri="{FF2B5EF4-FFF2-40B4-BE49-F238E27FC236}">
                <a16:creationId xmlns:a16="http://schemas.microsoft.com/office/drawing/2014/main" id="{45853DBA-2973-44A7-98C3-6A90C7716456}"/>
              </a:ext>
            </a:extLst>
          </p:cNvPr>
          <p:cNvSpPr/>
          <p:nvPr/>
        </p:nvSpPr>
        <p:spPr>
          <a:xfrm>
            <a:off x="798408" y="4688202"/>
            <a:ext cx="1466100"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LSTM</a:t>
            </a:r>
          </a:p>
        </p:txBody>
      </p:sp>
      <p:sp>
        <p:nvSpPr>
          <p:cNvPr id="12" name="Arrow: Up 11">
            <a:extLst>
              <a:ext uri="{FF2B5EF4-FFF2-40B4-BE49-F238E27FC236}">
                <a16:creationId xmlns:a16="http://schemas.microsoft.com/office/drawing/2014/main" id="{9198CF3E-2812-43C8-9FCD-A24AF2F030B5}"/>
              </a:ext>
            </a:extLst>
          </p:cNvPr>
          <p:cNvSpPr/>
          <p:nvPr/>
        </p:nvSpPr>
        <p:spPr>
          <a:xfrm>
            <a:off x="1455950" y="507961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Arrow: Up 13">
            <a:extLst>
              <a:ext uri="{FF2B5EF4-FFF2-40B4-BE49-F238E27FC236}">
                <a16:creationId xmlns:a16="http://schemas.microsoft.com/office/drawing/2014/main" id="{D6DB35EB-CAE4-4513-A5A9-B7BF7E44C849}"/>
              </a:ext>
            </a:extLst>
          </p:cNvPr>
          <p:cNvSpPr/>
          <p:nvPr/>
        </p:nvSpPr>
        <p:spPr>
          <a:xfrm>
            <a:off x="1450419" y="5768295"/>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Rectangle 15">
            <a:extLst>
              <a:ext uri="{FF2B5EF4-FFF2-40B4-BE49-F238E27FC236}">
                <a16:creationId xmlns:a16="http://schemas.microsoft.com/office/drawing/2014/main" id="{88799D66-636A-464A-A7FF-079821925D7C}"/>
              </a:ext>
            </a:extLst>
          </p:cNvPr>
          <p:cNvSpPr/>
          <p:nvPr/>
        </p:nvSpPr>
        <p:spPr>
          <a:xfrm>
            <a:off x="2771700" y="609155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question_2</a:t>
            </a:r>
          </a:p>
        </p:txBody>
      </p:sp>
      <p:sp>
        <p:nvSpPr>
          <p:cNvPr id="18" name="Rectangle 17">
            <a:extLst>
              <a:ext uri="{FF2B5EF4-FFF2-40B4-BE49-F238E27FC236}">
                <a16:creationId xmlns:a16="http://schemas.microsoft.com/office/drawing/2014/main" id="{56C60B43-536F-4910-A64D-A850A07580A4}"/>
              </a:ext>
            </a:extLst>
          </p:cNvPr>
          <p:cNvSpPr/>
          <p:nvPr/>
        </p:nvSpPr>
        <p:spPr>
          <a:xfrm>
            <a:off x="2768842" y="5399916"/>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20" name="Rectangle 19">
            <a:extLst>
              <a:ext uri="{FF2B5EF4-FFF2-40B4-BE49-F238E27FC236}">
                <a16:creationId xmlns:a16="http://schemas.microsoft.com/office/drawing/2014/main" id="{93BDF775-3E6D-4E72-9F40-5CBB62B6179A}"/>
              </a:ext>
            </a:extLst>
          </p:cNvPr>
          <p:cNvSpPr/>
          <p:nvPr/>
        </p:nvSpPr>
        <p:spPr>
          <a:xfrm>
            <a:off x="2781437" y="4688202"/>
            <a:ext cx="1466101" cy="34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LSTM</a:t>
            </a:r>
          </a:p>
        </p:txBody>
      </p:sp>
      <p:sp>
        <p:nvSpPr>
          <p:cNvPr id="24" name="Arrow: Up 23">
            <a:extLst>
              <a:ext uri="{FF2B5EF4-FFF2-40B4-BE49-F238E27FC236}">
                <a16:creationId xmlns:a16="http://schemas.microsoft.com/office/drawing/2014/main" id="{923A5B9B-8726-45FF-87FC-36ED5D4B93FA}"/>
              </a:ext>
            </a:extLst>
          </p:cNvPr>
          <p:cNvSpPr/>
          <p:nvPr/>
        </p:nvSpPr>
        <p:spPr>
          <a:xfrm>
            <a:off x="3438980" y="5079612"/>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Arrow: Up 25">
            <a:extLst>
              <a:ext uri="{FF2B5EF4-FFF2-40B4-BE49-F238E27FC236}">
                <a16:creationId xmlns:a16="http://schemas.microsoft.com/office/drawing/2014/main" id="{19CD299E-0A0E-4C2E-B8C6-44B1D2C60F29}"/>
              </a:ext>
            </a:extLst>
          </p:cNvPr>
          <p:cNvSpPr/>
          <p:nvPr/>
        </p:nvSpPr>
        <p:spPr>
          <a:xfrm>
            <a:off x="3433449" y="5768295"/>
            <a:ext cx="134184" cy="304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Rectangle 27">
            <a:extLst>
              <a:ext uri="{FF2B5EF4-FFF2-40B4-BE49-F238E27FC236}">
                <a16:creationId xmlns:a16="http://schemas.microsoft.com/office/drawing/2014/main" id="{287322EF-84B4-47D1-A247-C0EBF61B4CCD}"/>
              </a:ext>
            </a:extLst>
          </p:cNvPr>
          <p:cNvSpPr/>
          <p:nvPr/>
        </p:nvSpPr>
        <p:spPr>
          <a:xfrm>
            <a:off x="8343137" y="609155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question_1</a:t>
            </a:r>
          </a:p>
        </p:txBody>
      </p:sp>
      <p:sp>
        <p:nvSpPr>
          <p:cNvPr id="30" name="Rectangle 29">
            <a:extLst>
              <a:ext uri="{FF2B5EF4-FFF2-40B4-BE49-F238E27FC236}">
                <a16:creationId xmlns:a16="http://schemas.microsoft.com/office/drawing/2014/main" id="{C96C5F60-F7EE-442C-B312-461BB902D0EA}"/>
              </a:ext>
            </a:extLst>
          </p:cNvPr>
          <p:cNvSpPr/>
          <p:nvPr/>
        </p:nvSpPr>
        <p:spPr>
          <a:xfrm>
            <a:off x="8340279" y="539991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32" name="Rectangle 31">
            <a:extLst>
              <a:ext uri="{FF2B5EF4-FFF2-40B4-BE49-F238E27FC236}">
                <a16:creationId xmlns:a16="http://schemas.microsoft.com/office/drawing/2014/main" id="{BDD6D77A-6904-4F63-AA90-49F6D178D180}"/>
              </a:ext>
            </a:extLst>
          </p:cNvPr>
          <p:cNvSpPr/>
          <p:nvPr/>
        </p:nvSpPr>
        <p:spPr>
          <a:xfrm>
            <a:off x="8340175" y="4700901"/>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TD-CNN+Lambda</a:t>
            </a:r>
            <a:endParaRPr lang="en-US" sz="1200" b="1" dirty="0"/>
          </a:p>
        </p:txBody>
      </p:sp>
      <p:sp>
        <p:nvSpPr>
          <p:cNvPr id="36" name="Arrow: Up 35">
            <a:extLst>
              <a:ext uri="{FF2B5EF4-FFF2-40B4-BE49-F238E27FC236}">
                <a16:creationId xmlns:a16="http://schemas.microsoft.com/office/drawing/2014/main" id="{8FB67D56-30AD-495D-9013-EE8463931D6A}"/>
              </a:ext>
            </a:extLst>
          </p:cNvPr>
          <p:cNvSpPr/>
          <p:nvPr/>
        </p:nvSpPr>
        <p:spPr>
          <a:xfrm>
            <a:off x="9010417" y="507961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Arrow: Up 37">
            <a:extLst>
              <a:ext uri="{FF2B5EF4-FFF2-40B4-BE49-F238E27FC236}">
                <a16:creationId xmlns:a16="http://schemas.microsoft.com/office/drawing/2014/main" id="{4AA8848C-1D46-4E12-981A-ADAF165E8C5D}"/>
              </a:ext>
            </a:extLst>
          </p:cNvPr>
          <p:cNvSpPr/>
          <p:nvPr/>
        </p:nvSpPr>
        <p:spPr>
          <a:xfrm>
            <a:off x="9004886" y="5768295"/>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A4CB8E05-00DC-4105-AB1A-D7B378ED9E1F}"/>
              </a:ext>
            </a:extLst>
          </p:cNvPr>
          <p:cNvSpPr/>
          <p:nvPr/>
        </p:nvSpPr>
        <p:spPr>
          <a:xfrm>
            <a:off x="10326167" y="609155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question_2</a:t>
            </a:r>
          </a:p>
        </p:txBody>
      </p:sp>
      <p:sp>
        <p:nvSpPr>
          <p:cNvPr id="42" name="Rectangle 41">
            <a:extLst>
              <a:ext uri="{FF2B5EF4-FFF2-40B4-BE49-F238E27FC236}">
                <a16:creationId xmlns:a16="http://schemas.microsoft.com/office/drawing/2014/main" id="{67C5132F-9DB2-4755-B3B1-54C62A0691D7}"/>
              </a:ext>
            </a:extLst>
          </p:cNvPr>
          <p:cNvSpPr/>
          <p:nvPr/>
        </p:nvSpPr>
        <p:spPr>
          <a:xfrm>
            <a:off x="10323309" y="5399916"/>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44" name="Rectangle 43">
            <a:extLst>
              <a:ext uri="{FF2B5EF4-FFF2-40B4-BE49-F238E27FC236}">
                <a16:creationId xmlns:a16="http://schemas.microsoft.com/office/drawing/2014/main" id="{4C72FB11-4095-4241-8869-B0F71B61AC7C}"/>
              </a:ext>
            </a:extLst>
          </p:cNvPr>
          <p:cNvSpPr/>
          <p:nvPr/>
        </p:nvSpPr>
        <p:spPr>
          <a:xfrm>
            <a:off x="10323309" y="4707122"/>
            <a:ext cx="1466101" cy="3405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TD-CNN+Lambda</a:t>
            </a:r>
            <a:endParaRPr lang="en-US" sz="1200" b="1" dirty="0"/>
          </a:p>
        </p:txBody>
      </p:sp>
      <p:sp>
        <p:nvSpPr>
          <p:cNvPr id="48" name="Arrow: Up 47">
            <a:extLst>
              <a:ext uri="{FF2B5EF4-FFF2-40B4-BE49-F238E27FC236}">
                <a16:creationId xmlns:a16="http://schemas.microsoft.com/office/drawing/2014/main" id="{06370665-66E0-44B2-9767-E926206CEAA0}"/>
              </a:ext>
            </a:extLst>
          </p:cNvPr>
          <p:cNvSpPr/>
          <p:nvPr/>
        </p:nvSpPr>
        <p:spPr>
          <a:xfrm>
            <a:off x="10993447" y="5079612"/>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Arrow: Up 49">
            <a:extLst>
              <a:ext uri="{FF2B5EF4-FFF2-40B4-BE49-F238E27FC236}">
                <a16:creationId xmlns:a16="http://schemas.microsoft.com/office/drawing/2014/main" id="{9210A85C-ABA2-4506-9020-8A48B7ED58EC}"/>
              </a:ext>
            </a:extLst>
          </p:cNvPr>
          <p:cNvSpPr/>
          <p:nvPr/>
        </p:nvSpPr>
        <p:spPr>
          <a:xfrm>
            <a:off x="10987916" y="5768295"/>
            <a:ext cx="134184" cy="30407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Rectangle 51">
            <a:extLst>
              <a:ext uri="{FF2B5EF4-FFF2-40B4-BE49-F238E27FC236}">
                <a16:creationId xmlns:a16="http://schemas.microsoft.com/office/drawing/2014/main" id="{BD19A4C7-E861-4484-9724-FCFD9A3F5A17}"/>
              </a:ext>
            </a:extLst>
          </p:cNvPr>
          <p:cNvSpPr/>
          <p:nvPr/>
        </p:nvSpPr>
        <p:spPr>
          <a:xfrm>
            <a:off x="4563123" y="6180667"/>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question_1</a:t>
            </a:r>
          </a:p>
        </p:txBody>
      </p:sp>
      <p:sp>
        <p:nvSpPr>
          <p:cNvPr id="160" name="Rectangle 159">
            <a:extLst>
              <a:ext uri="{FF2B5EF4-FFF2-40B4-BE49-F238E27FC236}">
                <a16:creationId xmlns:a16="http://schemas.microsoft.com/office/drawing/2014/main" id="{B7F05215-2E20-4EF3-91B4-69111468BBE9}"/>
              </a:ext>
            </a:extLst>
          </p:cNvPr>
          <p:cNvSpPr/>
          <p:nvPr/>
        </p:nvSpPr>
        <p:spPr>
          <a:xfrm>
            <a:off x="798408" y="3090293"/>
            <a:ext cx="11003598"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Concatenated Layer (LSTM_q1, LSTM_q2, TD-CNN_q1, TD_CNN_q2, 1D-CNN_q1, 1D-CNN_q2</a:t>
            </a:r>
          </a:p>
        </p:txBody>
      </p:sp>
      <p:sp>
        <p:nvSpPr>
          <p:cNvPr id="167" name="Arrow: Up 166">
            <a:extLst>
              <a:ext uri="{FF2B5EF4-FFF2-40B4-BE49-F238E27FC236}">
                <a16:creationId xmlns:a16="http://schemas.microsoft.com/office/drawing/2014/main" id="{2D7132D1-ADC2-4133-893C-8CA55D440886}"/>
              </a:ext>
            </a:extLst>
          </p:cNvPr>
          <p:cNvSpPr/>
          <p:nvPr/>
        </p:nvSpPr>
        <p:spPr>
          <a:xfrm>
            <a:off x="3439036" y="3481703"/>
            <a:ext cx="139072" cy="11490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Arrow: Up 180">
            <a:extLst>
              <a:ext uri="{FF2B5EF4-FFF2-40B4-BE49-F238E27FC236}">
                <a16:creationId xmlns:a16="http://schemas.microsoft.com/office/drawing/2014/main" id="{6C4D4F82-DD1B-4799-8395-85474558FD37}"/>
              </a:ext>
            </a:extLst>
          </p:cNvPr>
          <p:cNvSpPr/>
          <p:nvPr/>
        </p:nvSpPr>
        <p:spPr>
          <a:xfrm>
            <a:off x="6222309" y="2863920"/>
            <a:ext cx="139072" cy="20516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87" name="Rectangle 186">
            <a:extLst>
              <a:ext uri="{FF2B5EF4-FFF2-40B4-BE49-F238E27FC236}">
                <a16:creationId xmlns:a16="http://schemas.microsoft.com/office/drawing/2014/main" id="{F2528A08-C3F8-4919-A686-1EE17EE077D8}"/>
              </a:ext>
            </a:extLst>
          </p:cNvPr>
          <p:cNvSpPr/>
          <p:nvPr/>
        </p:nvSpPr>
        <p:spPr>
          <a:xfrm>
            <a:off x="785813" y="2497693"/>
            <a:ext cx="11003598"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Batch normalization + </a:t>
            </a:r>
            <a:r>
              <a:rPr lang="en-US" sz="1400" b="1" dirty="0">
                <a:solidFill>
                  <a:schemeClr val="tx1"/>
                </a:solidFill>
              </a:rPr>
              <a:t>PRELU</a:t>
            </a:r>
            <a:r>
              <a:rPr lang="en-US" sz="1400" dirty="0">
                <a:solidFill>
                  <a:schemeClr val="tx1"/>
                </a:solidFill>
              </a:rPr>
              <a:t> + Dropout</a:t>
            </a:r>
          </a:p>
        </p:txBody>
      </p:sp>
      <p:sp>
        <p:nvSpPr>
          <p:cNvPr id="189" name="Arrow: Up 188">
            <a:extLst>
              <a:ext uri="{FF2B5EF4-FFF2-40B4-BE49-F238E27FC236}">
                <a16:creationId xmlns:a16="http://schemas.microsoft.com/office/drawing/2014/main" id="{CCB504F3-601C-4A50-A07B-AC0C40CFAB95}"/>
              </a:ext>
            </a:extLst>
          </p:cNvPr>
          <p:cNvSpPr/>
          <p:nvPr/>
        </p:nvSpPr>
        <p:spPr>
          <a:xfrm>
            <a:off x="6213843" y="2272774"/>
            <a:ext cx="139072" cy="20516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1" name="Arrow: Up 190">
            <a:extLst>
              <a:ext uri="{FF2B5EF4-FFF2-40B4-BE49-F238E27FC236}">
                <a16:creationId xmlns:a16="http://schemas.microsoft.com/office/drawing/2014/main" id="{5E9706F9-0B9A-45F1-A8BD-A05E525D57B1}"/>
              </a:ext>
            </a:extLst>
          </p:cNvPr>
          <p:cNvSpPr/>
          <p:nvPr/>
        </p:nvSpPr>
        <p:spPr>
          <a:xfrm>
            <a:off x="5220776" y="5957070"/>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3" name="Rectangle 192">
            <a:extLst>
              <a:ext uri="{FF2B5EF4-FFF2-40B4-BE49-F238E27FC236}">
                <a16:creationId xmlns:a16="http://schemas.microsoft.com/office/drawing/2014/main" id="{8D875878-1345-4216-B846-E8AD271E39B9}"/>
              </a:ext>
            </a:extLst>
          </p:cNvPr>
          <p:cNvSpPr/>
          <p:nvPr/>
        </p:nvSpPr>
        <p:spPr>
          <a:xfrm>
            <a:off x="4561340" y="5682467"/>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195" name="Arrow: Up 194">
            <a:extLst>
              <a:ext uri="{FF2B5EF4-FFF2-40B4-BE49-F238E27FC236}">
                <a16:creationId xmlns:a16="http://schemas.microsoft.com/office/drawing/2014/main" id="{C36942C8-1388-492B-8F41-725EBECA3C7A}"/>
              </a:ext>
            </a:extLst>
          </p:cNvPr>
          <p:cNvSpPr/>
          <p:nvPr/>
        </p:nvSpPr>
        <p:spPr>
          <a:xfrm>
            <a:off x="5218993" y="5458870"/>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7" name="Rectangle 196">
            <a:extLst>
              <a:ext uri="{FF2B5EF4-FFF2-40B4-BE49-F238E27FC236}">
                <a16:creationId xmlns:a16="http://schemas.microsoft.com/office/drawing/2014/main" id="{39F0422A-01DE-4965-95B5-9984D0C500F8}"/>
              </a:ext>
            </a:extLst>
          </p:cNvPr>
          <p:cNvSpPr/>
          <p:nvPr/>
        </p:nvSpPr>
        <p:spPr>
          <a:xfrm>
            <a:off x="4558315" y="5167219"/>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1D-CNN</a:t>
            </a:r>
          </a:p>
        </p:txBody>
      </p:sp>
      <p:sp>
        <p:nvSpPr>
          <p:cNvPr id="199" name="Arrow: Up 198">
            <a:extLst>
              <a:ext uri="{FF2B5EF4-FFF2-40B4-BE49-F238E27FC236}">
                <a16:creationId xmlns:a16="http://schemas.microsoft.com/office/drawing/2014/main" id="{B21F6171-72B5-4362-A1B3-6B926C087933}"/>
              </a:ext>
            </a:extLst>
          </p:cNvPr>
          <p:cNvSpPr/>
          <p:nvPr/>
        </p:nvSpPr>
        <p:spPr>
          <a:xfrm>
            <a:off x="5215968" y="4943622"/>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Rectangle 200">
            <a:extLst>
              <a:ext uri="{FF2B5EF4-FFF2-40B4-BE49-F238E27FC236}">
                <a16:creationId xmlns:a16="http://schemas.microsoft.com/office/drawing/2014/main" id="{0E859043-DCE9-4F47-9273-B3CF71A8DC93}"/>
              </a:ext>
            </a:extLst>
          </p:cNvPr>
          <p:cNvSpPr/>
          <p:nvPr/>
        </p:nvSpPr>
        <p:spPr>
          <a:xfrm>
            <a:off x="4556532" y="4669019"/>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Globalmaxpooling</a:t>
            </a:r>
            <a:endParaRPr lang="en-US" sz="1200" dirty="0"/>
          </a:p>
        </p:txBody>
      </p:sp>
      <p:sp>
        <p:nvSpPr>
          <p:cNvPr id="203" name="Arrow: Up 202">
            <a:extLst>
              <a:ext uri="{FF2B5EF4-FFF2-40B4-BE49-F238E27FC236}">
                <a16:creationId xmlns:a16="http://schemas.microsoft.com/office/drawing/2014/main" id="{DCA94616-F226-45A0-AB06-6539A9153A89}"/>
              </a:ext>
            </a:extLst>
          </p:cNvPr>
          <p:cNvSpPr/>
          <p:nvPr/>
        </p:nvSpPr>
        <p:spPr>
          <a:xfrm>
            <a:off x="5214185" y="4445422"/>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5" name="Rectangle 204">
            <a:extLst>
              <a:ext uri="{FF2B5EF4-FFF2-40B4-BE49-F238E27FC236}">
                <a16:creationId xmlns:a16="http://schemas.microsoft.com/office/drawing/2014/main" id="{ABD93480-1187-4CCB-9796-5FCE7071A51C}"/>
              </a:ext>
            </a:extLst>
          </p:cNvPr>
          <p:cNvSpPr/>
          <p:nvPr/>
        </p:nvSpPr>
        <p:spPr>
          <a:xfrm>
            <a:off x="4563123" y="4173869"/>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RELU</a:t>
            </a:r>
          </a:p>
        </p:txBody>
      </p:sp>
      <p:sp>
        <p:nvSpPr>
          <p:cNvPr id="207" name="Arrow: Up 206">
            <a:extLst>
              <a:ext uri="{FF2B5EF4-FFF2-40B4-BE49-F238E27FC236}">
                <a16:creationId xmlns:a16="http://schemas.microsoft.com/office/drawing/2014/main" id="{A0A190C3-BD50-425C-A3D8-E0F3EEFF5AC8}"/>
              </a:ext>
            </a:extLst>
          </p:cNvPr>
          <p:cNvSpPr/>
          <p:nvPr/>
        </p:nvSpPr>
        <p:spPr>
          <a:xfrm>
            <a:off x="5220776" y="3950272"/>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9" name="Rectangle 208">
            <a:extLst>
              <a:ext uri="{FF2B5EF4-FFF2-40B4-BE49-F238E27FC236}">
                <a16:creationId xmlns:a16="http://schemas.microsoft.com/office/drawing/2014/main" id="{AE0A80E8-BA83-434B-BD21-D276138A10B7}"/>
              </a:ext>
            </a:extLst>
          </p:cNvPr>
          <p:cNvSpPr/>
          <p:nvPr/>
        </p:nvSpPr>
        <p:spPr>
          <a:xfrm>
            <a:off x="4561340" y="3675669"/>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Dropout + BN</a:t>
            </a:r>
          </a:p>
        </p:txBody>
      </p:sp>
      <p:sp>
        <p:nvSpPr>
          <p:cNvPr id="211" name="Arrow: Up 210">
            <a:extLst>
              <a:ext uri="{FF2B5EF4-FFF2-40B4-BE49-F238E27FC236}">
                <a16:creationId xmlns:a16="http://schemas.microsoft.com/office/drawing/2014/main" id="{CBF57867-A86F-43AD-BE4A-F07C911EDC5B}"/>
              </a:ext>
            </a:extLst>
          </p:cNvPr>
          <p:cNvSpPr/>
          <p:nvPr/>
        </p:nvSpPr>
        <p:spPr>
          <a:xfrm>
            <a:off x="5218993" y="3452072"/>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7" name="Arrow: Up 236">
            <a:extLst>
              <a:ext uri="{FF2B5EF4-FFF2-40B4-BE49-F238E27FC236}">
                <a16:creationId xmlns:a16="http://schemas.microsoft.com/office/drawing/2014/main" id="{346A2CCB-F4CB-436A-B0C2-4EA3D6F3EB7F}"/>
              </a:ext>
            </a:extLst>
          </p:cNvPr>
          <p:cNvSpPr/>
          <p:nvPr/>
        </p:nvSpPr>
        <p:spPr>
          <a:xfrm>
            <a:off x="1445531" y="3504038"/>
            <a:ext cx="139072" cy="11490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Arrow: Up 238">
            <a:extLst>
              <a:ext uri="{FF2B5EF4-FFF2-40B4-BE49-F238E27FC236}">
                <a16:creationId xmlns:a16="http://schemas.microsoft.com/office/drawing/2014/main" id="{8575B1B9-7C36-4B46-B828-5A70DB7B1BBD}"/>
              </a:ext>
            </a:extLst>
          </p:cNvPr>
          <p:cNvSpPr/>
          <p:nvPr/>
        </p:nvSpPr>
        <p:spPr>
          <a:xfrm>
            <a:off x="9010417" y="3484112"/>
            <a:ext cx="139072" cy="114901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Arrow: Up 240">
            <a:extLst>
              <a:ext uri="{FF2B5EF4-FFF2-40B4-BE49-F238E27FC236}">
                <a16:creationId xmlns:a16="http://schemas.microsoft.com/office/drawing/2014/main" id="{E0AAB2C6-E6B0-414F-B08E-996716FC69EB}"/>
              </a:ext>
            </a:extLst>
          </p:cNvPr>
          <p:cNvSpPr/>
          <p:nvPr/>
        </p:nvSpPr>
        <p:spPr>
          <a:xfrm>
            <a:off x="10995800" y="3500961"/>
            <a:ext cx="139072" cy="114901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155D1EBC-AC83-4F62-8AE7-8A149D024645}"/>
              </a:ext>
            </a:extLst>
          </p:cNvPr>
          <p:cNvSpPr/>
          <p:nvPr/>
        </p:nvSpPr>
        <p:spPr>
          <a:xfrm>
            <a:off x="785812" y="1912836"/>
            <a:ext cx="11003598"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45" name="Arrow: Up 244">
            <a:extLst>
              <a:ext uri="{FF2B5EF4-FFF2-40B4-BE49-F238E27FC236}">
                <a16:creationId xmlns:a16="http://schemas.microsoft.com/office/drawing/2014/main" id="{CC98DD9E-2636-4C96-8F49-70D5F4E7E51B}"/>
              </a:ext>
            </a:extLst>
          </p:cNvPr>
          <p:cNvSpPr/>
          <p:nvPr/>
        </p:nvSpPr>
        <p:spPr>
          <a:xfrm>
            <a:off x="6213842" y="1687917"/>
            <a:ext cx="139072" cy="20516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1" name="Rectangle 250">
            <a:extLst>
              <a:ext uri="{FF2B5EF4-FFF2-40B4-BE49-F238E27FC236}">
                <a16:creationId xmlns:a16="http://schemas.microsoft.com/office/drawing/2014/main" id="{2F256862-1905-4E56-87B4-472638FA44CC}"/>
              </a:ext>
            </a:extLst>
          </p:cNvPr>
          <p:cNvSpPr/>
          <p:nvPr/>
        </p:nvSpPr>
        <p:spPr>
          <a:xfrm>
            <a:off x="785812" y="1320263"/>
            <a:ext cx="11003598"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Batch normalization + </a:t>
            </a:r>
            <a:r>
              <a:rPr lang="en-US" sz="1400" b="1" dirty="0">
                <a:solidFill>
                  <a:schemeClr val="tx1"/>
                </a:solidFill>
              </a:rPr>
              <a:t>PRELU</a:t>
            </a:r>
            <a:r>
              <a:rPr lang="en-US" sz="1400" dirty="0">
                <a:solidFill>
                  <a:schemeClr val="tx1"/>
                </a:solidFill>
              </a:rPr>
              <a:t> + Dropout</a:t>
            </a:r>
          </a:p>
        </p:txBody>
      </p:sp>
      <p:sp>
        <p:nvSpPr>
          <p:cNvPr id="253" name="Arrow: Up 252">
            <a:extLst>
              <a:ext uri="{FF2B5EF4-FFF2-40B4-BE49-F238E27FC236}">
                <a16:creationId xmlns:a16="http://schemas.microsoft.com/office/drawing/2014/main" id="{F0221C1B-ADC7-4941-9A8C-E041C1D5DF49}"/>
              </a:ext>
            </a:extLst>
          </p:cNvPr>
          <p:cNvSpPr/>
          <p:nvPr/>
        </p:nvSpPr>
        <p:spPr>
          <a:xfrm>
            <a:off x="6213842" y="1095344"/>
            <a:ext cx="139072" cy="20516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5" name="Rectangle 254">
            <a:extLst>
              <a:ext uri="{FF2B5EF4-FFF2-40B4-BE49-F238E27FC236}">
                <a16:creationId xmlns:a16="http://schemas.microsoft.com/office/drawing/2014/main" id="{0CCE3740-F7C4-44F2-A1EE-8B3F53C66307}"/>
              </a:ext>
            </a:extLst>
          </p:cNvPr>
          <p:cNvSpPr/>
          <p:nvPr/>
        </p:nvSpPr>
        <p:spPr>
          <a:xfrm>
            <a:off x="785811" y="735406"/>
            <a:ext cx="11003598"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Output Layer Sigmoid Activation</a:t>
            </a:r>
          </a:p>
        </p:txBody>
      </p:sp>
      <p:sp>
        <p:nvSpPr>
          <p:cNvPr id="257" name="Arrow: Up 256">
            <a:extLst>
              <a:ext uri="{FF2B5EF4-FFF2-40B4-BE49-F238E27FC236}">
                <a16:creationId xmlns:a16="http://schemas.microsoft.com/office/drawing/2014/main" id="{82D68858-658D-40EF-9C27-FE351A27E380}"/>
              </a:ext>
            </a:extLst>
          </p:cNvPr>
          <p:cNvSpPr/>
          <p:nvPr/>
        </p:nvSpPr>
        <p:spPr>
          <a:xfrm>
            <a:off x="6213841" y="510487"/>
            <a:ext cx="139072" cy="205161"/>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9" name="Rectangle 258">
            <a:extLst>
              <a:ext uri="{FF2B5EF4-FFF2-40B4-BE49-F238E27FC236}">
                <a16:creationId xmlns:a16="http://schemas.microsoft.com/office/drawing/2014/main" id="{584B9058-50DF-4C59-B9EA-A0CC67F34766}"/>
              </a:ext>
            </a:extLst>
          </p:cNvPr>
          <p:cNvSpPr/>
          <p:nvPr/>
        </p:nvSpPr>
        <p:spPr>
          <a:xfrm>
            <a:off x="4556532" y="157494"/>
            <a:ext cx="3465709" cy="340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Predictions</a:t>
            </a:r>
          </a:p>
        </p:txBody>
      </p:sp>
      <p:sp>
        <p:nvSpPr>
          <p:cNvPr id="261" name="Rectangle 260">
            <a:extLst>
              <a:ext uri="{FF2B5EF4-FFF2-40B4-BE49-F238E27FC236}">
                <a16:creationId xmlns:a16="http://schemas.microsoft.com/office/drawing/2014/main" id="{83E1313B-13A6-4B9D-AF60-B61A3FCA920A}"/>
              </a:ext>
            </a:extLst>
          </p:cNvPr>
          <p:cNvSpPr/>
          <p:nvPr/>
        </p:nvSpPr>
        <p:spPr>
          <a:xfrm>
            <a:off x="6556140" y="6187864"/>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question_2</a:t>
            </a:r>
          </a:p>
        </p:txBody>
      </p:sp>
      <p:sp>
        <p:nvSpPr>
          <p:cNvPr id="263" name="Arrow: Up 262">
            <a:extLst>
              <a:ext uri="{FF2B5EF4-FFF2-40B4-BE49-F238E27FC236}">
                <a16:creationId xmlns:a16="http://schemas.microsoft.com/office/drawing/2014/main" id="{360491FC-96DE-4454-A72F-BD33E8BF8F94}"/>
              </a:ext>
            </a:extLst>
          </p:cNvPr>
          <p:cNvSpPr/>
          <p:nvPr/>
        </p:nvSpPr>
        <p:spPr>
          <a:xfrm>
            <a:off x="7213793" y="5964267"/>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5" name="Rectangle 264">
            <a:extLst>
              <a:ext uri="{FF2B5EF4-FFF2-40B4-BE49-F238E27FC236}">
                <a16:creationId xmlns:a16="http://schemas.microsoft.com/office/drawing/2014/main" id="{0D03118C-3E6C-4F3B-A1DA-8B031728D58F}"/>
              </a:ext>
            </a:extLst>
          </p:cNvPr>
          <p:cNvSpPr/>
          <p:nvPr/>
        </p:nvSpPr>
        <p:spPr>
          <a:xfrm>
            <a:off x="6554357" y="5689664"/>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Embeddings</a:t>
            </a:r>
          </a:p>
        </p:txBody>
      </p:sp>
      <p:sp>
        <p:nvSpPr>
          <p:cNvPr id="267" name="Arrow: Up 266">
            <a:extLst>
              <a:ext uri="{FF2B5EF4-FFF2-40B4-BE49-F238E27FC236}">
                <a16:creationId xmlns:a16="http://schemas.microsoft.com/office/drawing/2014/main" id="{7AA26197-AEE6-4179-9A3E-E7145046B183}"/>
              </a:ext>
            </a:extLst>
          </p:cNvPr>
          <p:cNvSpPr/>
          <p:nvPr/>
        </p:nvSpPr>
        <p:spPr>
          <a:xfrm>
            <a:off x="7212010" y="5466067"/>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9" name="Rectangle 268">
            <a:extLst>
              <a:ext uri="{FF2B5EF4-FFF2-40B4-BE49-F238E27FC236}">
                <a16:creationId xmlns:a16="http://schemas.microsoft.com/office/drawing/2014/main" id="{055BB6F0-99BE-4B33-BF0F-238E13B0EA37}"/>
              </a:ext>
            </a:extLst>
          </p:cNvPr>
          <p:cNvSpPr/>
          <p:nvPr/>
        </p:nvSpPr>
        <p:spPr>
          <a:xfrm>
            <a:off x="6551332" y="5174416"/>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1D-CNN</a:t>
            </a:r>
          </a:p>
        </p:txBody>
      </p:sp>
      <p:sp>
        <p:nvSpPr>
          <p:cNvPr id="271" name="Arrow: Up 270">
            <a:extLst>
              <a:ext uri="{FF2B5EF4-FFF2-40B4-BE49-F238E27FC236}">
                <a16:creationId xmlns:a16="http://schemas.microsoft.com/office/drawing/2014/main" id="{44B1101F-F312-4C26-B8ED-22FA4D4B4A31}"/>
              </a:ext>
            </a:extLst>
          </p:cNvPr>
          <p:cNvSpPr/>
          <p:nvPr/>
        </p:nvSpPr>
        <p:spPr>
          <a:xfrm>
            <a:off x="7208985" y="4950819"/>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3" name="Rectangle 272">
            <a:extLst>
              <a:ext uri="{FF2B5EF4-FFF2-40B4-BE49-F238E27FC236}">
                <a16:creationId xmlns:a16="http://schemas.microsoft.com/office/drawing/2014/main" id="{8F588800-30BF-4C9C-9C54-17B4FB90D758}"/>
              </a:ext>
            </a:extLst>
          </p:cNvPr>
          <p:cNvSpPr/>
          <p:nvPr/>
        </p:nvSpPr>
        <p:spPr>
          <a:xfrm>
            <a:off x="6549549" y="4676216"/>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Globalmaxpooling</a:t>
            </a:r>
            <a:endParaRPr lang="en-US" sz="1200" dirty="0"/>
          </a:p>
        </p:txBody>
      </p:sp>
      <p:sp>
        <p:nvSpPr>
          <p:cNvPr id="275" name="Arrow: Up 274">
            <a:extLst>
              <a:ext uri="{FF2B5EF4-FFF2-40B4-BE49-F238E27FC236}">
                <a16:creationId xmlns:a16="http://schemas.microsoft.com/office/drawing/2014/main" id="{04EAF9D2-A039-4824-8FAD-20F24D63769B}"/>
              </a:ext>
            </a:extLst>
          </p:cNvPr>
          <p:cNvSpPr/>
          <p:nvPr/>
        </p:nvSpPr>
        <p:spPr>
          <a:xfrm>
            <a:off x="7207202" y="4452619"/>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7" name="Rectangle 276">
            <a:extLst>
              <a:ext uri="{FF2B5EF4-FFF2-40B4-BE49-F238E27FC236}">
                <a16:creationId xmlns:a16="http://schemas.microsoft.com/office/drawing/2014/main" id="{B59EA121-9D09-4751-81AB-D9A3928FEE02}"/>
              </a:ext>
            </a:extLst>
          </p:cNvPr>
          <p:cNvSpPr/>
          <p:nvPr/>
        </p:nvSpPr>
        <p:spPr>
          <a:xfrm>
            <a:off x="6556140" y="4181066"/>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RELU</a:t>
            </a:r>
          </a:p>
        </p:txBody>
      </p:sp>
      <p:sp>
        <p:nvSpPr>
          <p:cNvPr id="279" name="Arrow: Up 278">
            <a:extLst>
              <a:ext uri="{FF2B5EF4-FFF2-40B4-BE49-F238E27FC236}">
                <a16:creationId xmlns:a16="http://schemas.microsoft.com/office/drawing/2014/main" id="{367C97D4-B93F-4FD7-B65E-C7D2A52471C9}"/>
              </a:ext>
            </a:extLst>
          </p:cNvPr>
          <p:cNvSpPr/>
          <p:nvPr/>
        </p:nvSpPr>
        <p:spPr>
          <a:xfrm>
            <a:off x="7213793" y="3957469"/>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1" name="Rectangle 280">
            <a:extLst>
              <a:ext uri="{FF2B5EF4-FFF2-40B4-BE49-F238E27FC236}">
                <a16:creationId xmlns:a16="http://schemas.microsoft.com/office/drawing/2014/main" id="{FC66657B-76FC-48D9-ACE4-50ABAC6A825D}"/>
              </a:ext>
            </a:extLst>
          </p:cNvPr>
          <p:cNvSpPr/>
          <p:nvPr/>
        </p:nvSpPr>
        <p:spPr>
          <a:xfrm>
            <a:off x="6554357" y="3682866"/>
            <a:ext cx="1466101" cy="2514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Dropout + BN</a:t>
            </a:r>
          </a:p>
        </p:txBody>
      </p:sp>
      <p:sp>
        <p:nvSpPr>
          <p:cNvPr id="283" name="Arrow: Up 282">
            <a:extLst>
              <a:ext uri="{FF2B5EF4-FFF2-40B4-BE49-F238E27FC236}">
                <a16:creationId xmlns:a16="http://schemas.microsoft.com/office/drawing/2014/main" id="{0AC996C6-8A8F-4B29-A33D-523C117A011B}"/>
              </a:ext>
            </a:extLst>
          </p:cNvPr>
          <p:cNvSpPr/>
          <p:nvPr/>
        </p:nvSpPr>
        <p:spPr>
          <a:xfrm>
            <a:off x="7212010" y="3459269"/>
            <a:ext cx="139072" cy="205161"/>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5" name="Speech Bubble: Oval 284">
            <a:extLst>
              <a:ext uri="{FF2B5EF4-FFF2-40B4-BE49-F238E27FC236}">
                <a16:creationId xmlns:a16="http://schemas.microsoft.com/office/drawing/2014/main" id="{FEB7E630-832A-4C4F-8ADB-6FAAAFFE43C1}"/>
              </a:ext>
            </a:extLst>
          </p:cNvPr>
          <p:cNvSpPr/>
          <p:nvPr/>
        </p:nvSpPr>
        <p:spPr>
          <a:xfrm>
            <a:off x="8881533" y="847778"/>
            <a:ext cx="3430347" cy="1127982"/>
          </a:xfrm>
          <a:prstGeom prst="wedgeEllipseCallout">
            <a:avLst>
              <a:gd name="adj1" fmla="val -93274"/>
              <a:gd name="adj2" fmla="val -8004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2A &amp; 2B</a:t>
            </a:r>
          </a:p>
        </p:txBody>
      </p:sp>
    </p:spTree>
    <p:extLst>
      <p:ext uri="{BB962C8B-B14F-4D97-AF65-F5344CB8AC3E}">
        <p14:creationId xmlns:p14="http://schemas.microsoft.com/office/powerpoint/2010/main" val="350736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BDCE-281B-4E42-BD41-BC765D3AA55B}"/>
              </a:ext>
            </a:extLst>
          </p:cNvPr>
          <p:cNvSpPr>
            <a:spLocks noGrp="1"/>
          </p:cNvSpPr>
          <p:nvPr>
            <p:ph type="title"/>
          </p:nvPr>
        </p:nvSpPr>
        <p:spPr>
          <a:xfrm>
            <a:off x="838200" y="541597"/>
            <a:ext cx="10515600" cy="995226"/>
          </a:xfrm>
        </p:spPr>
        <p:txBody>
          <a:bodyPr>
            <a:normAutofit/>
          </a:bodyPr>
          <a:lstStyle/>
          <a:p>
            <a:r>
              <a:rPr lang="en-US" sz="3500" b="1" dirty="0"/>
              <a:t>Results : Quora’s (Text Corpus + Model ) (Benchmark)</a:t>
            </a:r>
          </a:p>
        </p:txBody>
      </p:sp>
      <p:graphicFrame>
        <p:nvGraphicFramePr>
          <p:cNvPr id="5" name="Table 5">
            <a:extLst>
              <a:ext uri="{FF2B5EF4-FFF2-40B4-BE49-F238E27FC236}">
                <a16:creationId xmlns:a16="http://schemas.microsoft.com/office/drawing/2014/main" id="{6F779D83-4C97-4442-A66F-FE1949A538DD}"/>
              </a:ext>
            </a:extLst>
          </p:cNvPr>
          <p:cNvGraphicFramePr>
            <a:graphicFrameLocks noGrp="1"/>
          </p:cNvGraphicFramePr>
          <p:nvPr>
            <p:ph idx="1"/>
            <p:extLst>
              <p:ext uri="{D42A27DB-BD31-4B8C-83A1-F6EECF244321}">
                <p14:modId xmlns:p14="http://schemas.microsoft.com/office/powerpoint/2010/main" val="1586620275"/>
              </p:ext>
            </p:extLst>
          </p:nvPr>
        </p:nvGraphicFramePr>
        <p:xfrm>
          <a:off x="772258" y="1310053"/>
          <a:ext cx="10515600" cy="5110567"/>
        </p:xfrm>
        <a:graphic>
          <a:graphicData uri="http://schemas.openxmlformats.org/drawingml/2006/table">
            <a:tbl>
              <a:tblPr firstRow="1" bandRow="1">
                <a:tableStyleId>{5C22544A-7EE6-4342-B048-85BDC9FD1C3A}</a:tableStyleId>
              </a:tblPr>
              <a:tblGrid>
                <a:gridCol w="6885842">
                  <a:extLst>
                    <a:ext uri="{9D8B030D-6E8A-4147-A177-3AD203B41FA5}">
                      <a16:colId xmlns:a16="http://schemas.microsoft.com/office/drawing/2014/main" val="1255831063"/>
                    </a:ext>
                  </a:extLst>
                </a:gridCol>
                <a:gridCol w="3629758">
                  <a:extLst>
                    <a:ext uri="{9D8B030D-6E8A-4147-A177-3AD203B41FA5}">
                      <a16:colId xmlns:a16="http://schemas.microsoft.com/office/drawing/2014/main" val="2766604473"/>
                    </a:ext>
                  </a:extLst>
                </a:gridCol>
              </a:tblGrid>
              <a:tr h="369820">
                <a:tc>
                  <a:txBody>
                    <a:bodyPr/>
                    <a:lstStyle/>
                    <a:p>
                      <a:pPr algn="ctr"/>
                      <a:r>
                        <a:rPr lang="en-US" dirty="0"/>
                        <a:t>Model</a:t>
                      </a:r>
                    </a:p>
                  </a:txBody>
                  <a:tcPr/>
                </a:tc>
                <a:tc>
                  <a:txBody>
                    <a:bodyPr/>
                    <a:lstStyle/>
                    <a:p>
                      <a:pPr algn="ctr"/>
                      <a:r>
                        <a:rPr lang="en-US" dirty="0"/>
                        <a:t>Test Accuracy</a:t>
                      </a:r>
                    </a:p>
                  </a:txBody>
                  <a:tcPr/>
                </a:tc>
                <a:extLst>
                  <a:ext uri="{0D108BD9-81ED-4DB2-BD59-A6C34878D82A}">
                    <a16:rowId xmlns:a16="http://schemas.microsoft.com/office/drawing/2014/main" val="2382730260"/>
                  </a:ext>
                </a:extLst>
              </a:tr>
              <a:tr h="369820">
                <a:tc>
                  <a:txBody>
                    <a:bodyPr/>
                    <a:lstStyle/>
                    <a:p>
                      <a:pPr algn="ctr"/>
                      <a:r>
                        <a:rPr lang="en-US" b="1" dirty="0"/>
                        <a:t>Quora’s Model: “LSTM with concatenation”</a:t>
                      </a:r>
                    </a:p>
                  </a:txBody>
                  <a:tcPr/>
                </a:tc>
                <a:tc>
                  <a:txBody>
                    <a:bodyPr/>
                    <a:lstStyle/>
                    <a:p>
                      <a:pPr algn="ctr"/>
                      <a:r>
                        <a:rPr lang="en-US" b="1" dirty="0"/>
                        <a:t>0.87</a:t>
                      </a:r>
                    </a:p>
                  </a:txBody>
                  <a:tcPr/>
                </a:tc>
                <a:extLst>
                  <a:ext uri="{0D108BD9-81ED-4DB2-BD59-A6C34878D82A}">
                    <a16:rowId xmlns:a16="http://schemas.microsoft.com/office/drawing/2014/main" val="3468281506"/>
                  </a:ext>
                </a:extLst>
              </a:tr>
              <a:tr h="369820">
                <a:tc>
                  <a:txBody>
                    <a:bodyPr/>
                    <a:lstStyle/>
                    <a:p>
                      <a:pPr algn="ctr"/>
                      <a:r>
                        <a:rPr lang="en-US" dirty="0"/>
                        <a:t>Bag of Words + Multinomial Bayes</a:t>
                      </a:r>
                    </a:p>
                  </a:txBody>
                  <a:tcPr/>
                </a:tc>
                <a:tc>
                  <a:txBody>
                    <a:bodyPr/>
                    <a:lstStyle/>
                    <a:p>
                      <a:pPr algn="ctr"/>
                      <a:r>
                        <a:rPr lang="en-US" dirty="0"/>
                        <a:t>0.73</a:t>
                      </a:r>
                    </a:p>
                  </a:txBody>
                  <a:tcPr/>
                </a:tc>
                <a:extLst>
                  <a:ext uri="{0D108BD9-81ED-4DB2-BD59-A6C34878D82A}">
                    <a16:rowId xmlns:a16="http://schemas.microsoft.com/office/drawing/2014/main" val="2172774536"/>
                  </a:ext>
                </a:extLst>
              </a:tr>
              <a:tr h="306754">
                <a:tc>
                  <a:txBody>
                    <a:bodyPr/>
                    <a:lstStyle/>
                    <a:p>
                      <a:pPr algn="ctr"/>
                      <a:r>
                        <a:rPr lang="en-US" dirty="0"/>
                        <a:t>Bag of Words + n-grams + Multinomial Bayes</a:t>
                      </a:r>
                    </a:p>
                  </a:txBody>
                  <a:tcPr/>
                </a:tc>
                <a:tc>
                  <a:txBody>
                    <a:bodyPr/>
                    <a:lstStyle/>
                    <a:p>
                      <a:pPr algn="ctr"/>
                      <a:r>
                        <a:rPr lang="en-US" dirty="0"/>
                        <a:t>0.78</a:t>
                      </a:r>
                    </a:p>
                  </a:txBody>
                  <a:tcPr/>
                </a:tc>
                <a:extLst>
                  <a:ext uri="{0D108BD9-81ED-4DB2-BD59-A6C34878D82A}">
                    <a16:rowId xmlns:a16="http://schemas.microsoft.com/office/drawing/2014/main" val="4122115926"/>
                  </a:ext>
                </a:extLst>
              </a:tr>
              <a:tr h="214727">
                <a:tc>
                  <a:txBody>
                    <a:bodyPr/>
                    <a:lstStyle/>
                    <a:p>
                      <a:pPr algn="ctr"/>
                      <a:r>
                        <a:rPr lang="en-US" dirty="0"/>
                        <a:t>Bag of Words + XGBoost</a:t>
                      </a:r>
                    </a:p>
                  </a:txBody>
                  <a:tcPr/>
                </a:tc>
                <a:tc>
                  <a:txBody>
                    <a:bodyPr/>
                    <a:lstStyle/>
                    <a:p>
                      <a:pPr algn="ctr"/>
                      <a:r>
                        <a:rPr lang="en-US" dirty="0"/>
                        <a:t>0.78</a:t>
                      </a:r>
                    </a:p>
                  </a:txBody>
                  <a:tcPr/>
                </a:tc>
                <a:extLst>
                  <a:ext uri="{0D108BD9-81ED-4DB2-BD59-A6C34878D82A}">
                    <a16:rowId xmlns:a16="http://schemas.microsoft.com/office/drawing/2014/main" val="2405293766"/>
                  </a:ext>
                </a:extLst>
              </a:tr>
              <a:tr h="180600">
                <a:tc>
                  <a:txBody>
                    <a:bodyPr/>
                    <a:lstStyle/>
                    <a:p>
                      <a:pPr algn="ctr"/>
                      <a:r>
                        <a:rPr lang="en-US" dirty="0"/>
                        <a:t>Bag of Words + n-grams + Logistic Regression</a:t>
                      </a:r>
                    </a:p>
                  </a:txBody>
                  <a:tcPr/>
                </a:tc>
                <a:tc>
                  <a:txBody>
                    <a:bodyPr/>
                    <a:lstStyle/>
                    <a:p>
                      <a:pPr algn="ctr"/>
                      <a:r>
                        <a:rPr lang="en-US" dirty="0"/>
                        <a:t>0.80</a:t>
                      </a:r>
                    </a:p>
                  </a:txBody>
                  <a:tcPr/>
                </a:tc>
                <a:extLst>
                  <a:ext uri="{0D108BD9-81ED-4DB2-BD59-A6C34878D82A}">
                    <a16:rowId xmlns:a16="http://schemas.microsoft.com/office/drawing/2014/main" val="159689067"/>
                  </a:ext>
                </a:extLst>
              </a:tr>
              <a:tr h="170440">
                <a:tc>
                  <a:txBody>
                    <a:bodyPr/>
                    <a:lstStyle/>
                    <a:p>
                      <a:pPr algn="ctr"/>
                      <a:r>
                        <a:rPr lang="en-US" dirty="0"/>
                        <a:t>TF-IDF + n-grams + Logistic Regression</a:t>
                      </a:r>
                    </a:p>
                  </a:txBody>
                  <a:tcPr/>
                </a:tc>
                <a:tc>
                  <a:txBody>
                    <a:bodyPr/>
                    <a:lstStyle/>
                    <a:p>
                      <a:pPr algn="ctr"/>
                      <a:r>
                        <a:rPr lang="en-US" dirty="0"/>
                        <a:t>0.78</a:t>
                      </a:r>
                    </a:p>
                  </a:txBody>
                  <a:tcPr/>
                </a:tc>
                <a:extLst>
                  <a:ext uri="{0D108BD9-81ED-4DB2-BD59-A6C34878D82A}">
                    <a16:rowId xmlns:a16="http://schemas.microsoft.com/office/drawing/2014/main" val="4174968841"/>
                  </a:ext>
                </a:extLst>
              </a:tr>
              <a:tr h="172980">
                <a:tc>
                  <a:txBody>
                    <a:bodyPr/>
                    <a:lstStyle/>
                    <a:p>
                      <a:pPr algn="ctr"/>
                      <a:r>
                        <a:rPr lang="en-US" dirty="0"/>
                        <a:t>Word2vec Embeddings + LSTM    (MODEL 1A)</a:t>
                      </a:r>
                    </a:p>
                  </a:txBody>
                  <a:tcPr/>
                </a:tc>
                <a:tc>
                  <a:txBody>
                    <a:bodyPr/>
                    <a:lstStyle/>
                    <a:p>
                      <a:pPr algn="ctr"/>
                      <a:r>
                        <a:rPr lang="en-US" dirty="0"/>
                        <a:t>0.82</a:t>
                      </a:r>
                    </a:p>
                  </a:txBody>
                  <a:tcPr/>
                </a:tc>
                <a:extLst>
                  <a:ext uri="{0D108BD9-81ED-4DB2-BD59-A6C34878D82A}">
                    <a16:rowId xmlns:a16="http://schemas.microsoft.com/office/drawing/2014/main" val="1849338910"/>
                  </a:ext>
                </a:extLst>
              </a:tr>
              <a:tr h="150120">
                <a:tc>
                  <a:txBody>
                    <a:bodyPr/>
                    <a:lstStyle/>
                    <a:p>
                      <a:pPr algn="ctr"/>
                      <a:r>
                        <a:rPr lang="da-DK" dirty="0"/>
                        <a:t>GloVe Embeddings + LSTM    (MODEL 1B)</a:t>
                      </a:r>
                      <a:endParaRPr lang="en-US" dirty="0"/>
                    </a:p>
                  </a:txBody>
                  <a:tcPr/>
                </a:tc>
                <a:tc>
                  <a:txBody>
                    <a:bodyPr/>
                    <a:lstStyle/>
                    <a:p>
                      <a:pPr algn="ctr"/>
                      <a:r>
                        <a:rPr lang="en-US" dirty="0"/>
                        <a:t>0.63</a:t>
                      </a:r>
                    </a:p>
                  </a:txBody>
                  <a:tcPr/>
                </a:tc>
                <a:extLst>
                  <a:ext uri="{0D108BD9-81ED-4DB2-BD59-A6C34878D82A}">
                    <a16:rowId xmlns:a16="http://schemas.microsoft.com/office/drawing/2014/main" val="3182832391"/>
                  </a:ext>
                </a:extLst>
              </a:tr>
              <a:tr h="467294">
                <a:tc>
                  <a:txBody>
                    <a:bodyPr/>
                    <a:lstStyle/>
                    <a:p>
                      <a:pPr algn="ctr"/>
                      <a:r>
                        <a:rPr lang="en-US" dirty="0"/>
                        <a:t>Word2vec Embeddings + (TD-CNN + 1D-CNN)    (MODEL 2A)</a:t>
                      </a:r>
                    </a:p>
                  </a:txBody>
                  <a:tcPr/>
                </a:tc>
                <a:tc>
                  <a:txBody>
                    <a:bodyPr/>
                    <a:lstStyle/>
                    <a:p>
                      <a:pPr algn="ctr"/>
                      <a:r>
                        <a:rPr lang="en-US" dirty="0"/>
                        <a:t>0.82</a:t>
                      </a:r>
                    </a:p>
                  </a:txBody>
                  <a:tcPr/>
                </a:tc>
                <a:extLst>
                  <a:ext uri="{0D108BD9-81ED-4DB2-BD59-A6C34878D82A}">
                    <a16:rowId xmlns:a16="http://schemas.microsoft.com/office/drawing/2014/main" val="3381044375"/>
                  </a:ext>
                </a:extLst>
              </a:tr>
              <a:tr h="307340">
                <a:tc>
                  <a:txBody>
                    <a:bodyPr/>
                    <a:lstStyle/>
                    <a:p>
                      <a:pPr algn="ctr"/>
                      <a:r>
                        <a:rPr lang="en-US" sz="1800" b="0" i="0" u="none" strike="noStrike" kern="1200" dirty="0" err="1">
                          <a:solidFill>
                            <a:schemeClr val="dk1"/>
                          </a:solidFill>
                          <a:effectLst/>
                          <a:latin typeface="+mn-lt"/>
                          <a:ea typeface="+mn-ea"/>
                          <a:cs typeface="+mn-cs"/>
                        </a:rPr>
                        <a:t>GloVe</a:t>
                      </a:r>
                      <a:r>
                        <a:rPr lang="en-US" sz="1800" b="0" i="0" u="none" strike="noStrike" kern="1200" dirty="0">
                          <a:solidFill>
                            <a:schemeClr val="dk1"/>
                          </a:solidFill>
                          <a:effectLst/>
                          <a:latin typeface="+mn-lt"/>
                          <a:ea typeface="+mn-ea"/>
                          <a:cs typeface="+mn-cs"/>
                        </a:rPr>
                        <a:t> Embeddings + (TD-CNN + 1D-CNN)    (MODEL 2B)</a:t>
                      </a:r>
                      <a:endParaRPr lang="en-US" dirty="0"/>
                    </a:p>
                  </a:txBody>
                  <a:tcPr/>
                </a:tc>
                <a:tc>
                  <a:txBody>
                    <a:bodyPr/>
                    <a:lstStyle/>
                    <a:p>
                      <a:pPr algn="ctr"/>
                      <a:r>
                        <a:rPr lang="en-US" dirty="0"/>
                        <a:t>0.82</a:t>
                      </a:r>
                    </a:p>
                  </a:txBody>
                  <a:tcPr/>
                </a:tc>
                <a:extLst>
                  <a:ext uri="{0D108BD9-81ED-4DB2-BD59-A6C34878D82A}">
                    <a16:rowId xmlns:a16="http://schemas.microsoft.com/office/drawing/2014/main" val="542277839"/>
                  </a:ext>
                </a:extLst>
              </a:tr>
              <a:tr h="603673">
                <a:tc>
                  <a:txBody>
                    <a:bodyPr/>
                    <a:lstStyle/>
                    <a:p>
                      <a:pPr algn="ctr"/>
                      <a:r>
                        <a:rPr lang="en-US" sz="1900" b="1" i="0" u="none" strike="noStrike" kern="1200" dirty="0">
                          <a:solidFill>
                            <a:schemeClr val="dk1"/>
                          </a:solidFill>
                          <a:effectLst/>
                          <a:latin typeface="+mn-lt"/>
                          <a:ea typeface="+mn-ea"/>
                          <a:cs typeface="+mn-cs"/>
                        </a:rPr>
                        <a:t>Word2vec Embeddings + (LSTM + TD-CNN + 1D-CNN)    (MODEL 3A)</a:t>
                      </a:r>
                      <a:endParaRPr lang="en-US" sz="1900" dirty="0"/>
                    </a:p>
                  </a:txBody>
                  <a:tcPr/>
                </a:tc>
                <a:tc>
                  <a:txBody>
                    <a:bodyPr/>
                    <a:lstStyle/>
                    <a:p>
                      <a:pPr algn="ctr"/>
                      <a:r>
                        <a:rPr lang="en-US" sz="1900" b="1" dirty="0"/>
                        <a:t>0.83</a:t>
                      </a:r>
                    </a:p>
                  </a:txBody>
                  <a:tcPr/>
                </a:tc>
                <a:extLst>
                  <a:ext uri="{0D108BD9-81ED-4DB2-BD59-A6C34878D82A}">
                    <a16:rowId xmlns:a16="http://schemas.microsoft.com/office/drawing/2014/main" val="1005921685"/>
                  </a:ext>
                </a:extLst>
              </a:tr>
              <a:tr h="369820">
                <a:tc>
                  <a:txBody>
                    <a:bodyPr/>
                    <a:lstStyle/>
                    <a:p>
                      <a:pPr algn="ctr"/>
                      <a:r>
                        <a:rPr lang="en-US" sz="1800" b="0" i="0" u="none" strike="noStrike" kern="1200" dirty="0" err="1">
                          <a:solidFill>
                            <a:schemeClr val="dk1"/>
                          </a:solidFill>
                          <a:effectLst/>
                          <a:latin typeface="+mn-lt"/>
                          <a:ea typeface="+mn-ea"/>
                          <a:cs typeface="+mn-cs"/>
                        </a:rPr>
                        <a:t>GloVe</a:t>
                      </a:r>
                      <a:r>
                        <a:rPr lang="en-US" sz="1800" b="0" i="0" u="none" strike="noStrike" kern="1200" dirty="0">
                          <a:solidFill>
                            <a:schemeClr val="dk1"/>
                          </a:solidFill>
                          <a:effectLst/>
                          <a:latin typeface="+mn-lt"/>
                          <a:ea typeface="+mn-ea"/>
                          <a:cs typeface="+mn-cs"/>
                        </a:rPr>
                        <a:t> Embeddings + (LSTM + TD-CNN + 1D-CNN)    (MODEL 3B)</a:t>
                      </a:r>
                      <a:endParaRPr lang="en-US" dirty="0"/>
                    </a:p>
                  </a:txBody>
                  <a:tcPr/>
                </a:tc>
                <a:tc>
                  <a:txBody>
                    <a:bodyPr/>
                    <a:lstStyle/>
                    <a:p>
                      <a:pPr algn="ctr"/>
                      <a:r>
                        <a:rPr lang="en-US" dirty="0"/>
                        <a:t>0.69</a:t>
                      </a:r>
                    </a:p>
                  </a:txBody>
                  <a:tcPr/>
                </a:tc>
                <a:extLst>
                  <a:ext uri="{0D108BD9-81ED-4DB2-BD59-A6C34878D82A}">
                    <a16:rowId xmlns:a16="http://schemas.microsoft.com/office/drawing/2014/main" val="2917609011"/>
                  </a:ext>
                </a:extLst>
              </a:tr>
            </a:tbl>
          </a:graphicData>
        </a:graphic>
      </p:graphicFrame>
      <p:sp>
        <p:nvSpPr>
          <p:cNvPr id="4" name="Slide Number Placeholder 3">
            <a:extLst>
              <a:ext uri="{FF2B5EF4-FFF2-40B4-BE49-F238E27FC236}">
                <a16:creationId xmlns:a16="http://schemas.microsoft.com/office/drawing/2014/main" id="{D991A737-B441-4285-A2BA-694F5BE65102}"/>
              </a:ext>
            </a:extLst>
          </p:cNvPr>
          <p:cNvSpPr>
            <a:spLocks noGrp="1"/>
          </p:cNvSpPr>
          <p:nvPr>
            <p:ph type="sldNum" sz="quarter" idx="12"/>
          </p:nvPr>
        </p:nvSpPr>
        <p:spPr/>
        <p:txBody>
          <a:bodyPr/>
          <a:lstStyle/>
          <a:p>
            <a:fld id="{17214B29-2612-49B7-BCD5-5B417A3C392C}" type="slidenum">
              <a:rPr lang="en-US" smtClean="0"/>
              <a:t>13</a:t>
            </a:fld>
            <a:endParaRPr lang="en-US"/>
          </a:p>
        </p:txBody>
      </p:sp>
    </p:spTree>
    <p:extLst>
      <p:ext uri="{BB962C8B-B14F-4D97-AF65-F5344CB8AC3E}">
        <p14:creationId xmlns:p14="http://schemas.microsoft.com/office/powerpoint/2010/main" val="204912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F4B8-1EB8-49C8-92B2-86754214319A}"/>
              </a:ext>
            </a:extLst>
          </p:cNvPr>
          <p:cNvSpPr>
            <a:spLocks noGrp="1"/>
          </p:cNvSpPr>
          <p:nvPr>
            <p:ph type="title"/>
          </p:nvPr>
        </p:nvSpPr>
        <p:spPr/>
        <p:txBody>
          <a:bodyPr/>
          <a:lstStyle/>
          <a:p>
            <a:r>
              <a:rPr lang="en-US" b="1" dirty="0"/>
              <a:t>Conclusion</a:t>
            </a:r>
          </a:p>
        </p:txBody>
      </p:sp>
      <p:sp>
        <p:nvSpPr>
          <p:cNvPr id="4" name="Content Placeholder 3">
            <a:extLst>
              <a:ext uri="{FF2B5EF4-FFF2-40B4-BE49-F238E27FC236}">
                <a16:creationId xmlns:a16="http://schemas.microsoft.com/office/drawing/2014/main" id="{746240DC-DE54-49B9-9231-6F4A2B03F769}"/>
              </a:ext>
            </a:extLst>
          </p:cNvPr>
          <p:cNvSpPr>
            <a:spLocks noGrp="1"/>
          </p:cNvSpPr>
          <p:nvPr>
            <p:ph idx="1"/>
          </p:nvPr>
        </p:nvSpPr>
        <p:spPr/>
        <p:txBody>
          <a:bodyPr>
            <a:normAutofit lnSpcReduction="10000"/>
          </a:bodyPr>
          <a:lstStyle/>
          <a:p>
            <a:r>
              <a:rPr lang="en-US" dirty="0"/>
              <a:t>Word2vec Embedding + (LSTM + TD-CNN + 1D-CNN) gave the best performance with an accuracy on test data of 83% and train data of 98.8%.</a:t>
            </a:r>
          </a:p>
          <a:p>
            <a:r>
              <a:rPr lang="en-US" dirty="0"/>
              <a:t>Combining layers of models generally lead to better accuracy.</a:t>
            </a:r>
          </a:p>
          <a:p>
            <a:r>
              <a:rPr lang="en-US" dirty="0"/>
              <a:t>LSTM works better on Word2vec Embedding compared to </a:t>
            </a:r>
            <a:r>
              <a:rPr lang="en-US" dirty="0" err="1"/>
              <a:t>GloVe</a:t>
            </a:r>
            <a:r>
              <a:rPr lang="en-US" dirty="0"/>
              <a:t>.</a:t>
            </a:r>
          </a:p>
          <a:p>
            <a:r>
              <a:rPr lang="en-US" dirty="0"/>
              <a:t>Simple Models can still perform well:</a:t>
            </a:r>
          </a:p>
          <a:p>
            <a:pPr lvl="1">
              <a:buFont typeface="Wingdings" panose="05000000000000000000" pitchFamily="2" charset="2"/>
              <a:buChar char="Ø"/>
            </a:pPr>
            <a:r>
              <a:rPr lang="en-US" dirty="0"/>
              <a:t>Logistic regression can be used if there is time and GPU constraints.</a:t>
            </a:r>
          </a:p>
          <a:p>
            <a:r>
              <a:rPr lang="en-US" dirty="0"/>
              <a:t>Feature extraction play a vital role in the classification scheme, a simple model with efficient data preprocessing and feature extraction can still boost the results.</a:t>
            </a:r>
          </a:p>
        </p:txBody>
      </p:sp>
      <p:sp>
        <p:nvSpPr>
          <p:cNvPr id="3" name="Slide Number Placeholder 2">
            <a:extLst>
              <a:ext uri="{FF2B5EF4-FFF2-40B4-BE49-F238E27FC236}">
                <a16:creationId xmlns:a16="http://schemas.microsoft.com/office/drawing/2014/main" id="{8C5459A8-1F72-443B-9280-376BA97F5F73}"/>
              </a:ext>
            </a:extLst>
          </p:cNvPr>
          <p:cNvSpPr>
            <a:spLocks noGrp="1"/>
          </p:cNvSpPr>
          <p:nvPr>
            <p:ph type="sldNum" sz="quarter" idx="12"/>
          </p:nvPr>
        </p:nvSpPr>
        <p:spPr/>
        <p:txBody>
          <a:bodyPr/>
          <a:lstStyle/>
          <a:p>
            <a:fld id="{17214B29-2612-49B7-BCD5-5B417A3C392C}" type="slidenum">
              <a:rPr lang="en-US" smtClean="0"/>
              <a:t>14</a:t>
            </a:fld>
            <a:endParaRPr lang="en-US"/>
          </a:p>
        </p:txBody>
      </p:sp>
    </p:spTree>
    <p:extLst>
      <p:ext uri="{BB962C8B-B14F-4D97-AF65-F5344CB8AC3E}">
        <p14:creationId xmlns:p14="http://schemas.microsoft.com/office/powerpoint/2010/main" val="122759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6C5E-F6EE-4330-98A8-183D49FE047B}"/>
              </a:ext>
            </a:extLst>
          </p:cNvPr>
          <p:cNvSpPr>
            <a:spLocks noGrp="1"/>
          </p:cNvSpPr>
          <p:nvPr>
            <p:ph type="title"/>
          </p:nvPr>
        </p:nvSpPr>
        <p:spPr/>
        <p:txBody>
          <a:bodyPr>
            <a:normAutofit/>
          </a:bodyPr>
          <a:lstStyle/>
          <a:p>
            <a:r>
              <a:rPr lang="en-US" b="1" dirty="0"/>
              <a:t>References</a:t>
            </a:r>
          </a:p>
        </p:txBody>
      </p:sp>
      <p:sp>
        <p:nvSpPr>
          <p:cNvPr id="3" name="Content Placeholder 2">
            <a:extLst>
              <a:ext uri="{FF2B5EF4-FFF2-40B4-BE49-F238E27FC236}">
                <a16:creationId xmlns:a16="http://schemas.microsoft.com/office/drawing/2014/main" id="{E23F4923-7789-488F-954E-BF1411D57C9C}"/>
              </a:ext>
            </a:extLst>
          </p:cNvPr>
          <p:cNvSpPr>
            <a:spLocks noGrp="1"/>
          </p:cNvSpPr>
          <p:nvPr>
            <p:ph idx="1"/>
          </p:nvPr>
        </p:nvSpPr>
        <p:spPr/>
        <p:txBody>
          <a:bodyPr>
            <a:normAutofit fontScale="92500" lnSpcReduction="10000"/>
          </a:bodyPr>
          <a:lstStyle/>
          <a:p>
            <a:pPr marL="0" indent="0">
              <a:buNone/>
            </a:pPr>
            <a:r>
              <a:rPr lang="sv-SE" sz="2000" dirty="0"/>
              <a:t>[1] </a:t>
            </a:r>
            <a:r>
              <a:rPr lang="en-US" sz="2000" dirty="0"/>
              <a:t>Jeffrey Pennington, Richard </a:t>
            </a:r>
            <a:r>
              <a:rPr lang="en-US" sz="2000" dirty="0" err="1"/>
              <a:t>Socher</a:t>
            </a:r>
            <a:r>
              <a:rPr lang="en-US" sz="2000" dirty="0"/>
              <a:t>, and Christopher D. Manning. "</a:t>
            </a:r>
            <a:r>
              <a:rPr lang="en-US" sz="2000" dirty="0" err="1"/>
              <a:t>GloVe</a:t>
            </a:r>
            <a:r>
              <a:rPr lang="en-US" sz="2000" dirty="0"/>
              <a:t>: Global Vectors for Word Representation," in Proceedings of the 2014 Conference on Empirical Methods In Natural Language Processing (EMNLP 2014), October 2014.</a:t>
            </a:r>
          </a:p>
          <a:p>
            <a:pPr marL="0" indent="0">
              <a:buNone/>
            </a:pPr>
            <a:r>
              <a:rPr lang="en-US" sz="2000" dirty="0"/>
              <a:t>[2] </a:t>
            </a:r>
            <a:r>
              <a:rPr lang="en-US" sz="2000" dirty="0">
                <a:hlinkClick r:id="rId2"/>
              </a:rPr>
              <a:t>https://medium.com/smileinnovation/how-to-work-with-time-distributed-data-in-a-neural-network-b8b39aa4ce00</a:t>
            </a:r>
            <a:endParaRPr lang="sv-SE" sz="2000" dirty="0"/>
          </a:p>
          <a:p>
            <a:pPr marL="0" indent="0">
              <a:buNone/>
            </a:pPr>
            <a:r>
              <a:rPr lang="sv-SE" sz="2000" dirty="0"/>
              <a:t>[3] Keras-snli Model: </a:t>
            </a:r>
            <a:r>
              <a:rPr lang="sv-SE" sz="2000" dirty="0">
                <a:hlinkClick r:id="rId3"/>
              </a:rPr>
              <a:t>https://github.com/Smerity/keras_snli</a:t>
            </a:r>
            <a:endParaRPr lang="sv-SE" sz="2000" dirty="0"/>
          </a:p>
          <a:p>
            <a:pPr marL="0" indent="0">
              <a:buNone/>
            </a:pPr>
            <a:r>
              <a:rPr lang="sv-SE" sz="2000" dirty="0"/>
              <a:t>[4] </a:t>
            </a:r>
            <a:r>
              <a:rPr lang="en-US" sz="1800" b="0" i="0" u="none" strike="noStrike" dirty="0">
                <a:solidFill>
                  <a:srgbClr val="24292E"/>
                </a:solidFill>
                <a:effectLst/>
                <a:latin typeface="Arial" panose="020B0604020202020204" pitchFamily="34" charset="0"/>
              </a:rPr>
              <a:t>Tianqi Chen, Carlos </a:t>
            </a:r>
            <a:r>
              <a:rPr lang="en-US" sz="1800" b="0" i="0" u="none" strike="noStrike" dirty="0" err="1">
                <a:solidFill>
                  <a:srgbClr val="24292E"/>
                </a:solidFill>
                <a:effectLst/>
                <a:latin typeface="Arial" panose="020B0604020202020204" pitchFamily="34" charset="0"/>
              </a:rPr>
              <a:t>Guestrin</a:t>
            </a:r>
            <a:r>
              <a:rPr lang="en-US" sz="1800" b="0" i="0" u="none" strike="noStrike" dirty="0">
                <a:solidFill>
                  <a:srgbClr val="24292E"/>
                </a:solidFill>
                <a:effectLst/>
                <a:latin typeface="Arial" panose="020B0604020202020204" pitchFamily="34" charset="0"/>
              </a:rPr>
              <a:t> (2016) XGBoost: A Scalable Tree Boosting System</a:t>
            </a:r>
          </a:p>
          <a:p>
            <a:pPr marL="0" indent="0" rtl="0">
              <a:spcBef>
                <a:spcPts val="0"/>
              </a:spcBef>
              <a:spcAft>
                <a:spcPts val="1600"/>
              </a:spcAft>
              <a:buNone/>
            </a:pPr>
            <a:endParaRPr lang="en-US" sz="1800" b="0" i="0" u="none" strike="noStrike" dirty="0">
              <a:solidFill>
                <a:srgbClr val="24292E"/>
              </a:solidFill>
              <a:effectLst/>
              <a:latin typeface="Arial" panose="020B0604020202020204" pitchFamily="34" charset="0"/>
            </a:endParaRPr>
          </a:p>
          <a:p>
            <a:pPr marL="0" indent="0" rtl="0">
              <a:spcBef>
                <a:spcPts val="0"/>
              </a:spcBef>
              <a:spcAft>
                <a:spcPts val="1600"/>
              </a:spcAft>
              <a:buNone/>
            </a:pPr>
            <a:r>
              <a:rPr lang="en-US" sz="1800" b="0" i="0" u="none" strike="noStrike" dirty="0">
                <a:solidFill>
                  <a:srgbClr val="24292E"/>
                </a:solidFill>
                <a:effectLst/>
                <a:latin typeface="Arial" panose="020B0604020202020204" pitchFamily="34" charset="0"/>
              </a:rPr>
              <a:t>Similar Previous Work:</a:t>
            </a:r>
            <a:endParaRPr lang="en-US" sz="1400" b="0" dirty="0">
              <a:effectLst/>
            </a:endParaRPr>
          </a:p>
          <a:p>
            <a:pPr>
              <a:spcBef>
                <a:spcPts val="0"/>
              </a:spcBef>
              <a:spcAft>
                <a:spcPts val="1600"/>
              </a:spcAft>
            </a:pPr>
            <a:r>
              <a:rPr lang="en-US" sz="1800" b="0" i="0" u="none" strike="noStrike" dirty="0">
                <a:solidFill>
                  <a:srgbClr val="24292E"/>
                </a:solidFill>
                <a:effectLst/>
                <a:latin typeface="Arial" panose="020B0604020202020204" pitchFamily="34" charset="0"/>
              </a:rPr>
              <a:t>Wei Emma Zhang, Quan Z. Sheng, </a:t>
            </a:r>
            <a:r>
              <a:rPr lang="en-US" sz="1800" b="0" i="0" u="none" strike="noStrike" dirty="0" err="1">
                <a:solidFill>
                  <a:srgbClr val="24292E"/>
                </a:solidFill>
                <a:effectLst/>
                <a:latin typeface="Arial" panose="020B0604020202020204" pitchFamily="34" charset="0"/>
              </a:rPr>
              <a:t>Jey</a:t>
            </a:r>
            <a:r>
              <a:rPr lang="en-US" sz="1800" b="0" i="0" u="none" strike="noStrike" dirty="0">
                <a:solidFill>
                  <a:srgbClr val="24292E"/>
                </a:solidFill>
                <a:effectLst/>
                <a:latin typeface="Arial" panose="020B0604020202020204" pitchFamily="34" charset="0"/>
              </a:rPr>
              <a:t> Han Lau, </a:t>
            </a:r>
            <a:r>
              <a:rPr lang="en-US" sz="1800" b="0" i="0" u="none" strike="noStrike" dirty="0" err="1">
                <a:solidFill>
                  <a:srgbClr val="24292E"/>
                </a:solidFill>
                <a:effectLst/>
                <a:latin typeface="Arial" panose="020B0604020202020204" pitchFamily="34" charset="0"/>
              </a:rPr>
              <a:t>Ermyas</a:t>
            </a:r>
            <a:r>
              <a:rPr lang="en-US" sz="1800" b="0" i="0" u="none" strike="noStrike" dirty="0">
                <a:solidFill>
                  <a:srgbClr val="24292E"/>
                </a:solidFill>
                <a:effectLst/>
                <a:latin typeface="Arial" panose="020B0604020202020204" pitchFamily="34" charset="0"/>
              </a:rPr>
              <a:t> Abebe, and Wenjie </a:t>
            </a:r>
            <a:r>
              <a:rPr lang="en-US" sz="1800" b="0" i="0" u="none" strike="noStrike" dirty="0" err="1">
                <a:solidFill>
                  <a:srgbClr val="24292E"/>
                </a:solidFill>
                <a:effectLst/>
                <a:latin typeface="Arial" panose="020B0604020202020204" pitchFamily="34" charset="0"/>
              </a:rPr>
              <a:t>Ruan</a:t>
            </a:r>
            <a:r>
              <a:rPr lang="en-US" sz="1800" b="0" i="0" u="none" strike="noStrike" dirty="0">
                <a:solidFill>
                  <a:srgbClr val="24292E"/>
                </a:solidFill>
                <a:effectLst/>
                <a:latin typeface="Arial" panose="020B0604020202020204" pitchFamily="34" charset="0"/>
              </a:rPr>
              <a:t>.  2018.  </a:t>
            </a:r>
            <a:r>
              <a:rPr lang="en-US" sz="1800" b="0" i="0" u="none" strike="noStrike" dirty="0" err="1">
                <a:solidFill>
                  <a:srgbClr val="24292E"/>
                </a:solidFill>
                <a:effectLst/>
                <a:latin typeface="Arial" panose="020B0604020202020204" pitchFamily="34" charset="0"/>
              </a:rPr>
              <a:t>DuplicateDetection</a:t>
            </a:r>
            <a:r>
              <a:rPr lang="en-US" sz="1800" b="0" i="0" u="none" strike="noStrike" dirty="0">
                <a:solidFill>
                  <a:srgbClr val="24292E"/>
                </a:solidFill>
                <a:effectLst/>
                <a:latin typeface="Arial" panose="020B0604020202020204" pitchFamily="34" charset="0"/>
              </a:rPr>
              <a:t> in Programming Question Answering Communities. ACM Trans. Internet Technol. 18, 3, Article 37(May 2017), 21 pages.</a:t>
            </a:r>
            <a:endParaRPr lang="en-US" sz="1400" b="0" dirty="0">
              <a:effectLst/>
            </a:endParaRPr>
          </a:p>
          <a:p>
            <a:pPr rtl="0">
              <a:spcBef>
                <a:spcPts val="0"/>
              </a:spcBef>
              <a:spcAft>
                <a:spcPts val="1600"/>
              </a:spcAft>
            </a:pPr>
            <a:r>
              <a:rPr lang="en-US" sz="1800" b="0" i="0" u="none" strike="noStrike" dirty="0">
                <a:solidFill>
                  <a:srgbClr val="24292E"/>
                </a:solidFill>
                <a:effectLst/>
                <a:latin typeface="Arial" panose="020B0604020202020204" pitchFamily="34" charset="0"/>
              </a:rPr>
              <a:t>Mamdouh Farouk (2019) Measuring Sentences Similarity: A Survey</a:t>
            </a:r>
            <a:br>
              <a:rPr lang="en-US" sz="1400" dirty="0"/>
            </a:br>
            <a:endParaRPr lang="en-US" sz="2000" dirty="0"/>
          </a:p>
        </p:txBody>
      </p:sp>
      <p:sp>
        <p:nvSpPr>
          <p:cNvPr id="4" name="Slide Number Placeholder 3">
            <a:extLst>
              <a:ext uri="{FF2B5EF4-FFF2-40B4-BE49-F238E27FC236}">
                <a16:creationId xmlns:a16="http://schemas.microsoft.com/office/drawing/2014/main" id="{60C489E5-5BF6-4E5D-B5F8-21AC2A64932D}"/>
              </a:ext>
            </a:extLst>
          </p:cNvPr>
          <p:cNvSpPr>
            <a:spLocks noGrp="1"/>
          </p:cNvSpPr>
          <p:nvPr>
            <p:ph type="sldNum" sz="quarter" idx="12"/>
          </p:nvPr>
        </p:nvSpPr>
        <p:spPr/>
        <p:txBody>
          <a:bodyPr/>
          <a:lstStyle/>
          <a:p>
            <a:fld id="{17214B29-2612-49B7-BCD5-5B417A3C392C}" type="slidenum">
              <a:rPr lang="en-US" smtClean="0"/>
              <a:t>15</a:t>
            </a:fld>
            <a:endParaRPr lang="en-US"/>
          </a:p>
        </p:txBody>
      </p:sp>
    </p:spTree>
    <p:extLst>
      <p:ext uri="{BB962C8B-B14F-4D97-AF65-F5344CB8AC3E}">
        <p14:creationId xmlns:p14="http://schemas.microsoft.com/office/powerpoint/2010/main" val="160480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F439-F082-473F-A651-2765F399A8BC}"/>
              </a:ext>
            </a:extLst>
          </p:cNvPr>
          <p:cNvSpPr>
            <a:spLocks noGrp="1"/>
          </p:cNvSpPr>
          <p:nvPr>
            <p:ph type="title"/>
          </p:nvPr>
        </p:nvSpPr>
        <p:spPr/>
        <p:txBody>
          <a:bodyPr/>
          <a:lstStyle/>
          <a:p>
            <a:r>
              <a:rPr lang="en-US" b="1" dirty="0"/>
              <a:t>What is it?</a:t>
            </a:r>
          </a:p>
        </p:txBody>
      </p:sp>
      <p:sp>
        <p:nvSpPr>
          <p:cNvPr id="3" name="Content Placeholder 2">
            <a:extLst>
              <a:ext uri="{FF2B5EF4-FFF2-40B4-BE49-F238E27FC236}">
                <a16:creationId xmlns:a16="http://schemas.microsoft.com/office/drawing/2014/main" id="{E0D7E1E0-28EC-4C6B-BDD5-CE69942656CE}"/>
              </a:ext>
            </a:extLst>
          </p:cNvPr>
          <p:cNvSpPr>
            <a:spLocks noGrp="1"/>
          </p:cNvSpPr>
          <p:nvPr>
            <p:ph idx="1"/>
          </p:nvPr>
        </p:nvSpPr>
        <p:spPr/>
        <p:txBody>
          <a:bodyPr/>
          <a:lstStyle/>
          <a:p>
            <a:pPr marL="0" indent="0">
              <a:buNone/>
            </a:pPr>
            <a:r>
              <a:rPr lang="en-US" dirty="0"/>
              <a:t>Quora is a website with over 300 million monthly users, where they can ask or answer questions. With such a large community, similar questions are going to be asked which may cause users to spend more time to find their answers. Which leads us to our goal in “Quora Question Pairs Classification.” </a:t>
            </a:r>
          </a:p>
          <a:p>
            <a:pPr marL="0" indent="0">
              <a:buNone/>
            </a:pPr>
            <a:endParaRPr lang="en-US" dirty="0"/>
          </a:p>
        </p:txBody>
      </p:sp>
      <p:sp>
        <p:nvSpPr>
          <p:cNvPr id="4" name="Slide Number Placeholder 3">
            <a:extLst>
              <a:ext uri="{FF2B5EF4-FFF2-40B4-BE49-F238E27FC236}">
                <a16:creationId xmlns:a16="http://schemas.microsoft.com/office/drawing/2014/main" id="{E63A35AE-8C4C-4152-AB49-9CE0C669622D}"/>
              </a:ext>
            </a:extLst>
          </p:cNvPr>
          <p:cNvSpPr>
            <a:spLocks noGrp="1"/>
          </p:cNvSpPr>
          <p:nvPr>
            <p:ph type="sldNum" sz="quarter" idx="12"/>
          </p:nvPr>
        </p:nvSpPr>
        <p:spPr/>
        <p:txBody>
          <a:bodyPr/>
          <a:lstStyle/>
          <a:p>
            <a:fld id="{17214B29-2612-49B7-BCD5-5B417A3C392C}" type="slidenum">
              <a:rPr lang="en-US" smtClean="0"/>
              <a:t>2</a:t>
            </a:fld>
            <a:endParaRPr lang="en-US"/>
          </a:p>
        </p:txBody>
      </p:sp>
      <p:graphicFrame>
        <p:nvGraphicFramePr>
          <p:cNvPr id="13" name="Table 13">
            <a:extLst>
              <a:ext uri="{FF2B5EF4-FFF2-40B4-BE49-F238E27FC236}">
                <a16:creationId xmlns:a16="http://schemas.microsoft.com/office/drawing/2014/main" id="{E7AF619F-EB1B-4943-9741-7B89FACEB5A4}"/>
              </a:ext>
            </a:extLst>
          </p:cNvPr>
          <p:cNvGraphicFramePr>
            <a:graphicFrameLocks noGrp="1"/>
          </p:cNvGraphicFramePr>
          <p:nvPr>
            <p:extLst>
              <p:ext uri="{D42A27DB-BD31-4B8C-83A1-F6EECF244321}">
                <p14:modId xmlns:p14="http://schemas.microsoft.com/office/powerpoint/2010/main" val="356738774"/>
              </p:ext>
            </p:extLst>
          </p:nvPr>
        </p:nvGraphicFramePr>
        <p:xfrm>
          <a:off x="2031999" y="3793210"/>
          <a:ext cx="8128002" cy="2519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407780235"/>
                    </a:ext>
                  </a:extLst>
                </a:gridCol>
                <a:gridCol w="1354667">
                  <a:extLst>
                    <a:ext uri="{9D8B030D-6E8A-4147-A177-3AD203B41FA5}">
                      <a16:colId xmlns:a16="http://schemas.microsoft.com/office/drawing/2014/main" val="2312215583"/>
                    </a:ext>
                  </a:extLst>
                </a:gridCol>
                <a:gridCol w="1354667">
                  <a:extLst>
                    <a:ext uri="{9D8B030D-6E8A-4147-A177-3AD203B41FA5}">
                      <a16:colId xmlns:a16="http://schemas.microsoft.com/office/drawing/2014/main" val="2913476172"/>
                    </a:ext>
                  </a:extLst>
                </a:gridCol>
                <a:gridCol w="1354667">
                  <a:extLst>
                    <a:ext uri="{9D8B030D-6E8A-4147-A177-3AD203B41FA5}">
                      <a16:colId xmlns:a16="http://schemas.microsoft.com/office/drawing/2014/main" val="1749403600"/>
                    </a:ext>
                  </a:extLst>
                </a:gridCol>
                <a:gridCol w="1354667">
                  <a:extLst>
                    <a:ext uri="{9D8B030D-6E8A-4147-A177-3AD203B41FA5}">
                      <a16:colId xmlns:a16="http://schemas.microsoft.com/office/drawing/2014/main" val="582824272"/>
                    </a:ext>
                  </a:extLst>
                </a:gridCol>
                <a:gridCol w="1354667">
                  <a:extLst>
                    <a:ext uri="{9D8B030D-6E8A-4147-A177-3AD203B41FA5}">
                      <a16:colId xmlns:a16="http://schemas.microsoft.com/office/drawing/2014/main" val="1325719514"/>
                    </a:ext>
                  </a:extLst>
                </a:gridCol>
              </a:tblGrid>
              <a:tr h="370840">
                <a:tc>
                  <a:txBody>
                    <a:bodyPr/>
                    <a:lstStyle/>
                    <a:p>
                      <a:pPr algn="ctr"/>
                      <a:r>
                        <a:rPr lang="en-US" b="1" dirty="0"/>
                        <a:t>id</a:t>
                      </a:r>
                    </a:p>
                  </a:txBody>
                  <a:tcPr/>
                </a:tc>
                <a:tc>
                  <a:txBody>
                    <a:bodyPr/>
                    <a:lstStyle/>
                    <a:p>
                      <a:pPr algn="ctr"/>
                      <a:r>
                        <a:rPr lang="en-US" b="1" dirty="0"/>
                        <a:t>qid1</a:t>
                      </a:r>
                    </a:p>
                  </a:txBody>
                  <a:tcPr/>
                </a:tc>
                <a:tc>
                  <a:txBody>
                    <a:bodyPr/>
                    <a:lstStyle/>
                    <a:p>
                      <a:pPr algn="ctr"/>
                      <a:r>
                        <a:rPr lang="en-US" b="1" dirty="0"/>
                        <a:t>qid2</a:t>
                      </a:r>
                    </a:p>
                  </a:txBody>
                  <a:tcPr/>
                </a:tc>
                <a:tc>
                  <a:txBody>
                    <a:bodyPr/>
                    <a:lstStyle/>
                    <a:p>
                      <a:pPr algn="ctr"/>
                      <a:r>
                        <a:rPr lang="en-US" b="1" dirty="0"/>
                        <a:t>question1</a:t>
                      </a:r>
                    </a:p>
                  </a:txBody>
                  <a:tcPr/>
                </a:tc>
                <a:tc>
                  <a:txBody>
                    <a:bodyPr/>
                    <a:lstStyle/>
                    <a:p>
                      <a:pPr algn="ctr"/>
                      <a:r>
                        <a:rPr lang="en-US" b="1" dirty="0"/>
                        <a:t>question2</a:t>
                      </a:r>
                    </a:p>
                  </a:txBody>
                  <a:tcPr/>
                </a:tc>
                <a:tc>
                  <a:txBody>
                    <a:bodyPr/>
                    <a:lstStyle/>
                    <a:p>
                      <a:pPr algn="ctr"/>
                      <a:r>
                        <a:rPr lang="en-US" b="1" dirty="0"/>
                        <a:t>duplicate</a:t>
                      </a:r>
                    </a:p>
                  </a:txBody>
                  <a:tcPr/>
                </a:tc>
                <a:extLst>
                  <a:ext uri="{0D108BD9-81ED-4DB2-BD59-A6C34878D82A}">
                    <a16:rowId xmlns:a16="http://schemas.microsoft.com/office/drawing/2014/main" val="2207103784"/>
                  </a:ext>
                </a:extLst>
              </a:tr>
              <a:tr h="370840">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How can I be a good geologist?</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What should I do to be a great geologist?</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38100" marR="38100" marT="38100" marB="38100"/>
                </a:tc>
                <a:extLst>
                  <a:ext uri="{0D108BD9-81ED-4DB2-BD59-A6C34878D82A}">
                    <a16:rowId xmlns:a16="http://schemas.microsoft.com/office/drawing/2014/main" val="3228626489"/>
                  </a:ext>
                </a:extLst>
              </a:tr>
              <a:tr h="370840">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4</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What is web application?</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What is the web application framework?</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a:effectLst/>
                      </a:endParaRPr>
                    </a:p>
                  </a:txBody>
                  <a:tcPr marL="38100" marR="38100" marT="38100" marB="38100"/>
                </a:tc>
                <a:extLst>
                  <a:ext uri="{0D108BD9-81ED-4DB2-BD59-A6C34878D82A}">
                    <a16:rowId xmlns:a16="http://schemas.microsoft.com/office/drawing/2014/main" val="3952239991"/>
                  </a:ext>
                </a:extLst>
              </a:tr>
              <a:tr h="370840">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5</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6</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Is there a cure for cancer?</a:t>
                      </a:r>
                      <a:endParaRPr lang="en-US" dirty="0">
                        <a:effectLst/>
                      </a:endParaRPr>
                    </a:p>
                  </a:txBody>
                  <a:tcPr marL="38100" marR="38100" marT="38100" marB="38100"/>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Why is the cure for cancer so elusive?</a:t>
                      </a:r>
                      <a:endParaRPr lang="en-US">
                        <a:effectLst/>
                      </a:endParaRPr>
                    </a:p>
                  </a:txBody>
                  <a:tcPr marL="38100" marR="38100" marT="38100" marB="38100"/>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a:t>
                      </a:r>
                      <a:endParaRPr lang="en-US" dirty="0">
                        <a:effectLst/>
                      </a:endParaRPr>
                    </a:p>
                  </a:txBody>
                  <a:tcPr marL="38100" marR="38100" marT="38100" marB="38100"/>
                </a:tc>
                <a:extLst>
                  <a:ext uri="{0D108BD9-81ED-4DB2-BD59-A6C34878D82A}">
                    <a16:rowId xmlns:a16="http://schemas.microsoft.com/office/drawing/2014/main" val="4255234517"/>
                  </a:ext>
                </a:extLst>
              </a:tr>
            </a:tbl>
          </a:graphicData>
        </a:graphic>
      </p:graphicFrame>
    </p:spTree>
    <p:extLst>
      <p:ext uri="{BB962C8B-B14F-4D97-AF65-F5344CB8AC3E}">
        <p14:creationId xmlns:p14="http://schemas.microsoft.com/office/powerpoint/2010/main" val="325830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9B44-6588-4D87-9E09-4BABE39F1982}"/>
              </a:ext>
            </a:extLst>
          </p:cNvPr>
          <p:cNvSpPr>
            <a:spLocks noGrp="1"/>
          </p:cNvSpPr>
          <p:nvPr>
            <p:ph type="title"/>
          </p:nvPr>
        </p:nvSpPr>
        <p:spPr/>
        <p:txBody>
          <a:bodyPr>
            <a:normAutofit/>
          </a:bodyPr>
          <a:lstStyle/>
          <a:p>
            <a:r>
              <a:rPr lang="en-US" b="1" dirty="0"/>
              <a:t>Our Goal</a:t>
            </a:r>
          </a:p>
        </p:txBody>
      </p:sp>
      <p:sp>
        <p:nvSpPr>
          <p:cNvPr id="3" name="Content Placeholder 2">
            <a:extLst>
              <a:ext uri="{FF2B5EF4-FFF2-40B4-BE49-F238E27FC236}">
                <a16:creationId xmlns:a16="http://schemas.microsoft.com/office/drawing/2014/main" id="{F59F4D95-B746-4DD6-B050-45D85FEEE7BA}"/>
              </a:ext>
            </a:extLst>
          </p:cNvPr>
          <p:cNvSpPr>
            <a:spLocks noGrp="1"/>
          </p:cNvSpPr>
          <p:nvPr>
            <p:ph idx="1"/>
          </p:nvPr>
        </p:nvSpPr>
        <p:spPr>
          <a:xfrm>
            <a:off x="838200" y="1487121"/>
            <a:ext cx="10515600" cy="2042990"/>
          </a:xfrm>
        </p:spPr>
        <p:txBody>
          <a:bodyPr/>
          <a:lstStyle/>
          <a:p>
            <a:r>
              <a:rPr lang="en-US" dirty="0"/>
              <a:t>Our goal is to combine different strategies Machine Learning and Deep Learning to discover not only the best technique, but also gain insight concerning the importance of preprocessing and benefits of different feature extraction techniques in relation to duplicate question detection.</a:t>
            </a:r>
          </a:p>
        </p:txBody>
      </p:sp>
      <p:sp>
        <p:nvSpPr>
          <p:cNvPr id="4" name="Slide Number Placeholder 3">
            <a:extLst>
              <a:ext uri="{FF2B5EF4-FFF2-40B4-BE49-F238E27FC236}">
                <a16:creationId xmlns:a16="http://schemas.microsoft.com/office/drawing/2014/main" id="{245D7318-7C03-4C4A-8C62-EEC3753156B7}"/>
              </a:ext>
            </a:extLst>
          </p:cNvPr>
          <p:cNvSpPr>
            <a:spLocks noGrp="1"/>
          </p:cNvSpPr>
          <p:nvPr>
            <p:ph type="sldNum" sz="quarter" idx="12"/>
          </p:nvPr>
        </p:nvSpPr>
        <p:spPr/>
        <p:txBody>
          <a:bodyPr/>
          <a:lstStyle/>
          <a:p>
            <a:fld id="{17214B29-2612-49B7-BCD5-5B417A3C392C}" type="slidenum">
              <a:rPr lang="en-US" smtClean="0"/>
              <a:t>3</a:t>
            </a:fld>
            <a:endParaRPr lang="en-US"/>
          </a:p>
        </p:txBody>
      </p:sp>
      <p:sp>
        <p:nvSpPr>
          <p:cNvPr id="5" name="Title 1">
            <a:extLst>
              <a:ext uri="{FF2B5EF4-FFF2-40B4-BE49-F238E27FC236}">
                <a16:creationId xmlns:a16="http://schemas.microsoft.com/office/drawing/2014/main" id="{5906BAEE-EB8F-4EB7-B22B-D58551678C17}"/>
              </a:ext>
            </a:extLst>
          </p:cNvPr>
          <p:cNvSpPr txBox="1">
            <a:spLocks/>
          </p:cNvSpPr>
          <p:nvPr/>
        </p:nvSpPr>
        <p:spPr>
          <a:xfrm>
            <a:off x="838200" y="3496624"/>
            <a:ext cx="10515600" cy="995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Plan Of Action</a:t>
            </a:r>
          </a:p>
        </p:txBody>
      </p:sp>
      <p:pic>
        <p:nvPicPr>
          <p:cNvPr id="2052" name="Picture 4">
            <a:extLst>
              <a:ext uri="{FF2B5EF4-FFF2-40B4-BE49-F238E27FC236}">
                <a16:creationId xmlns:a16="http://schemas.microsoft.com/office/drawing/2014/main" id="{D0E86C9A-21A5-4B07-B994-39DC1ABCC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65" y="4365381"/>
            <a:ext cx="10186405" cy="208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2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E7A4-F60E-4FB3-ABC0-EEF80B3EAD93}"/>
              </a:ext>
            </a:extLst>
          </p:cNvPr>
          <p:cNvSpPr>
            <a:spLocks noGrp="1"/>
          </p:cNvSpPr>
          <p:nvPr>
            <p:ph type="title"/>
          </p:nvPr>
        </p:nvSpPr>
        <p:spPr/>
        <p:txBody>
          <a:bodyPr>
            <a:normAutofit/>
          </a:bodyPr>
          <a:lstStyle/>
          <a:p>
            <a:r>
              <a:rPr lang="en-US" b="1" dirty="0"/>
              <a:t>Dataset    				Text Preprocessing</a:t>
            </a:r>
          </a:p>
        </p:txBody>
      </p:sp>
      <p:sp>
        <p:nvSpPr>
          <p:cNvPr id="3" name="Content Placeholder 2">
            <a:extLst>
              <a:ext uri="{FF2B5EF4-FFF2-40B4-BE49-F238E27FC236}">
                <a16:creationId xmlns:a16="http://schemas.microsoft.com/office/drawing/2014/main" id="{8C365B0E-3740-4383-B7F7-B4CFD6ABD671}"/>
              </a:ext>
            </a:extLst>
          </p:cNvPr>
          <p:cNvSpPr>
            <a:spLocks noGrp="1"/>
          </p:cNvSpPr>
          <p:nvPr>
            <p:ph sz="half" idx="1"/>
          </p:nvPr>
        </p:nvSpPr>
        <p:spPr/>
        <p:txBody>
          <a:bodyPr>
            <a:normAutofit fontScale="77500" lnSpcReduction="20000"/>
          </a:bodyPr>
          <a:lstStyle/>
          <a:p>
            <a:r>
              <a:rPr lang="en-US" dirty="0"/>
              <a:t>The dataset for this project will be taken from the open dataset provided by Kaggle, at </a:t>
            </a:r>
            <a:r>
              <a:rPr lang="en-US" b="1" dirty="0"/>
              <a:t>“Quora Question Pairs Classification”. </a:t>
            </a:r>
            <a:r>
              <a:rPr lang="en-US" dirty="0"/>
              <a:t>This dataset consists of questions that come in pairs and a ground truths table that is taken to be “informed”.</a:t>
            </a:r>
          </a:p>
          <a:p>
            <a:r>
              <a:rPr lang="en-US" dirty="0"/>
              <a:t>The training data set has </a:t>
            </a:r>
            <a:r>
              <a:rPr lang="en-US" b="1" dirty="0"/>
              <a:t>405,290 question pairs</a:t>
            </a:r>
            <a:r>
              <a:rPr lang="en-US" dirty="0"/>
              <a:t> with </a:t>
            </a:r>
            <a:r>
              <a:rPr lang="en-US" b="1" dirty="0"/>
              <a:t>149,263 duplicates</a:t>
            </a:r>
            <a:r>
              <a:rPr lang="en-US" dirty="0"/>
              <a:t> and </a:t>
            </a:r>
            <a:r>
              <a:rPr lang="en-US" b="1" dirty="0"/>
              <a:t>255,027 non duplicates</a:t>
            </a:r>
            <a:r>
              <a:rPr lang="en-US" dirty="0"/>
              <a:t>.</a:t>
            </a:r>
          </a:p>
          <a:p>
            <a:r>
              <a:rPr lang="en-US" dirty="0"/>
              <a:t>We are splitting the data as </a:t>
            </a:r>
            <a:r>
              <a:rPr lang="en-US" b="1" dirty="0"/>
              <a:t>80% to train, 10% validation </a:t>
            </a:r>
            <a:r>
              <a:rPr lang="en-US" dirty="0"/>
              <a:t>and rest </a:t>
            </a:r>
            <a:r>
              <a:rPr lang="en-US" b="1" dirty="0"/>
              <a:t>10% to test</a:t>
            </a:r>
            <a:r>
              <a:rPr lang="en-US" dirty="0"/>
              <a:t> our models.</a:t>
            </a:r>
          </a:p>
        </p:txBody>
      </p:sp>
      <p:sp>
        <p:nvSpPr>
          <p:cNvPr id="4" name="Content Placeholder 3">
            <a:extLst>
              <a:ext uri="{FF2B5EF4-FFF2-40B4-BE49-F238E27FC236}">
                <a16:creationId xmlns:a16="http://schemas.microsoft.com/office/drawing/2014/main" id="{99D48D02-BE79-4A19-A515-F7DEBFF05208}"/>
              </a:ext>
            </a:extLst>
          </p:cNvPr>
          <p:cNvSpPr>
            <a:spLocks noGrp="1"/>
          </p:cNvSpPr>
          <p:nvPr>
            <p:ph sz="half" idx="2"/>
          </p:nvPr>
        </p:nvSpPr>
        <p:spPr/>
        <p:txBody>
          <a:bodyPr>
            <a:normAutofit fontScale="77500" lnSpcReduction="20000"/>
          </a:bodyPr>
          <a:lstStyle/>
          <a:p>
            <a:r>
              <a:rPr lang="en-US" dirty="0"/>
              <a:t>Data Preprocessing is an essential step when analyzing data.</a:t>
            </a:r>
          </a:p>
          <a:p>
            <a:r>
              <a:rPr lang="en-US" dirty="0"/>
              <a:t>We applied following cleaning techniques:</a:t>
            </a:r>
          </a:p>
          <a:p>
            <a:pPr lvl="1">
              <a:buFont typeface="Wingdings" panose="05000000000000000000" pitchFamily="2" charset="2"/>
              <a:buChar char="Ø"/>
            </a:pPr>
            <a:r>
              <a:rPr lang="en-US" dirty="0"/>
              <a:t>Removal of excess punctuation and specials characters,</a:t>
            </a:r>
          </a:p>
          <a:p>
            <a:pPr lvl="1">
              <a:buFont typeface="Wingdings" panose="05000000000000000000" pitchFamily="2" charset="2"/>
              <a:buChar char="Ø"/>
            </a:pPr>
            <a:r>
              <a:rPr lang="en-US" dirty="0"/>
              <a:t>Converting numeric terms to words,</a:t>
            </a:r>
          </a:p>
          <a:p>
            <a:pPr lvl="1">
              <a:buFont typeface="Wingdings" panose="05000000000000000000" pitchFamily="2" charset="2"/>
              <a:buChar char="Ø"/>
            </a:pPr>
            <a:r>
              <a:rPr lang="en-US" dirty="0"/>
              <a:t>Keeping case consistent (lower case).</a:t>
            </a:r>
          </a:p>
          <a:p>
            <a:r>
              <a:rPr lang="en-US" dirty="0"/>
              <a:t>In addition, we removed the stop words as they don’t add any knowledgeable information when evaluating the models.</a:t>
            </a:r>
          </a:p>
          <a:p>
            <a:r>
              <a:rPr lang="en-US" b="1" dirty="0"/>
              <a:t>Preprocessing</a:t>
            </a:r>
            <a:r>
              <a:rPr lang="en-US" dirty="0"/>
              <a:t> before Training </a:t>
            </a:r>
            <a:r>
              <a:rPr lang="en-US" b="1" dirty="0"/>
              <a:t>DeepNets</a:t>
            </a:r>
            <a:r>
              <a:rPr lang="en-US" dirty="0"/>
              <a:t>:</a:t>
            </a:r>
          </a:p>
          <a:p>
            <a:pPr lvl="1">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Tokenize data</a:t>
            </a:r>
          </a:p>
          <a:p>
            <a:pPr lvl="1">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Convert Text data to sequences</a:t>
            </a:r>
            <a:endParaRPr lang="en-US" dirty="0"/>
          </a:p>
          <a:p>
            <a:endParaRPr lang="en-US" dirty="0"/>
          </a:p>
        </p:txBody>
      </p:sp>
      <p:sp>
        <p:nvSpPr>
          <p:cNvPr id="5" name="Slide Number Placeholder 4">
            <a:extLst>
              <a:ext uri="{FF2B5EF4-FFF2-40B4-BE49-F238E27FC236}">
                <a16:creationId xmlns:a16="http://schemas.microsoft.com/office/drawing/2014/main" id="{BDBE7E7E-8FE4-4402-AB1F-2B8F3AE2414D}"/>
              </a:ext>
            </a:extLst>
          </p:cNvPr>
          <p:cNvSpPr>
            <a:spLocks noGrp="1"/>
          </p:cNvSpPr>
          <p:nvPr>
            <p:ph type="sldNum" sz="quarter" idx="12"/>
          </p:nvPr>
        </p:nvSpPr>
        <p:spPr/>
        <p:txBody>
          <a:bodyPr/>
          <a:lstStyle/>
          <a:p>
            <a:fld id="{17214B29-2612-49B7-BCD5-5B417A3C392C}" type="slidenum">
              <a:rPr lang="en-US" smtClean="0"/>
              <a:t>4</a:t>
            </a:fld>
            <a:endParaRPr lang="en-US"/>
          </a:p>
        </p:txBody>
      </p:sp>
    </p:spTree>
    <p:extLst>
      <p:ext uri="{BB962C8B-B14F-4D97-AF65-F5344CB8AC3E}">
        <p14:creationId xmlns:p14="http://schemas.microsoft.com/office/powerpoint/2010/main" val="402161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2AD-A498-4528-B496-848D357866C7}"/>
              </a:ext>
            </a:extLst>
          </p:cNvPr>
          <p:cNvSpPr>
            <a:spLocks noGrp="1"/>
          </p:cNvSpPr>
          <p:nvPr>
            <p:ph type="title"/>
          </p:nvPr>
        </p:nvSpPr>
        <p:spPr/>
        <p:txBody>
          <a:bodyPr/>
          <a:lstStyle/>
          <a:p>
            <a:r>
              <a:rPr lang="en-US" b="1" dirty="0"/>
              <a:t>Feature Extraction</a:t>
            </a:r>
          </a:p>
        </p:txBody>
      </p:sp>
      <p:sp>
        <p:nvSpPr>
          <p:cNvPr id="3" name="Content Placeholder 2">
            <a:extLst>
              <a:ext uri="{FF2B5EF4-FFF2-40B4-BE49-F238E27FC236}">
                <a16:creationId xmlns:a16="http://schemas.microsoft.com/office/drawing/2014/main" id="{17A4F089-5822-481D-B437-D5579F5DC42F}"/>
              </a:ext>
            </a:extLst>
          </p:cNvPr>
          <p:cNvSpPr>
            <a:spLocks noGrp="1"/>
          </p:cNvSpPr>
          <p:nvPr>
            <p:ph idx="1"/>
          </p:nvPr>
        </p:nvSpPr>
        <p:spPr/>
        <p:txBody>
          <a:bodyPr>
            <a:normAutofit fontScale="92500" lnSpcReduction="10000"/>
          </a:bodyPr>
          <a:lstStyle/>
          <a:p>
            <a:r>
              <a:rPr lang="en-US" b="1" dirty="0"/>
              <a:t>Bag of Words</a:t>
            </a:r>
            <a:r>
              <a:rPr lang="en-US" dirty="0"/>
              <a:t> method extract the features from text documents and is represented as the bag (multiset) of its words, disregarding grammar and even word order but keeping multiplicity. </a:t>
            </a:r>
          </a:p>
          <a:p>
            <a:r>
              <a:rPr lang="en-US" b="1" dirty="0"/>
              <a:t>Word2Vec</a:t>
            </a:r>
            <a:r>
              <a:rPr lang="en-US" dirty="0"/>
              <a:t> uses a neural network model to learn word associations from a large corpus of text. Once trained, such a model can detect synonymous words or suggest additional words for a partial sentence.</a:t>
            </a:r>
          </a:p>
          <a:p>
            <a:r>
              <a:rPr lang="en-US" b="1" dirty="0" err="1"/>
              <a:t>GloVe</a:t>
            </a:r>
            <a:r>
              <a:rPr lang="en-US" dirty="0"/>
              <a:t> focuses on words co-occurrences over the whole corpus. Its embeddings relate to the probabilities that two words appear together.</a:t>
            </a:r>
            <a:r>
              <a:rPr lang="en-US" b="1" dirty="0"/>
              <a:t> [2]</a:t>
            </a:r>
            <a:endParaRPr lang="en-US" dirty="0"/>
          </a:p>
          <a:p>
            <a:r>
              <a:rPr lang="en-US" b="1" dirty="0"/>
              <a:t>Term frequency–inverse document frequency</a:t>
            </a:r>
            <a:r>
              <a:rPr lang="en-US" dirty="0"/>
              <a:t>, is a numerical statistic that is intended to reflect how important a word is to a document in a collection or corpus.</a:t>
            </a:r>
          </a:p>
        </p:txBody>
      </p:sp>
      <p:sp>
        <p:nvSpPr>
          <p:cNvPr id="4" name="Slide Number Placeholder 3">
            <a:extLst>
              <a:ext uri="{FF2B5EF4-FFF2-40B4-BE49-F238E27FC236}">
                <a16:creationId xmlns:a16="http://schemas.microsoft.com/office/drawing/2014/main" id="{0944217C-A705-42AE-BF12-51C0F33C8E6C}"/>
              </a:ext>
            </a:extLst>
          </p:cNvPr>
          <p:cNvSpPr>
            <a:spLocks noGrp="1"/>
          </p:cNvSpPr>
          <p:nvPr>
            <p:ph type="sldNum" sz="quarter" idx="12"/>
          </p:nvPr>
        </p:nvSpPr>
        <p:spPr/>
        <p:txBody>
          <a:bodyPr/>
          <a:lstStyle/>
          <a:p>
            <a:fld id="{17214B29-2612-49B7-BCD5-5B417A3C392C}" type="slidenum">
              <a:rPr lang="en-US" smtClean="0"/>
              <a:t>5</a:t>
            </a:fld>
            <a:endParaRPr lang="en-US"/>
          </a:p>
        </p:txBody>
      </p:sp>
    </p:spTree>
    <p:extLst>
      <p:ext uri="{BB962C8B-B14F-4D97-AF65-F5344CB8AC3E}">
        <p14:creationId xmlns:p14="http://schemas.microsoft.com/office/powerpoint/2010/main" val="73795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2232-CB37-42CB-B4FB-06284CB7DA23}"/>
              </a:ext>
            </a:extLst>
          </p:cNvPr>
          <p:cNvSpPr>
            <a:spLocks noGrp="1"/>
          </p:cNvSpPr>
          <p:nvPr>
            <p:ph type="title"/>
          </p:nvPr>
        </p:nvSpPr>
        <p:spPr/>
        <p:txBody>
          <a:bodyPr/>
          <a:lstStyle/>
          <a:p>
            <a:r>
              <a:rPr lang="en-US" b="1" dirty="0"/>
              <a:t>Word2vec	    Bag of Word		  GloVe</a:t>
            </a:r>
          </a:p>
        </p:txBody>
      </p:sp>
      <p:sp>
        <p:nvSpPr>
          <p:cNvPr id="4" name="Slide Number Placeholder 3">
            <a:extLst>
              <a:ext uri="{FF2B5EF4-FFF2-40B4-BE49-F238E27FC236}">
                <a16:creationId xmlns:a16="http://schemas.microsoft.com/office/drawing/2014/main" id="{4C3CC084-405A-4320-A138-B2B389594661}"/>
              </a:ext>
            </a:extLst>
          </p:cNvPr>
          <p:cNvSpPr>
            <a:spLocks noGrp="1"/>
          </p:cNvSpPr>
          <p:nvPr>
            <p:ph type="sldNum" sz="quarter" idx="12"/>
          </p:nvPr>
        </p:nvSpPr>
        <p:spPr>
          <a:xfrm>
            <a:off x="8669876" y="6466498"/>
            <a:ext cx="2743200" cy="365125"/>
          </a:xfrm>
        </p:spPr>
        <p:txBody>
          <a:bodyPr/>
          <a:lstStyle/>
          <a:p>
            <a:fld id="{17214B29-2612-49B7-BCD5-5B417A3C392C}" type="slidenum">
              <a:rPr lang="en-US" smtClean="0"/>
              <a:t>6</a:t>
            </a:fld>
            <a:endParaRPr lang="en-US"/>
          </a:p>
        </p:txBody>
      </p:sp>
      <p:pic>
        <p:nvPicPr>
          <p:cNvPr id="3076" name="Picture 4">
            <a:extLst>
              <a:ext uri="{FF2B5EF4-FFF2-40B4-BE49-F238E27FC236}">
                <a16:creationId xmlns:a16="http://schemas.microsoft.com/office/drawing/2014/main" id="{EA28EE43-168F-4896-A14D-C31CA7FEB6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9" y="1934308"/>
            <a:ext cx="3911639" cy="35520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29D626-5D89-456B-BE17-B8E3E0362DA1}"/>
              </a:ext>
            </a:extLst>
          </p:cNvPr>
          <p:cNvSpPr/>
          <p:nvPr/>
        </p:nvSpPr>
        <p:spPr>
          <a:xfrm>
            <a:off x="4229097" y="1922732"/>
            <a:ext cx="3732335" cy="40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is a puppy  and it is  extremely cute</a:t>
            </a:r>
          </a:p>
        </p:txBody>
      </p:sp>
      <p:sp>
        <p:nvSpPr>
          <p:cNvPr id="6" name="TextBox 5">
            <a:extLst>
              <a:ext uri="{FF2B5EF4-FFF2-40B4-BE49-F238E27FC236}">
                <a16:creationId xmlns:a16="http://schemas.microsoft.com/office/drawing/2014/main" id="{E288D29F-73A4-4E23-BA6A-8C1286AE5914}"/>
              </a:ext>
            </a:extLst>
          </p:cNvPr>
          <p:cNvSpPr txBox="1"/>
          <p:nvPr/>
        </p:nvSpPr>
        <p:spPr>
          <a:xfrm>
            <a:off x="5567055" y="1586955"/>
            <a:ext cx="1674935" cy="369332"/>
          </a:xfrm>
          <a:prstGeom prst="rect">
            <a:avLst/>
          </a:prstGeom>
          <a:noFill/>
        </p:spPr>
        <p:txBody>
          <a:bodyPr wrap="square" rtlCol="0">
            <a:spAutoFit/>
          </a:bodyPr>
          <a:lstStyle/>
          <a:p>
            <a:r>
              <a:rPr lang="en-US" dirty="0"/>
              <a:t>Raw Text</a:t>
            </a:r>
          </a:p>
        </p:txBody>
      </p:sp>
      <p:graphicFrame>
        <p:nvGraphicFramePr>
          <p:cNvPr id="7" name="Table 7">
            <a:extLst>
              <a:ext uri="{FF2B5EF4-FFF2-40B4-BE49-F238E27FC236}">
                <a16:creationId xmlns:a16="http://schemas.microsoft.com/office/drawing/2014/main" id="{4F41B3AE-BD47-432D-A079-E46D2DD9FA32}"/>
              </a:ext>
            </a:extLst>
          </p:cNvPr>
          <p:cNvGraphicFramePr>
            <a:graphicFrameLocks noGrp="1"/>
          </p:cNvGraphicFramePr>
          <p:nvPr>
            <p:extLst>
              <p:ext uri="{D42A27DB-BD31-4B8C-83A1-F6EECF244321}">
                <p14:modId xmlns:p14="http://schemas.microsoft.com/office/powerpoint/2010/main" val="2712542286"/>
              </p:ext>
            </p:extLst>
          </p:nvPr>
        </p:nvGraphicFramePr>
        <p:xfrm>
          <a:off x="4295040" y="2786509"/>
          <a:ext cx="3666392" cy="3456684"/>
        </p:xfrm>
        <a:graphic>
          <a:graphicData uri="http://schemas.openxmlformats.org/drawingml/2006/table">
            <a:tbl>
              <a:tblPr firstRow="1" bandRow="1">
                <a:tableStyleId>{5C22544A-7EE6-4342-B048-85BDC9FD1C3A}</a:tableStyleId>
              </a:tblPr>
              <a:tblGrid>
                <a:gridCol w="1833196">
                  <a:extLst>
                    <a:ext uri="{9D8B030D-6E8A-4147-A177-3AD203B41FA5}">
                      <a16:colId xmlns:a16="http://schemas.microsoft.com/office/drawing/2014/main" val="971859211"/>
                    </a:ext>
                  </a:extLst>
                </a:gridCol>
                <a:gridCol w="1833196">
                  <a:extLst>
                    <a:ext uri="{9D8B030D-6E8A-4147-A177-3AD203B41FA5}">
                      <a16:colId xmlns:a16="http://schemas.microsoft.com/office/drawing/2014/main" val="3636483037"/>
                    </a:ext>
                  </a:extLst>
                </a:gridCol>
              </a:tblGrid>
              <a:tr h="576114">
                <a:tc>
                  <a:txBody>
                    <a:bodyPr/>
                    <a:lstStyle/>
                    <a:p>
                      <a:pPr algn="r"/>
                      <a:r>
                        <a:rPr lang="en-US" b="0" dirty="0"/>
                        <a:t>It</a:t>
                      </a:r>
                    </a:p>
                  </a:txBody>
                  <a:tcPr/>
                </a:tc>
                <a:tc>
                  <a:txBody>
                    <a:bodyPr/>
                    <a:lstStyle/>
                    <a:p>
                      <a:pPr algn="r"/>
                      <a:r>
                        <a:rPr lang="en-US" b="0" dirty="0"/>
                        <a:t>2</a:t>
                      </a:r>
                    </a:p>
                  </a:txBody>
                  <a:tcPr/>
                </a:tc>
                <a:extLst>
                  <a:ext uri="{0D108BD9-81ED-4DB2-BD59-A6C34878D82A}">
                    <a16:rowId xmlns:a16="http://schemas.microsoft.com/office/drawing/2014/main" val="602817012"/>
                  </a:ext>
                </a:extLst>
              </a:tr>
              <a:tr h="576114">
                <a:tc>
                  <a:txBody>
                    <a:bodyPr/>
                    <a:lstStyle/>
                    <a:p>
                      <a:pPr algn="r"/>
                      <a:r>
                        <a:rPr lang="en-US" dirty="0"/>
                        <a:t>they</a:t>
                      </a:r>
                    </a:p>
                  </a:txBody>
                  <a:tcPr/>
                </a:tc>
                <a:tc>
                  <a:txBody>
                    <a:bodyPr/>
                    <a:lstStyle/>
                    <a:p>
                      <a:pPr algn="r"/>
                      <a:r>
                        <a:rPr lang="en-US" dirty="0"/>
                        <a:t>0</a:t>
                      </a:r>
                    </a:p>
                  </a:txBody>
                  <a:tcPr/>
                </a:tc>
                <a:extLst>
                  <a:ext uri="{0D108BD9-81ED-4DB2-BD59-A6C34878D82A}">
                    <a16:rowId xmlns:a16="http://schemas.microsoft.com/office/drawing/2014/main" val="792171276"/>
                  </a:ext>
                </a:extLst>
              </a:tr>
              <a:tr h="576114">
                <a:tc>
                  <a:txBody>
                    <a:bodyPr/>
                    <a:lstStyle/>
                    <a:p>
                      <a:pPr algn="r"/>
                      <a:r>
                        <a:rPr lang="en-US" dirty="0"/>
                        <a:t>puppy</a:t>
                      </a:r>
                    </a:p>
                  </a:txBody>
                  <a:tcPr/>
                </a:tc>
                <a:tc>
                  <a:txBody>
                    <a:bodyPr/>
                    <a:lstStyle/>
                    <a:p>
                      <a:pPr algn="r"/>
                      <a:r>
                        <a:rPr lang="en-US" dirty="0"/>
                        <a:t>1</a:t>
                      </a:r>
                    </a:p>
                  </a:txBody>
                  <a:tcPr/>
                </a:tc>
                <a:extLst>
                  <a:ext uri="{0D108BD9-81ED-4DB2-BD59-A6C34878D82A}">
                    <a16:rowId xmlns:a16="http://schemas.microsoft.com/office/drawing/2014/main" val="738173758"/>
                  </a:ext>
                </a:extLst>
              </a:tr>
              <a:tr h="576114">
                <a:tc>
                  <a:txBody>
                    <a:bodyPr/>
                    <a:lstStyle/>
                    <a:p>
                      <a:pPr algn="r"/>
                      <a:r>
                        <a:rPr lang="en-US" dirty="0"/>
                        <a:t>and</a:t>
                      </a:r>
                    </a:p>
                  </a:txBody>
                  <a:tcPr/>
                </a:tc>
                <a:tc>
                  <a:txBody>
                    <a:bodyPr/>
                    <a:lstStyle/>
                    <a:p>
                      <a:pPr algn="r"/>
                      <a:r>
                        <a:rPr lang="en-US" dirty="0"/>
                        <a:t>1</a:t>
                      </a:r>
                    </a:p>
                  </a:txBody>
                  <a:tcPr/>
                </a:tc>
                <a:extLst>
                  <a:ext uri="{0D108BD9-81ED-4DB2-BD59-A6C34878D82A}">
                    <a16:rowId xmlns:a16="http://schemas.microsoft.com/office/drawing/2014/main" val="553031555"/>
                  </a:ext>
                </a:extLst>
              </a:tr>
              <a:tr h="576114">
                <a:tc>
                  <a:txBody>
                    <a:bodyPr/>
                    <a:lstStyle/>
                    <a:p>
                      <a:pPr algn="r"/>
                      <a:r>
                        <a:rPr lang="en-US" dirty="0"/>
                        <a:t>cat</a:t>
                      </a:r>
                    </a:p>
                  </a:txBody>
                  <a:tcPr/>
                </a:tc>
                <a:tc>
                  <a:txBody>
                    <a:bodyPr/>
                    <a:lstStyle/>
                    <a:p>
                      <a:pPr algn="r"/>
                      <a:r>
                        <a:rPr lang="en-US" dirty="0"/>
                        <a:t>0</a:t>
                      </a:r>
                    </a:p>
                  </a:txBody>
                  <a:tcPr/>
                </a:tc>
                <a:extLst>
                  <a:ext uri="{0D108BD9-81ED-4DB2-BD59-A6C34878D82A}">
                    <a16:rowId xmlns:a16="http://schemas.microsoft.com/office/drawing/2014/main" val="1995210781"/>
                  </a:ext>
                </a:extLst>
              </a:tr>
              <a:tr h="576114">
                <a:tc>
                  <a:txBody>
                    <a:bodyPr/>
                    <a:lstStyle/>
                    <a:p>
                      <a:pPr algn="r"/>
                      <a:r>
                        <a:rPr lang="en-US" dirty="0"/>
                        <a:t>……….</a:t>
                      </a:r>
                    </a:p>
                  </a:txBody>
                  <a:tcPr/>
                </a:tc>
                <a:tc>
                  <a:txBody>
                    <a:bodyPr/>
                    <a:lstStyle/>
                    <a:p>
                      <a:pPr algn="r"/>
                      <a:r>
                        <a:rPr lang="en-US" dirty="0"/>
                        <a:t>…….</a:t>
                      </a:r>
                    </a:p>
                  </a:txBody>
                  <a:tcPr/>
                </a:tc>
                <a:extLst>
                  <a:ext uri="{0D108BD9-81ED-4DB2-BD59-A6C34878D82A}">
                    <a16:rowId xmlns:a16="http://schemas.microsoft.com/office/drawing/2014/main" val="2265114898"/>
                  </a:ext>
                </a:extLst>
              </a:tr>
            </a:tbl>
          </a:graphicData>
        </a:graphic>
      </p:graphicFrame>
      <p:sp>
        <p:nvSpPr>
          <p:cNvPr id="9" name="TextBox 8">
            <a:extLst>
              <a:ext uri="{FF2B5EF4-FFF2-40B4-BE49-F238E27FC236}">
                <a16:creationId xmlns:a16="http://schemas.microsoft.com/office/drawing/2014/main" id="{250182E1-9095-45B7-BBE8-A8A13C959FF4}"/>
              </a:ext>
            </a:extLst>
          </p:cNvPr>
          <p:cNvSpPr txBox="1"/>
          <p:nvPr/>
        </p:nvSpPr>
        <p:spPr>
          <a:xfrm>
            <a:off x="5387740" y="2428099"/>
            <a:ext cx="1674935" cy="369332"/>
          </a:xfrm>
          <a:prstGeom prst="rect">
            <a:avLst/>
          </a:prstGeom>
          <a:noFill/>
        </p:spPr>
        <p:txBody>
          <a:bodyPr wrap="square" rtlCol="0">
            <a:spAutoFit/>
          </a:bodyPr>
          <a:lstStyle/>
          <a:p>
            <a:r>
              <a:rPr lang="en-US" dirty="0"/>
              <a:t>Bag of words</a:t>
            </a:r>
          </a:p>
        </p:txBody>
      </p:sp>
      <p:sp>
        <p:nvSpPr>
          <p:cNvPr id="10" name="Rectangle 9">
            <a:extLst>
              <a:ext uri="{FF2B5EF4-FFF2-40B4-BE49-F238E27FC236}">
                <a16:creationId xmlns:a16="http://schemas.microsoft.com/office/drawing/2014/main" id="{22117908-A321-41AE-8C69-8DCF750EAEBF}"/>
              </a:ext>
            </a:extLst>
          </p:cNvPr>
          <p:cNvSpPr/>
          <p:nvPr/>
        </p:nvSpPr>
        <p:spPr>
          <a:xfrm>
            <a:off x="8556114" y="1935919"/>
            <a:ext cx="989135"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Feature Matrix</a:t>
            </a:r>
          </a:p>
        </p:txBody>
      </p:sp>
      <p:sp>
        <p:nvSpPr>
          <p:cNvPr id="14" name="Rectangle 13">
            <a:extLst>
              <a:ext uri="{FF2B5EF4-FFF2-40B4-BE49-F238E27FC236}">
                <a16:creationId xmlns:a16="http://schemas.microsoft.com/office/drawing/2014/main" id="{67DE53ED-4FB2-40D0-ADD4-44288F8214D3}"/>
              </a:ext>
            </a:extLst>
          </p:cNvPr>
          <p:cNvSpPr/>
          <p:nvPr/>
        </p:nvSpPr>
        <p:spPr>
          <a:xfrm>
            <a:off x="10193418" y="2331574"/>
            <a:ext cx="1947496" cy="103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Context matrix</a:t>
            </a:r>
          </a:p>
        </p:txBody>
      </p:sp>
      <p:sp>
        <p:nvSpPr>
          <p:cNvPr id="16" name="Multiplication Sign 15">
            <a:extLst>
              <a:ext uri="{FF2B5EF4-FFF2-40B4-BE49-F238E27FC236}">
                <a16:creationId xmlns:a16="http://schemas.microsoft.com/office/drawing/2014/main" id="{3510F508-B8B2-4C00-8FCC-5983DC9C4A06}"/>
              </a:ext>
            </a:extLst>
          </p:cNvPr>
          <p:cNvSpPr/>
          <p:nvPr/>
        </p:nvSpPr>
        <p:spPr>
          <a:xfrm>
            <a:off x="9559438" y="2712427"/>
            <a:ext cx="356088" cy="41323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20C590B-F528-4182-BDFE-84013F8B2C96}"/>
              </a:ext>
            </a:extLst>
          </p:cNvPr>
          <p:cNvSpPr txBox="1"/>
          <p:nvPr/>
        </p:nvSpPr>
        <p:spPr>
          <a:xfrm rot="16200000">
            <a:off x="7765575" y="2527760"/>
            <a:ext cx="1233149" cy="369332"/>
          </a:xfrm>
          <a:prstGeom prst="rect">
            <a:avLst/>
          </a:prstGeom>
          <a:noFill/>
        </p:spPr>
        <p:txBody>
          <a:bodyPr wrap="square" rtlCol="0">
            <a:spAutoFit/>
          </a:bodyPr>
          <a:lstStyle/>
          <a:p>
            <a:r>
              <a:rPr lang="en-US" dirty="0"/>
              <a:t>Words </a:t>
            </a:r>
            <a:r>
              <a:rPr lang="en-US" dirty="0">
                <a:sym typeface="Wingdings" panose="05000000000000000000" pitchFamily="2" charset="2"/>
              </a:rPr>
              <a:t></a:t>
            </a:r>
            <a:endParaRPr lang="en-US" dirty="0"/>
          </a:p>
        </p:txBody>
      </p:sp>
      <p:sp>
        <p:nvSpPr>
          <p:cNvPr id="19" name="TextBox 18">
            <a:extLst>
              <a:ext uri="{FF2B5EF4-FFF2-40B4-BE49-F238E27FC236}">
                <a16:creationId xmlns:a16="http://schemas.microsoft.com/office/drawing/2014/main" id="{D7DA53AF-3EDC-4E8C-A966-D915B6E818EF}"/>
              </a:ext>
            </a:extLst>
          </p:cNvPr>
          <p:cNvSpPr txBox="1"/>
          <p:nvPr/>
        </p:nvSpPr>
        <p:spPr>
          <a:xfrm rot="16200000">
            <a:off x="9294130" y="2518967"/>
            <a:ext cx="1494692" cy="369332"/>
          </a:xfrm>
          <a:prstGeom prst="rect">
            <a:avLst/>
          </a:prstGeom>
          <a:noFill/>
        </p:spPr>
        <p:txBody>
          <a:bodyPr wrap="square" rtlCol="0">
            <a:spAutoFit/>
          </a:bodyPr>
          <a:lstStyle/>
          <a:p>
            <a:r>
              <a:rPr lang="en-US" dirty="0"/>
              <a:t>Features </a:t>
            </a:r>
            <a:r>
              <a:rPr lang="en-US" dirty="0">
                <a:sym typeface="Wingdings" panose="05000000000000000000" pitchFamily="2" charset="2"/>
              </a:rPr>
              <a:t></a:t>
            </a:r>
            <a:endParaRPr lang="en-US" dirty="0"/>
          </a:p>
        </p:txBody>
      </p:sp>
      <p:sp>
        <p:nvSpPr>
          <p:cNvPr id="20" name="TextBox 19">
            <a:extLst>
              <a:ext uri="{FF2B5EF4-FFF2-40B4-BE49-F238E27FC236}">
                <a16:creationId xmlns:a16="http://schemas.microsoft.com/office/drawing/2014/main" id="{CE484F50-0332-4BEE-8660-9D1D3769F713}"/>
              </a:ext>
            </a:extLst>
          </p:cNvPr>
          <p:cNvSpPr txBox="1"/>
          <p:nvPr/>
        </p:nvSpPr>
        <p:spPr>
          <a:xfrm>
            <a:off x="8417901" y="1560795"/>
            <a:ext cx="1494692" cy="369332"/>
          </a:xfrm>
          <a:prstGeom prst="rect">
            <a:avLst/>
          </a:prstGeom>
          <a:noFill/>
        </p:spPr>
        <p:txBody>
          <a:bodyPr wrap="square" rtlCol="0">
            <a:spAutoFit/>
          </a:bodyPr>
          <a:lstStyle/>
          <a:p>
            <a:r>
              <a:rPr lang="en-US" dirty="0"/>
              <a:t>Features </a:t>
            </a:r>
            <a:r>
              <a:rPr lang="en-US" dirty="0">
                <a:sym typeface="Wingdings" panose="05000000000000000000" pitchFamily="2" charset="2"/>
              </a:rPr>
              <a:t></a:t>
            </a:r>
            <a:endParaRPr lang="en-US" dirty="0"/>
          </a:p>
        </p:txBody>
      </p:sp>
      <p:sp>
        <p:nvSpPr>
          <p:cNvPr id="22" name="TextBox 21">
            <a:extLst>
              <a:ext uri="{FF2B5EF4-FFF2-40B4-BE49-F238E27FC236}">
                <a16:creationId xmlns:a16="http://schemas.microsoft.com/office/drawing/2014/main" id="{458F685C-3902-41D1-9837-7B01C7F9DE7D}"/>
              </a:ext>
            </a:extLst>
          </p:cNvPr>
          <p:cNvSpPr txBox="1"/>
          <p:nvPr/>
        </p:nvSpPr>
        <p:spPr>
          <a:xfrm>
            <a:off x="10240331" y="1962242"/>
            <a:ext cx="1494692" cy="369332"/>
          </a:xfrm>
          <a:prstGeom prst="rect">
            <a:avLst/>
          </a:prstGeom>
          <a:noFill/>
        </p:spPr>
        <p:txBody>
          <a:bodyPr wrap="square" rtlCol="0">
            <a:spAutoFit/>
          </a:bodyPr>
          <a:lstStyle/>
          <a:p>
            <a:r>
              <a:rPr lang="en-US" dirty="0"/>
              <a:t>Context  </a:t>
            </a:r>
            <a:r>
              <a:rPr lang="en-US" dirty="0">
                <a:sym typeface="Wingdings" panose="05000000000000000000" pitchFamily="2" charset="2"/>
              </a:rPr>
              <a:t></a:t>
            </a:r>
            <a:endParaRPr lang="en-US" dirty="0"/>
          </a:p>
        </p:txBody>
      </p:sp>
      <p:sp>
        <p:nvSpPr>
          <p:cNvPr id="24" name="Rectangle 23">
            <a:extLst>
              <a:ext uri="{FF2B5EF4-FFF2-40B4-BE49-F238E27FC236}">
                <a16:creationId xmlns:a16="http://schemas.microsoft.com/office/drawing/2014/main" id="{4E662336-8124-42FA-8338-60CC635C48F1}"/>
              </a:ext>
            </a:extLst>
          </p:cNvPr>
          <p:cNvSpPr/>
          <p:nvPr/>
        </p:nvSpPr>
        <p:spPr>
          <a:xfrm>
            <a:off x="9649558" y="4720606"/>
            <a:ext cx="2185521" cy="146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Context</a:t>
            </a:r>
          </a:p>
          <a:p>
            <a:pPr algn="ctr"/>
            <a:r>
              <a:rPr lang="en-US" dirty="0"/>
              <a:t>Co-occurrence matrix</a:t>
            </a:r>
          </a:p>
        </p:txBody>
      </p:sp>
      <p:sp>
        <p:nvSpPr>
          <p:cNvPr id="26" name="Equals 25">
            <a:extLst>
              <a:ext uri="{FF2B5EF4-FFF2-40B4-BE49-F238E27FC236}">
                <a16:creationId xmlns:a16="http://schemas.microsoft.com/office/drawing/2014/main" id="{79671CB8-1A59-4817-8942-9856F78A0F91}"/>
              </a:ext>
            </a:extLst>
          </p:cNvPr>
          <p:cNvSpPr/>
          <p:nvPr/>
        </p:nvSpPr>
        <p:spPr>
          <a:xfrm>
            <a:off x="9448268" y="3967767"/>
            <a:ext cx="745150" cy="3651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DD155777-00BD-4F41-81EE-9B55DDCEDBD1}"/>
              </a:ext>
            </a:extLst>
          </p:cNvPr>
          <p:cNvSpPr txBox="1"/>
          <p:nvPr/>
        </p:nvSpPr>
        <p:spPr>
          <a:xfrm rot="16200000">
            <a:off x="8817544" y="5097084"/>
            <a:ext cx="1233149" cy="369332"/>
          </a:xfrm>
          <a:prstGeom prst="rect">
            <a:avLst/>
          </a:prstGeom>
          <a:noFill/>
        </p:spPr>
        <p:txBody>
          <a:bodyPr wrap="square" rtlCol="0">
            <a:spAutoFit/>
          </a:bodyPr>
          <a:lstStyle/>
          <a:p>
            <a:r>
              <a:rPr lang="en-US" dirty="0"/>
              <a:t>Words </a:t>
            </a:r>
            <a:r>
              <a:rPr lang="en-US" dirty="0">
                <a:sym typeface="Wingdings" panose="05000000000000000000" pitchFamily="2" charset="2"/>
              </a:rPr>
              <a:t></a:t>
            </a:r>
            <a:endParaRPr lang="en-US" dirty="0"/>
          </a:p>
        </p:txBody>
      </p:sp>
      <p:sp>
        <p:nvSpPr>
          <p:cNvPr id="29" name="TextBox 28">
            <a:extLst>
              <a:ext uri="{FF2B5EF4-FFF2-40B4-BE49-F238E27FC236}">
                <a16:creationId xmlns:a16="http://schemas.microsoft.com/office/drawing/2014/main" id="{42A76C87-C3C0-40DC-B904-A37D9291CA03}"/>
              </a:ext>
            </a:extLst>
          </p:cNvPr>
          <p:cNvSpPr txBox="1"/>
          <p:nvPr/>
        </p:nvSpPr>
        <p:spPr>
          <a:xfrm>
            <a:off x="9918384" y="4351274"/>
            <a:ext cx="1494692" cy="369332"/>
          </a:xfrm>
          <a:prstGeom prst="rect">
            <a:avLst/>
          </a:prstGeom>
          <a:noFill/>
        </p:spPr>
        <p:txBody>
          <a:bodyPr wrap="square" rtlCol="0">
            <a:spAutoFit/>
          </a:bodyPr>
          <a:lstStyle/>
          <a:p>
            <a:r>
              <a:rPr lang="en-US" dirty="0"/>
              <a:t>Context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87053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05-CD8C-419B-8551-D0B09B52ECA7}"/>
              </a:ext>
            </a:extLst>
          </p:cNvPr>
          <p:cNvSpPr>
            <a:spLocks noGrp="1"/>
          </p:cNvSpPr>
          <p:nvPr>
            <p:ph type="title"/>
          </p:nvPr>
        </p:nvSpPr>
        <p:spPr/>
        <p:txBody>
          <a:bodyPr>
            <a:normAutofit/>
          </a:bodyPr>
          <a:lstStyle/>
          <a:p>
            <a:r>
              <a:rPr lang="en-US" b="1" dirty="0"/>
              <a:t>Classification Techniques</a:t>
            </a:r>
          </a:p>
        </p:txBody>
      </p:sp>
      <p:sp>
        <p:nvSpPr>
          <p:cNvPr id="3" name="Content Placeholder 2">
            <a:extLst>
              <a:ext uri="{FF2B5EF4-FFF2-40B4-BE49-F238E27FC236}">
                <a16:creationId xmlns:a16="http://schemas.microsoft.com/office/drawing/2014/main" id="{09F16D2F-70E3-4C49-A705-5746B141A842}"/>
              </a:ext>
            </a:extLst>
          </p:cNvPr>
          <p:cNvSpPr>
            <a:spLocks noGrp="1"/>
          </p:cNvSpPr>
          <p:nvPr>
            <p:ph idx="1"/>
          </p:nvPr>
        </p:nvSpPr>
        <p:spPr/>
        <p:txBody>
          <a:bodyPr>
            <a:normAutofit fontScale="77500" lnSpcReduction="20000"/>
          </a:bodyPr>
          <a:lstStyle/>
          <a:p>
            <a:pPr marL="0" indent="0">
              <a:buNone/>
            </a:pPr>
            <a:r>
              <a:rPr lang="en-US" dirty="0"/>
              <a:t>We chose the following classification models, to analyze the performance and accuracy:</a:t>
            </a:r>
          </a:p>
          <a:p>
            <a:r>
              <a:rPr lang="en-US" b="1" dirty="0"/>
              <a:t>Bayesian classification </a:t>
            </a:r>
            <a:r>
              <a:rPr lang="en-US" dirty="0"/>
              <a:t>addresses the classification problem by learning the distribution of instances given different class values.</a:t>
            </a:r>
          </a:p>
          <a:p>
            <a:r>
              <a:rPr lang="en-US" b="1" dirty="0"/>
              <a:t>XGBoost</a:t>
            </a:r>
            <a:r>
              <a:rPr lang="en-US" dirty="0"/>
              <a:t> is a scalable Machine Learning system for tree boosting that has been widely recognized in a number of ML and data mining challenges.</a:t>
            </a:r>
            <a:r>
              <a:rPr lang="en-US" b="1" dirty="0"/>
              <a:t>[4]</a:t>
            </a:r>
          </a:p>
          <a:p>
            <a:r>
              <a:rPr lang="en-US" b="1" dirty="0"/>
              <a:t>Logistic regression </a:t>
            </a:r>
            <a:r>
              <a:rPr lang="en-US" dirty="0"/>
              <a:t>is used to describe data and to explain the relationship between one dependent binary variable and one or more nominal, ordinal, interval or ratio-level independent variables.</a:t>
            </a:r>
          </a:p>
          <a:p>
            <a:r>
              <a:rPr lang="en-US" b="1" dirty="0"/>
              <a:t>Long Short-Term Memory (LSTM)</a:t>
            </a:r>
            <a:r>
              <a:rPr lang="en-US" dirty="0"/>
              <a:t>, is a recurrent neural network capable of learning order dependence in sequence prediction problems.</a:t>
            </a:r>
            <a:r>
              <a:rPr lang="en-US" b="1" dirty="0"/>
              <a:t>[3]</a:t>
            </a:r>
          </a:p>
          <a:p>
            <a:r>
              <a:rPr lang="en-US" b="1" dirty="0"/>
              <a:t>Time Distributed CNN (TD-CNN)</a:t>
            </a:r>
            <a:r>
              <a:rPr lang="en-US" dirty="0"/>
              <a:t>, is a </a:t>
            </a:r>
            <a:r>
              <a:rPr lang="en-US" dirty="0" err="1"/>
              <a:t>a</a:t>
            </a:r>
            <a:r>
              <a:rPr lang="en-US" dirty="0"/>
              <a:t> type of CNN that applies the same layer to several inputs to produce on output per input in time.</a:t>
            </a:r>
            <a:r>
              <a:rPr lang="en-US" b="1" dirty="0"/>
              <a:t>[2]</a:t>
            </a:r>
          </a:p>
          <a:p>
            <a:r>
              <a:rPr lang="en-US" dirty="0"/>
              <a:t>The </a:t>
            </a:r>
            <a:r>
              <a:rPr lang="en-US" b="1" dirty="0"/>
              <a:t>Concatenated Model</a:t>
            </a:r>
            <a:r>
              <a:rPr lang="en-US" dirty="0"/>
              <a:t> are used in addition to </a:t>
            </a:r>
            <a:r>
              <a:rPr lang="en-US" b="1" dirty="0"/>
              <a:t>LSTM</a:t>
            </a:r>
            <a:r>
              <a:rPr lang="en-US" dirty="0"/>
              <a:t> and </a:t>
            </a:r>
            <a:r>
              <a:rPr lang="en-US" b="1" dirty="0"/>
              <a:t>TD-CNN</a:t>
            </a:r>
            <a:r>
              <a:rPr lang="en-US" dirty="0"/>
              <a:t> with a </a:t>
            </a:r>
            <a:r>
              <a:rPr lang="en-US" b="1" dirty="0"/>
              <a:t>simple 1D CNN </a:t>
            </a:r>
            <a:r>
              <a:rPr lang="en-US" dirty="0"/>
              <a:t>Layer followed by batch normalization and dropout and activation (RELU).</a:t>
            </a:r>
          </a:p>
        </p:txBody>
      </p:sp>
      <p:sp>
        <p:nvSpPr>
          <p:cNvPr id="4" name="Slide Number Placeholder 3">
            <a:extLst>
              <a:ext uri="{FF2B5EF4-FFF2-40B4-BE49-F238E27FC236}">
                <a16:creationId xmlns:a16="http://schemas.microsoft.com/office/drawing/2014/main" id="{67B3E998-EEDD-4487-8706-D31EE286FFFB}"/>
              </a:ext>
            </a:extLst>
          </p:cNvPr>
          <p:cNvSpPr>
            <a:spLocks noGrp="1"/>
          </p:cNvSpPr>
          <p:nvPr>
            <p:ph type="sldNum" sz="quarter" idx="12"/>
          </p:nvPr>
        </p:nvSpPr>
        <p:spPr/>
        <p:txBody>
          <a:bodyPr/>
          <a:lstStyle/>
          <a:p>
            <a:fld id="{17214B29-2612-49B7-BCD5-5B417A3C392C}" type="slidenum">
              <a:rPr lang="en-US" smtClean="0"/>
              <a:t>7</a:t>
            </a:fld>
            <a:endParaRPr lang="en-US"/>
          </a:p>
        </p:txBody>
      </p:sp>
    </p:spTree>
    <p:extLst>
      <p:ext uri="{BB962C8B-B14F-4D97-AF65-F5344CB8AC3E}">
        <p14:creationId xmlns:p14="http://schemas.microsoft.com/office/powerpoint/2010/main" val="107882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1356-D0C9-4CB4-833A-4EC32D49A63B}"/>
              </a:ext>
            </a:extLst>
          </p:cNvPr>
          <p:cNvSpPr>
            <a:spLocks noGrp="1"/>
          </p:cNvSpPr>
          <p:nvPr>
            <p:ph type="title"/>
          </p:nvPr>
        </p:nvSpPr>
        <p:spPr/>
        <p:txBody>
          <a:bodyPr>
            <a:normAutofit/>
          </a:bodyPr>
          <a:lstStyle/>
          <a:p>
            <a:r>
              <a:rPr lang="en-US" b="1" dirty="0"/>
              <a:t>Experiment-Models</a:t>
            </a:r>
          </a:p>
        </p:txBody>
      </p:sp>
      <p:sp>
        <p:nvSpPr>
          <p:cNvPr id="3" name="Content Placeholder 2">
            <a:extLst>
              <a:ext uri="{FF2B5EF4-FFF2-40B4-BE49-F238E27FC236}">
                <a16:creationId xmlns:a16="http://schemas.microsoft.com/office/drawing/2014/main" id="{B5F7653A-9469-45D7-9D80-BC0E2CEA0B67}"/>
              </a:ext>
            </a:extLst>
          </p:cNvPr>
          <p:cNvSpPr>
            <a:spLocks noGrp="1"/>
          </p:cNvSpPr>
          <p:nvPr>
            <p:ph idx="1"/>
          </p:nvPr>
        </p:nvSpPr>
        <p:spPr/>
        <p:txBody>
          <a:bodyPr>
            <a:normAutofit fontScale="77500" lnSpcReduction="20000"/>
          </a:bodyPr>
          <a:lstStyle/>
          <a:p>
            <a:r>
              <a:rPr lang="en-US" dirty="0"/>
              <a:t>Bag of Words + Multinomial Bayes</a:t>
            </a:r>
          </a:p>
          <a:p>
            <a:r>
              <a:rPr lang="en-US" dirty="0"/>
              <a:t>Bag of Words + n-grams + Multinomial Bayes</a:t>
            </a:r>
          </a:p>
          <a:p>
            <a:r>
              <a:rPr lang="en-US" dirty="0"/>
              <a:t>Bag of Words + XGBoost</a:t>
            </a:r>
          </a:p>
          <a:p>
            <a:r>
              <a:rPr lang="en-US" dirty="0"/>
              <a:t>Bag of Words + n-grams + Logistic Regression</a:t>
            </a:r>
          </a:p>
          <a:p>
            <a:r>
              <a:rPr lang="en-US" dirty="0"/>
              <a:t>TF-IDF + n-grams + Logistic Regression</a:t>
            </a:r>
          </a:p>
          <a:p>
            <a:r>
              <a:rPr lang="en-US" dirty="0"/>
              <a:t>Word2vec Embeddings + LSTM					(Type MODEL 1A)</a:t>
            </a:r>
          </a:p>
          <a:p>
            <a:r>
              <a:rPr lang="en-US" dirty="0"/>
              <a:t>GloVe Embeddings + LSTM						(Type MODEL 1B)</a:t>
            </a:r>
          </a:p>
          <a:p>
            <a:r>
              <a:rPr lang="en-US" dirty="0"/>
              <a:t>Word2vec Embeddings + (TD-CNN+ 1D CNN)				(Type MODEL 2A)</a:t>
            </a:r>
          </a:p>
          <a:p>
            <a:r>
              <a:rPr lang="en-US" dirty="0"/>
              <a:t>GloVe Embeddings +TD-CNN						(Type MODEL 2B)</a:t>
            </a:r>
          </a:p>
          <a:p>
            <a:r>
              <a:rPr lang="en-US" b="1" dirty="0"/>
              <a:t>Word2vec Embeddings + (LSTM+TD-CNN+CNN)</a:t>
            </a:r>
            <a:r>
              <a:rPr lang="en-US" dirty="0"/>
              <a:t>			(Type MODEL 3A)</a:t>
            </a:r>
          </a:p>
          <a:p>
            <a:r>
              <a:rPr lang="en-US" dirty="0"/>
              <a:t>GloVe Embeddings + (LSTM+TD-CNN+CNN)				(Type MODEL 3B)</a:t>
            </a:r>
          </a:p>
        </p:txBody>
      </p:sp>
      <p:sp>
        <p:nvSpPr>
          <p:cNvPr id="4" name="Slide Number Placeholder 3">
            <a:extLst>
              <a:ext uri="{FF2B5EF4-FFF2-40B4-BE49-F238E27FC236}">
                <a16:creationId xmlns:a16="http://schemas.microsoft.com/office/drawing/2014/main" id="{856CD553-95CC-436C-BB2E-0AC462F00B31}"/>
              </a:ext>
            </a:extLst>
          </p:cNvPr>
          <p:cNvSpPr>
            <a:spLocks noGrp="1"/>
          </p:cNvSpPr>
          <p:nvPr>
            <p:ph type="sldNum" sz="quarter" idx="12"/>
          </p:nvPr>
        </p:nvSpPr>
        <p:spPr/>
        <p:txBody>
          <a:bodyPr/>
          <a:lstStyle/>
          <a:p>
            <a:fld id="{17214B29-2612-49B7-BCD5-5B417A3C392C}" type="slidenum">
              <a:rPr lang="en-US" smtClean="0"/>
              <a:t>8</a:t>
            </a:fld>
            <a:endParaRPr lang="en-US"/>
          </a:p>
        </p:txBody>
      </p:sp>
    </p:spTree>
    <p:extLst>
      <p:ext uri="{BB962C8B-B14F-4D97-AF65-F5344CB8AC3E}">
        <p14:creationId xmlns:p14="http://schemas.microsoft.com/office/powerpoint/2010/main" val="374148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80CE-4598-443F-BB82-F6B206986DCA}"/>
              </a:ext>
            </a:extLst>
          </p:cNvPr>
          <p:cNvSpPr>
            <a:spLocks noGrp="1"/>
          </p:cNvSpPr>
          <p:nvPr>
            <p:ph type="title"/>
          </p:nvPr>
        </p:nvSpPr>
        <p:spPr/>
        <p:txBody>
          <a:bodyPr>
            <a:normAutofit/>
          </a:bodyPr>
          <a:lstStyle/>
          <a:p>
            <a:r>
              <a:rPr lang="en-US" b="1" dirty="0"/>
              <a:t>Framework for Machine Learning Models</a:t>
            </a:r>
          </a:p>
        </p:txBody>
      </p:sp>
      <p:sp>
        <p:nvSpPr>
          <p:cNvPr id="3" name="Slide Number Placeholder 2">
            <a:extLst>
              <a:ext uri="{FF2B5EF4-FFF2-40B4-BE49-F238E27FC236}">
                <a16:creationId xmlns:a16="http://schemas.microsoft.com/office/drawing/2014/main" id="{79E7B1B3-B814-4B47-BC72-172F281B3960}"/>
              </a:ext>
            </a:extLst>
          </p:cNvPr>
          <p:cNvSpPr>
            <a:spLocks noGrp="1"/>
          </p:cNvSpPr>
          <p:nvPr>
            <p:ph type="sldNum" sz="quarter" idx="12"/>
          </p:nvPr>
        </p:nvSpPr>
        <p:spPr/>
        <p:txBody>
          <a:bodyPr/>
          <a:lstStyle/>
          <a:p>
            <a:fld id="{17214B29-2612-49B7-BCD5-5B417A3C392C}" type="slidenum">
              <a:rPr lang="en-US" smtClean="0"/>
              <a:t>9</a:t>
            </a:fld>
            <a:endParaRPr lang="en-US"/>
          </a:p>
        </p:txBody>
      </p:sp>
      <p:sp>
        <p:nvSpPr>
          <p:cNvPr id="5" name="Rectangle 4">
            <a:extLst>
              <a:ext uri="{FF2B5EF4-FFF2-40B4-BE49-F238E27FC236}">
                <a16:creationId xmlns:a16="http://schemas.microsoft.com/office/drawing/2014/main" id="{6C741DD2-B20A-4683-BE41-B81FA96C2D8D}"/>
              </a:ext>
            </a:extLst>
          </p:cNvPr>
          <p:cNvSpPr/>
          <p:nvPr/>
        </p:nvSpPr>
        <p:spPr>
          <a:xfrm>
            <a:off x="5347392" y="1698163"/>
            <a:ext cx="3465709"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Predictions</a:t>
            </a:r>
          </a:p>
        </p:txBody>
      </p:sp>
      <p:sp>
        <p:nvSpPr>
          <p:cNvPr id="7" name="Rectangle 6">
            <a:extLst>
              <a:ext uri="{FF2B5EF4-FFF2-40B4-BE49-F238E27FC236}">
                <a16:creationId xmlns:a16="http://schemas.microsoft.com/office/drawing/2014/main" id="{FA888DA2-8065-489B-BA8F-6852287749EC}"/>
              </a:ext>
            </a:extLst>
          </p:cNvPr>
          <p:cNvSpPr/>
          <p:nvPr/>
        </p:nvSpPr>
        <p:spPr>
          <a:xfrm>
            <a:off x="2755898" y="2648960"/>
            <a:ext cx="8686799"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Multinomial </a:t>
            </a:r>
            <a:r>
              <a:rPr lang="en-US" sz="1200" b="1" dirty="0" err="1">
                <a:solidFill>
                  <a:schemeClr val="tx1"/>
                </a:solidFill>
              </a:rPr>
              <a:t>Baysian</a:t>
            </a:r>
            <a:r>
              <a:rPr lang="en-US" sz="1200" b="1" dirty="0">
                <a:solidFill>
                  <a:schemeClr val="tx1"/>
                </a:solidFill>
              </a:rPr>
              <a:t> / Logistic regression / </a:t>
            </a:r>
            <a:r>
              <a:rPr lang="en-US" sz="1200" b="1" dirty="0" err="1">
                <a:solidFill>
                  <a:schemeClr val="tx1"/>
                </a:solidFill>
              </a:rPr>
              <a:t>XGBoost</a:t>
            </a:r>
            <a:endParaRPr lang="en-US" sz="1200" b="1" dirty="0">
              <a:solidFill>
                <a:schemeClr val="tx1"/>
              </a:solidFill>
            </a:endParaRPr>
          </a:p>
        </p:txBody>
      </p:sp>
      <p:sp>
        <p:nvSpPr>
          <p:cNvPr id="11" name="Rectangle 10">
            <a:extLst>
              <a:ext uri="{FF2B5EF4-FFF2-40B4-BE49-F238E27FC236}">
                <a16:creationId xmlns:a16="http://schemas.microsoft.com/office/drawing/2014/main" id="{7CC099F0-E050-404B-999C-719ED9135453}"/>
              </a:ext>
            </a:extLst>
          </p:cNvPr>
          <p:cNvSpPr/>
          <p:nvPr/>
        </p:nvSpPr>
        <p:spPr>
          <a:xfrm>
            <a:off x="2755898" y="3633484"/>
            <a:ext cx="5278966"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Concatenated Input (question_1+question_2)</a:t>
            </a:r>
          </a:p>
        </p:txBody>
      </p:sp>
      <p:sp>
        <p:nvSpPr>
          <p:cNvPr id="13" name="Rectangle 12">
            <a:extLst>
              <a:ext uri="{FF2B5EF4-FFF2-40B4-BE49-F238E27FC236}">
                <a16:creationId xmlns:a16="http://schemas.microsoft.com/office/drawing/2014/main" id="{662C4834-73AF-4C4E-9E8B-121B10E75262}"/>
              </a:ext>
            </a:extLst>
          </p:cNvPr>
          <p:cNvSpPr/>
          <p:nvPr/>
        </p:nvSpPr>
        <p:spPr>
          <a:xfrm>
            <a:off x="2755898" y="4598684"/>
            <a:ext cx="1909232"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Feature Extraction	</a:t>
            </a:r>
          </a:p>
        </p:txBody>
      </p:sp>
      <p:sp>
        <p:nvSpPr>
          <p:cNvPr id="17" name="Rectangle 16">
            <a:extLst>
              <a:ext uri="{FF2B5EF4-FFF2-40B4-BE49-F238E27FC236}">
                <a16:creationId xmlns:a16="http://schemas.microsoft.com/office/drawing/2014/main" id="{87C7D9D4-0355-4C81-B937-80EF536EA192}"/>
              </a:ext>
            </a:extLst>
          </p:cNvPr>
          <p:cNvSpPr/>
          <p:nvPr/>
        </p:nvSpPr>
        <p:spPr>
          <a:xfrm>
            <a:off x="6125632" y="4598683"/>
            <a:ext cx="1909232"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Feature Extraction</a:t>
            </a:r>
          </a:p>
        </p:txBody>
      </p:sp>
      <p:sp>
        <p:nvSpPr>
          <p:cNvPr id="19" name="Rectangle 18">
            <a:extLst>
              <a:ext uri="{FF2B5EF4-FFF2-40B4-BE49-F238E27FC236}">
                <a16:creationId xmlns:a16="http://schemas.microsoft.com/office/drawing/2014/main" id="{1ED58A68-B4F7-433E-AD0F-7F8891A9E3F7}"/>
              </a:ext>
            </a:extLst>
          </p:cNvPr>
          <p:cNvSpPr/>
          <p:nvPr/>
        </p:nvSpPr>
        <p:spPr>
          <a:xfrm>
            <a:off x="2755898" y="5576280"/>
            <a:ext cx="1909232"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question_1</a:t>
            </a:r>
          </a:p>
        </p:txBody>
      </p:sp>
      <p:sp>
        <p:nvSpPr>
          <p:cNvPr id="21" name="Rectangle 20">
            <a:extLst>
              <a:ext uri="{FF2B5EF4-FFF2-40B4-BE49-F238E27FC236}">
                <a16:creationId xmlns:a16="http://schemas.microsoft.com/office/drawing/2014/main" id="{A89438E2-2C23-4E97-A098-B0EAF308F02C}"/>
              </a:ext>
            </a:extLst>
          </p:cNvPr>
          <p:cNvSpPr/>
          <p:nvPr/>
        </p:nvSpPr>
        <p:spPr>
          <a:xfrm>
            <a:off x="6125632" y="5576280"/>
            <a:ext cx="1909232"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question_2</a:t>
            </a:r>
          </a:p>
        </p:txBody>
      </p:sp>
      <p:sp>
        <p:nvSpPr>
          <p:cNvPr id="23" name="Rectangle 22">
            <a:extLst>
              <a:ext uri="{FF2B5EF4-FFF2-40B4-BE49-F238E27FC236}">
                <a16:creationId xmlns:a16="http://schemas.microsoft.com/office/drawing/2014/main" id="{519B24AD-047B-4F45-BE4F-EA9665BE2C52}"/>
              </a:ext>
            </a:extLst>
          </p:cNvPr>
          <p:cNvSpPr/>
          <p:nvPr/>
        </p:nvSpPr>
        <p:spPr>
          <a:xfrm>
            <a:off x="9355666" y="5576279"/>
            <a:ext cx="2087031" cy="34056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is_duplicate (Ground Truth)</a:t>
            </a:r>
          </a:p>
        </p:txBody>
      </p:sp>
      <p:sp>
        <p:nvSpPr>
          <p:cNvPr id="25" name="Speech Bubble: Oval 24">
            <a:extLst>
              <a:ext uri="{FF2B5EF4-FFF2-40B4-BE49-F238E27FC236}">
                <a16:creationId xmlns:a16="http://schemas.microsoft.com/office/drawing/2014/main" id="{4C95F1C8-A9FB-4153-9F37-18B96E8BEFB0}"/>
              </a:ext>
            </a:extLst>
          </p:cNvPr>
          <p:cNvSpPr/>
          <p:nvPr/>
        </p:nvSpPr>
        <p:spPr>
          <a:xfrm>
            <a:off x="165102" y="3947800"/>
            <a:ext cx="2332564" cy="762000"/>
          </a:xfrm>
          <a:prstGeom prst="wedgeEllipseCallout">
            <a:avLst>
              <a:gd name="adj1" fmla="val 55761"/>
              <a:gd name="adj2" fmla="val 517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Bag of Words/ TF-IDF</a:t>
            </a:r>
            <a:endParaRPr lang="en-US" sz="1800" b="1" dirty="0">
              <a:solidFill>
                <a:schemeClr val="tx1"/>
              </a:solidFill>
            </a:endParaRPr>
          </a:p>
        </p:txBody>
      </p:sp>
      <p:sp>
        <p:nvSpPr>
          <p:cNvPr id="27" name="Arrow: Up 26">
            <a:extLst>
              <a:ext uri="{FF2B5EF4-FFF2-40B4-BE49-F238E27FC236}">
                <a16:creationId xmlns:a16="http://schemas.microsoft.com/office/drawing/2014/main" id="{E297B827-934C-4E25-A0AC-DEE461E0225D}"/>
              </a:ext>
            </a:extLst>
          </p:cNvPr>
          <p:cNvSpPr/>
          <p:nvPr/>
        </p:nvSpPr>
        <p:spPr>
          <a:xfrm>
            <a:off x="3625847" y="3989662"/>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 28">
            <a:extLst>
              <a:ext uri="{FF2B5EF4-FFF2-40B4-BE49-F238E27FC236}">
                <a16:creationId xmlns:a16="http://schemas.microsoft.com/office/drawing/2014/main" id="{22B63F98-335A-4BE1-916E-9918F4414C6F}"/>
              </a:ext>
            </a:extLst>
          </p:cNvPr>
          <p:cNvSpPr/>
          <p:nvPr/>
        </p:nvSpPr>
        <p:spPr>
          <a:xfrm>
            <a:off x="6995580" y="3989662"/>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Up 30">
            <a:extLst>
              <a:ext uri="{FF2B5EF4-FFF2-40B4-BE49-F238E27FC236}">
                <a16:creationId xmlns:a16="http://schemas.microsoft.com/office/drawing/2014/main" id="{A2321076-9E25-40C1-95B8-DEF083576344}"/>
              </a:ext>
            </a:extLst>
          </p:cNvPr>
          <p:cNvSpPr/>
          <p:nvPr/>
        </p:nvSpPr>
        <p:spPr>
          <a:xfrm>
            <a:off x="3625847" y="4967257"/>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63F4172D-9FE3-46DB-9217-A241B6E83FBC}"/>
              </a:ext>
            </a:extLst>
          </p:cNvPr>
          <p:cNvSpPr/>
          <p:nvPr/>
        </p:nvSpPr>
        <p:spPr>
          <a:xfrm>
            <a:off x="6995580" y="4967257"/>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 36">
            <a:extLst>
              <a:ext uri="{FF2B5EF4-FFF2-40B4-BE49-F238E27FC236}">
                <a16:creationId xmlns:a16="http://schemas.microsoft.com/office/drawing/2014/main" id="{70335B95-5842-4F85-BD74-F3B9D2A641E1}"/>
              </a:ext>
            </a:extLst>
          </p:cNvPr>
          <p:cNvSpPr/>
          <p:nvPr/>
        </p:nvSpPr>
        <p:spPr>
          <a:xfrm>
            <a:off x="10314514" y="3080674"/>
            <a:ext cx="169334" cy="2427052"/>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Up 38">
            <a:extLst>
              <a:ext uri="{FF2B5EF4-FFF2-40B4-BE49-F238E27FC236}">
                <a16:creationId xmlns:a16="http://schemas.microsoft.com/office/drawing/2014/main" id="{D395DD38-84FD-4D7F-9241-78A3B7376404}"/>
              </a:ext>
            </a:extLst>
          </p:cNvPr>
          <p:cNvSpPr/>
          <p:nvPr/>
        </p:nvSpPr>
        <p:spPr>
          <a:xfrm>
            <a:off x="5310714" y="3032395"/>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 40">
            <a:extLst>
              <a:ext uri="{FF2B5EF4-FFF2-40B4-BE49-F238E27FC236}">
                <a16:creationId xmlns:a16="http://schemas.microsoft.com/office/drawing/2014/main" id="{60645076-FEAB-4BAA-9D40-859DAD466BAD}"/>
              </a:ext>
            </a:extLst>
          </p:cNvPr>
          <p:cNvSpPr/>
          <p:nvPr/>
        </p:nvSpPr>
        <p:spPr>
          <a:xfrm>
            <a:off x="6995580" y="2060469"/>
            <a:ext cx="169334" cy="581016"/>
          </a:xfrm>
          <a:prstGeom prst="up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0073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2836</TotalTime>
  <Words>1566</Words>
  <Application>Microsoft Office PowerPoint</Application>
  <PresentationFormat>Widescreen</PresentationFormat>
  <Paragraphs>249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Team P16: [Question Pair Classification]</vt:lpstr>
      <vt:lpstr>What is it?</vt:lpstr>
      <vt:lpstr>Our Goal</vt:lpstr>
      <vt:lpstr>Dataset        Text Preprocessing</vt:lpstr>
      <vt:lpstr>Feature Extraction</vt:lpstr>
      <vt:lpstr>Word2vec     Bag of Word    GloVe</vt:lpstr>
      <vt:lpstr>Classification Techniques</vt:lpstr>
      <vt:lpstr>Experiment-Models</vt:lpstr>
      <vt:lpstr>Framework for Machine Learning Models</vt:lpstr>
      <vt:lpstr>Embedding Layers</vt:lpstr>
      <vt:lpstr>PowerPoint Presentation</vt:lpstr>
      <vt:lpstr>PowerPoint Presentation</vt:lpstr>
      <vt:lpstr>Results : Quora’s (Text Corpus + Model ) (Benchmark)</vt:lpstr>
      <vt:lpstr>Conclusion</vt:lpstr>
      <vt:lpstr>References</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Learning and Topological Inference with Cyborg-Insect Networks</dc:title>
  <dc:creator>Adarsh Puri</dc:creator>
  <cp:lastModifiedBy>adarsh puri</cp:lastModifiedBy>
  <cp:revision>289</cp:revision>
  <dcterms:created xsi:type="dcterms:W3CDTF">2016-03-10T14:29:39Z</dcterms:created>
  <dcterms:modified xsi:type="dcterms:W3CDTF">2020-11-09T22:44:12Z</dcterms:modified>
</cp:coreProperties>
</file>