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2"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DF069-A069-40BD-AFF6-BD036710D2D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6B6A16A-29C7-4CAA-9CED-981C3F457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1C0D410-DA21-4223-836B-E8C3DCA56130}"/>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5" name="Marcador de pie de página 4">
            <a:extLst>
              <a:ext uri="{FF2B5EF4-FFF2-40B4-BE49-F238E27FC236}">
                <a16:creationId xmlns:a16="http://schemas.microsoft.com/office/drawing/2014/main" id="{DE2E3022-2D48-4427-8127-9D7A77D341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FF1C83C-A9A0-4530-85E7-D6FD0A8DF2D9}"/>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212493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E3CDB-C7B5-4DFD-ABFA-6003F6C6733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0936674-19FB-4432-99D4-3325751BDE7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DF8BB4-CE16-4291-B7CB-4F81AE694A18}"/>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5" name="Marcador de pie de página 4">
            <a:extLst>
              <a:ext uri="{FF2B5EF4-FFF2-40B4-BE49-F238E27FC236}">
                <a16:creationId xmlns:a16="http://schemas.microsoft.com/office/drawing/2014/main" id="{818D4F1E-40D4-45C4-9531-2EC1148AFAC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E7C170E-3AE5-4498-A7D0-4904CC0BF209}"/>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421911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CD582FF-CDF8-4C25-B0C3-4FEC70E424F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99B30A3-2788-407A-93E7-0777DC759D0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718A17B-B71E-41C3-A22E-C6F50E35581B}"/>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5" name="Marcador de pie de página 4">
            <a:extLst>
              <a:ext uri="{FF2B5EF4-FFF2-40B4-BE49-F238E27FC236}">
                <a16:creationId xmlns:a16="http://schemas.microsoft.com/office/drawing/2014/main" id="{CEE4B7ED-2E2F-401D-B4B8-84F01C80C8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AA4697-482E-4A63-B40B-B21860E874F1}"/>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414754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2143A-E2E2-4568-95E2-3B81CABD7FD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D75860E-F794-474F-B909-3FF78C13DC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8D6E2C5-8975-44A4-BDA7-10DFA8CE88F0}"/>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5" name="Marcador de pie de página 4">
            <a:extLst>
              <a:ext uri="{FF2B5EF4-FFF2-40B4-BE49-F238E27FC236}">
                <a16:creationId xmlns:a16="http://schemas.microsoft.com/office/drawing/2014/main" id="{0A98FC21-F711-42A6-9B21-9E674FCBC65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3B77EC3-E86A-40A7-A555-02A6119EE1C6}"/>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238793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71641-ECC3-4026-A355-263D9A856E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CE1D36A-4732-42B8-9F80-E06482E0A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78B4F72-875D-4ACB-A35E-67448A95B8A6}"/>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5" name="Marcador de pie de página 4">
            <a:extLst>
              <a:ext uri="{FF2B5EF4-FFF2-40B4-BE49-F238E27FC236}">
                <a16:creationId xmlns:a16="http://schemas.microsoft.com/office/drawing/2014/main" id="{6C46F470-5849-4C20-948D-B13780E8A74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854FF2-9D38-4887-BD1E-FB06E636EDE0}"/>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193090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DF1A8-6476-43FB-9F02-0E20D8CE2CD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15E24E9-BED4-4912-9426-9E9C6A08FB0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0250B8E-2A20-46BE-B6FA-9A6F1B27688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C50253E-1818-4BF7-BD73-026D5810A654}"/>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6" name="Marcador de pie de página 5">
            <a:extLst>
              <a:ext uri="{FF2B5EF4-FFF2-40B4-BE49-F238E27FC236}">
                <a16:creationId xmlns:a16="http://schemas.microsoft.com/office/drawing/2014/main" id="{81C613D1-E035-46B2-8EB2-F897428272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1DAC6AE-2436-428F-B407-7BA78BA459E0}"/>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353127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6ACBF-CFC2-4CA9-AAAC-6D882414A3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1D60129-6062-4C52-AFC1-B762EDEC1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D01A9DE-D1B1-48A8-82C1-DA9C3E4CF98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5AA88F6-6761-4614-81D6-43CC39385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90BF146-F7F3-4471-8BDD-586CC233C39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48173CF-06FD-41FE-A3E6-224413E7C214}"/>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8" name="Marcador de pie de página 7">
            <a:extLst>
              <a:ext uri="{FF2B5EF4-FFF2-40B4-BE49-F238E27FC236}">
                <a16:creationId xmlns:a16="http://schemas.microsoft.com/office/drawing/2014/main" id="{E013E526-EA86-4BBC-B175-AE93CDE3619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877B66F-6982-4AF6-B05B-5571A71CF391}"/>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119410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20A47-872E-4B61-B250-6A4CDE8E210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D8D3A1C-6D7A-47CF-AB2B-BF01E9CB7608}"/>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4" name="Marcador de pie de página 3">
            <a:extLst>
              <a:ext uri="{FF2B5EF4-FFF2-40B4-BE49-F238E27FC236}">
                <a16:creationId xmlns:a16="http://schemas.microsoft.com/office/drawing/2014/main" id="{D89C8B61-5039-4431-9DE9-63ED03DC50F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B9BA0A1-B296-4417-B622-71DEDE5EC432}"/>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90653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C04A9E-559D-4044-99FF-84B216302A1A}"/>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3" name="Marcador de pie de página 2">
            <a:extLst>
              <a:ext uri="{FF2B5EF4-FFF2-40B4-BE49-F238E27FC236}">
                <a16:creationId xmlns:a16="http://schemas.microsoft.com/office/drawing/2014/main" id="{80DE603B-D122-4240-A593-C6CF8079264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933EAE1-A950-4ECC-A920-054189F6CC98}"/>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184915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931B0-7CAC-4E31-8074-766D274CD1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223FD24-85E7-4435-A5CE-B308A0D57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1F1FC5F-4EBC-4F54-B488-3A4FBAD64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4756FF-8566-4ADE-A076-80235653D24B}"/>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6" name="Marcador de pie de página 5">
            <a:extLst>
              <a:ext uri="{FF2B5EF4-FFF2-40B4-BE49-F238E27FC236}">
                <a16:creationId xmlns:a16="http://schemas.microsoft.com/office/drawing/2014/main" id="{7A6A6BD4-111F-467F-881C-D6828DD4C16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4D70974-5A2F-4049-8E81-38445671322F}"/>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93314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7A78A-21D8-493C-B7B2-48D910FC50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DF6F878-3B02-4186-BC28-8BD8CBDD1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E37691D-94A0-45F3-AD95-883D30E99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96DB18C-C35C-441B-8F8C-E41CA897774C}"/>
              </a:ext>
            </a:extLst>
          </p:cNvPr>
          <p:cNvSpPr>
            <a:spLocks noGrp="1"/>
          </p:cNvSpPr>
          <p:nvPr>
            <p:ph type="dt" sz="half" idx="10"/>
          </p:nvPr>
        </p:nvSpPr>
        <p:spPr/>
        <p:txBody>
          <a:bodyPr/>
          <a:lstStyle/>
          <a:p>
            <a:fld id="{F84938E2-92A8-43B2-9F99-FCBD7DE33E1B}" type="datetimeFigureOut">
              <a:rPr lang="es-CO" smtClean="0"/>
              <a:t>3/09/2020</a:t>
            </a:fld>
            <a:endParaRPr lang="es-CO"/>
          </a:p>
        </p:txBody>
      </p:sp>
      <p:sp>
        <p:nvSpPr>
          <p:cNvPr id="6" name="Marcador de pie de página 5">
            <a:extLst>
              <a:ext uri="{FF2B5EF4-FFF2-40B4-BE49-F238E27FC236}">
                <a16:creationId xmlns:a16="http://schemas.microsoft.com/office/drawing/2014/main" id="{B4C3E34C-C1DF-4D0F-B32B-3E68FD33219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69655DC-0499-4E97-8654-3BA9FE46DFB6}"/>
              </a:ext>
            </a:extLst>
          </p:cNvPr>
          <p:cNvSpPr>
            <a:spLocks noGrp="1"/>
          </p:cNvSpPr>
          <p:nvPr>
            <p:ph type="sldNum" sz="quarter" idx="12"/>
          </p:nvPr>
        </p:nvSpPr>
        <p:spPr/>
        <p:txBody>
          <a:bodyPr/>
          <a:lstStyle/>
          <a:p>
            <a:fld id="{747AAE42-D187-4DA8-A049-000B83B1B259}" type="slidenum">
              <a:rPr lang="es-CO" smtClean="0"/>
              <a:t>‹Nº›</a:t>
            </a:fld>
            <a:endParaRPr lang="es-CO"/>
          </a:p>
        </p:txBody>
      </p:sp>
    </p:spTree>
    <p:extLst>
      <p:ext uri="{BB962C8B-B14F-4D97-AF65-F5344CB8AC3E}">
        <p14:creationId xmlns:p14="http://schemas.microsoft.com/office/powerpoint/2010/main" val="170830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3EFE555-27F8-494F-8BDB-06E9915496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6A5C080-112C-44DC-8129-2CB003A4AF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41D40F4-9F27-4D8B-B099-38F575840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938E2-92A8-43B2-9F99-FCBD7DE33E1B}" type="datetimeFigureOut">
              <a:rPr lang="es-CO" smtClean="0"/>
              <a:t>3/09/2020</a:t>
            </a:fld>
            <a:endParaRPr lang="es-CO"/>
          </a:p>
        </p:txBody>
      </p:sp>
      <p:sp>
        <p:nvSpPr>
          <p:cNvPr id="5" name="Marcador de pie de página 4">
            <a:extLst>
              <a:ext uri="{FF2B5EF4-FFF2-40B4-BE49-F238E27FC236}">
                <a16:creationId xmlns:a16="http://schemas.microsoft.com/office/drawing/2014/main" id="{7E6A6183-6EC6-4C75-B35A-42EB4BADB4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CC1B532-1E79-4C1D-A0D0-FA7330600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AAE42-D187-4DA8-A049-000B83B1B259}" type="slidenum">
              <a:rPr lang="es-CO" smtClean="0"/>
              <a:t>‹Nº›</a:t>
            </a:fld>
            <a:endParaRPr lang="es-CO"/>
          </a:p>
        </p:txBody>
      </p:sp>
    </p:spTree>
    <p:extLst>
      <p:ext uri="{BB962C8B-B14F-4D97-AF65-F5344CB8AC3E}">
        <p14:creationId xmlns:p14="http://schemas.microsoft.com/office/powerpoint/2010/main" val="350039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lpais.com/tag/fecha/20200107" TargetMode="External"/><Relationship Id="rId2" Type="http://schemas.openxmlformats.org/officeDocument/2006/relationships/hyperlink" Target="https://elpais.com/tag/fecha/202002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E44118E-0D4B-4F52-84CE-ED1DFCB1BEC3}"/>
              </a:ext>
            </a:extLst>
          </p:cNvPr>
          <p:cNvSpPr txBox="1"/>
          <p:nvPr/>
        </p:nvSpPr>
        <p:spPr>
          <a:xfrm>
            <a:off x="829993" y="2198844"/>
            <a:ext cx="1421415" cy="369332"/>
          </a:xfrm>
          <a:prstGeom prst="rect">
            <a:avLst/>
          </a:prstGeom>
          <a:noFill/>
        </p:spPr>
        <p:txBody>
          <a:bodyPr wrap="none" rtlCol="0">
            <a:spAutoFit/>
          </a:bodyPr>
          <a:lstStyle/>
          <a:p>
            <a:r>
              <a:rPr lang="es-CO" b="1" dirty="0">
                <a:solidFill>
                  <a:srgbClr val="FF0000"/>
                </a:solidFill>
              </a:rPr>
              <a:t>Manufactura</a:t>
            </a:r>
          </a:p>
        </p:txBody>
      </p:sp>
      <p:sp>
        <p:nvSpPr>
          <p:cNvPr id="5" name="CuadroTexto 4">
            <a:extLst>
              <a:ext uri="{FF2B5EF4-FFF2-40B4-BE49-F238E27FC236}">
                <a16:creationId xmlns:a16="http://schemas.microsoft.com/office/drawing/2014/main" id="{94E1F353-F2BA-4D45-BFAE-21FBB4A4EC52}"/>
              </a:ext>
            </a:extLst>
          </p:cNvPr>
          <p:cNvSpPr txBox="1"/>
          <p:nvPr/>
        </p:nvSpPr>
        <p:spPr>
          <a:xfrm>
            <a:off x="5796200" y="1618183"/>
            <a:ext cx="1004699" cy="369332"/>
          </a:xfrm>
          <a:prstGeom prst="rect">
            <a:avLst/>
          </a:prstGeom>
          <a:noFill/>
        </p:spPr>
        <p:txBody>
          <a:bodyPr wrap="none" rtlCol="0">
            <a:spAutoFit/>
          </a:bodyPr>
          <a:lstStyle/>
          <a:p>
            <a:r>
              <a:rPr lang="es-CO" b="1" dirty="0">
                <a:solidFill>
                  <a:srgbClr val="FF0000"/>
                </a:solidFill>
              </a:rPr>
              <a:t>Logística</a:t>
            </a:r>
          </a:p>
        </p:txBody>
      </p:sp>
      <p:sp>
        <p:nvSpPr>
          <p:cNvPr id="6" name="CuadroTexto 5">
            <a:extLst>
              <a:ext uri="{FF2B5EF4-FFF2-40B4-BE49-F238E27FC236}">
                <a16:creationId xmlns:a16="http://schemas.microsoft.com/office/drawing/2014/main" id="{451F6573-C063-425C-BADE-7270DE478BD7}"/>
              </a:ext>
            </a:extLst>
          </p:cNvPr>
          <p:cNvSpPr txBox="1"/>
          <p:nvPr/>
        </p:nvSpPr>
        <p:spPr>
          <a:xfrm>
            <a:off x="8581293" y="414033"/>
            <a:ext cx="1213281" cy="369332"/>
          </a:xfrm>
          <a:prstGeom prst="rect">
            <a:avLst/>
          </a:prstGeom>
          <a:noFill/>
        </p:spPr>
        <p:txBody>
          <a:bodyPr wrap="none" rtlCol="0">
            <a:spAutoFit/>
          </a:bodyPr>
          <a:lstStyle/>
          <a:p>
            <a:r>
              <a:rPr lang="es-CO" b="1" dirty="0">
                <a:solidFill>
                  <a:srgbClr val="FF0000"/>
                </a:solidFill>
              </a:rPr>
              <a:t>Transporte</a:t>
            </a:r>
          </a:p>
        </p:txBody>
      </p:sp>
      <p:sp>
        <p:nvSpPr>
          <p:cNvPr id="8" name="CuadroTexto 7">
            <a:extLst>
              <a:ext uri="{FF2B5EF4-FFF2-40B4-BE49-F238E27FC236}">
                <a16:creationId xmlns:a16="http://schemas.microsoft.com/office/drawing/2014/main" id="{35E08765-0EAA-4755-9F97-96B3F24EBAE1}"/>
              </a:ext>
            </a:extLst>
          </p:cNvPr>
          <p:cNvSpPr txBox="1"/>
          <p:nvPr/>
        </p:nvSpPr>
        <p:spPr>
          <a:xfrm>
            <a:off x="645347" y="3278847"/>
            <a:ext cx="6098344" cy="369332"/>
          </a:xfrm>
          <a:prstGeom prst="rect">
            <a:avLst/>
          </a:prstGeom>
          <a:noFill/>
        </p:spPr>
        <p:txBody>
          <a:bodyPr wrap="square">
            <a:spAutoFit/>
          </a:bodyPr>
          <a:lstStyle/>
          <a:p>
            <a:r>
              <a:rPr lang="es-ES" dirty="0"/>
              <a:t>Los cambios en la demanda de los consumidores</a:t>
            </a:r>
            <a:endParaRPr lang="es-CO" dirty="0"/>
          </a:p>
        </p:txBody>
      </p:sp>
      <p:sp>
        <p:nvSpPr>
          <p:cNvPr id="10" name="CuadroTexto 9">
            <a:extLst>
              <a:ext uri="{FF2B5EF4-FFF2-40B4-BE49-F238E27FC236}">
                <a16:creationId xmlns:a16="http://schemas.microsoft.com/office/drawing/2014/main" id="{08F21043-B276-44AA-8792-A860E16DF01A}"/>
              </a:ext>
            </a:extLst>
          </p:cNvPr>
          <p:cNvSpPr txBox="1"/>
          <p:nvPr/>
        </p:nvSpPr>
        <p:spPr>
          <a:xfrm>
            <a:off x="645347" y="2819438"/>
            <a:ext cx="6098344" cy="369332"/>
          </a:xfrm>
          <a:prstGeom prst="rect">
            <a:avLst/>
          </a:prstGeom>
          <a:noFill/>
        </p:spPr>
        <p:txBody>
          <a:bodyPr wrap="square">
            <a:spAutoFit/>
          </a:bodyPr>
          <a:lstStyle/>
          <a:p>
            <a:r>
              <a:rPr lang="es-ES" dirty="0"/>
              <a:t>Ya no se trata simplemente de fabricar productos físicos. </a:t>
            </a:r>
            <a:endParaRPr lang="es-CO" dirty="0"/>
          </a:p>
        </p:txBody>
      </p:sp>
      <p:sp>
        <p:nvSpPr>
          <p:cNvPr id="12" name="CuadroTexto 11">
            <a:extLst>
              <a:ext uri="{FF2B5EF4-FFF2-40B4-BE49-F238E27FC236}">
                <a16:creationId xmlns:a16="http://schemas.microsoft.com/office/drawing/2014/main" id="{F839A4A7-C81C-4F43-BFB5-05738E350684}"/>
              </a:ext>
            </a:extLst>
          </p:cNvPr>
          <p:cNvSpPr txBox="1"/>
          <p:nvPr/>
        </p:nvSpPr>
        <p:spPr>
          <a:xfrm>
            <a:off x="645347" y="3769430"/>
            <a:ext cx="6098344" cy="369332"/>
          </a:xfrm>
          <a:prstGeom prst="rect">
            <a:avLst/>
          </a:prstGeom>
          <a:noFill/>
        </p:spPr>
        <p:txBody>
          <a:bodyPr wrap="square">
            <a:spAutoFit/>
          </a:bodyPr>
          <a:lstStyle/>
          <a:p>
            <a:r>
              <a:rPr lang="es-ES" dirty="0"/>
              <a:t>Los cambios en la naturaleza de los productos</a:t>
            </a:r>
            <a:endParaRPr lang="es-CO" dirty="0"/>
          </a:p>
        </p:txBody>
      </p:sp>
      <p:sp>
        <p:nvSpPr>
          <p:cNvPr id="14" name="CuadroTexto 13">
            <a:extLst>
              <a:ext uri="{FF2B5EF4-FFF2-40B4-BE49-F238E27FC236}">
                <a16:creationId xmlns:a16="http://schemas.microsoft.com/office/drawing/2014/main" id="{56240D06-4BDB-4A47-85C2-4BF570656AD2}"/>
              </a:ext>
            </a:extLst>
          </p:cNvPr>
          <p:cNvSpPr txBox="1"/>
          <p:nvPr/>
        </p:nvSpPr>
        <p:spPr>
          <a:xfrm>
            <a:off x="645347" y="4260013"/>
            <a:ext cx="5551605" cy="646331"/>
          </a:xfrm>
          <a:prstGeom prst="rect">
            <a:avLst/>
          </a:prstGeom>
          <a:noFill/>
        </p:spPr>
        <p:txBody>
          <a:bodyPr wrap="square">
            <a:spAutoFit/>
          </a:bodyPr>
          <a:lstStyle/>
          <a:p>
            <a:r>
              <a:rPr lang="es-ES" dirty="0"/>
              <a:t>Los cambios en la economía de la producción y la economía de la cadena de suministro, </a:t>
            </a:r>
            <a:endParaRPr lang="es-CO" dirty="0"/>
          </a:p>
        </p:txBody>
      </p:sp>
      <p:sp>
        <p:nvSpPr>
          <p:cNvPr id="16" name="CuadroTexto 15">
            <a:extLst>
              <a:ext uri="{FF2B5EF4-FFF2-40B4-BE49-F238E27FC236}">
                <a16:creationId xmlns:a16="http://schemas.microsoft.com/office/drawing/2014/main" id="{630E3D65-31E3-4EEA-B654-98867E587F12}"/>
              </a:ext>
            </a:extLst>
          </p:cNvPr>
          <p:cNvSpPr txBox="1"/>
          <p:nvPr/>
        </p:nvSpPr>
        <p:spPr>
          <a:xfrm>
            <a:off x="7296125" y="3124227"/>
            <a:ext cx="3783615" cy="923330"/>
          </a:xfrm>
          <a:prstGeom prst="rect">
            <a:avLst/>
          </a:prstGeom>
          <a:noFill/>
        </p:spPr>
        <p:txBody>
          <a:bodyPr wrap="square">
            <a:spAutoFit/>
          </a:bodyPr>
          <a:lstStyle/>
          <a:p>
            <a:pPr algn="ctr"/>
            <a:r>
              <a:rPr lang="es-ES" dirty="0"/>
              <a:t>Esto lleva a cambios fundamentales en la forma en la que las empresas hacen negocios. </a:t>
            </a:r>
            <a:endParaRPr lang="es-CO" dirty="0"/>
          </a:p>
        </p:txBody>
      </p:sp>
      <p:sp>
        <p:nvSpPr>
          <p:cNvPr id="18" name="CuadroTexto 17">
            <a:extLst>
              <a:ext uri="{FF2B5EF4-FFF2-40B4-BE49-F238E27FC236}">
                <a16:creationId xmlns:a16="http://schemas.microsoft.com/office/drawing/2014/main" id="{7FFC3A7C-10D1-44EF-B62E-F21978A3831B}"/>
              </a:ext>
            </a:extLst>
          </p:cNvPr>
          <p:cNvSpPr txBox="1"/>
          <p:nvPr/>
        </p:nvSpPr>
        <p:spPr>
          <a:xfrm>
            <a:off x="645347" y="5139558"/>
            <a:ext cx="6098344" cy="369332"/>
          </a:xfrm>
          <a:prstGeom prst="rect">
            <a:avLst/>
          </a:prstGeom>
          <a:noFill/>
        </p:spPr>
        <p:txBody>
          <a:bodyPr wrap="square">
            <a:spAutoFit/>
          </a:bodyPr>
          <a:lstStyle/>
          <a:p>
            <a:r>
              <a:rPr lang="es-ES" dirty="0"/>
              <a:t>Pasamos de productos “tontos” a “inteligentes”, </a:t>
            </a:r>
            <a:endParaRPr lang="es-CO" dirty="0"/>
          </a:p>
        </p:txBody>
      </p:sp>
      <p:sp>
        <p:nvSpPr>
          <p:cNvPr id="20" name="CuadroTexto 19">
            <a:extLst>
              <a:ext uri="{FF2B5EF4-FFF2-40B4-BE49-F238E27FC236}">
                <a16:creationId xmlns:a16="http://schemas.microsoft.com/office/drawing/2014/main" id="{504D3C04-2937-411A-BEE4-980D742295D3}"/>
              </a:ext>
            </a:extLst>
          </p:cNvPr>
          <p:cNvSpPr txBox="1"/>
          <p:nvPr/>
        </p:nvSpPr>
        <p:spPr>
          <a:xfrm>
            <a:off x="7102881" y="4999141"/>
            <a:ext cx="4170608" cy="646331"/>
          </a:xfrm>
          <a:prstGeom prst="rect">
            <a:avLst/>
          </a:prstGeom>
          <a:noFill/>
        </p:spPr>
        <p:txBody>
          <a:bodyPr wrap="square">
            <a:spAutoFit/>
          </a:bodyPr>
          <a:lstStyle/>
          <a:p>
            <a:r>
              <a:rPr lang="es-ES" dirty="0"/>
              <a:t>Los sensores agregados a los artículos Ayudados con la conectividad </a:t>
            </a:r>
            <a:endParaRPr lang="es-CO" dirty="0"/>
          </a:p>
        </p:txBody>
      </p:sp>
      <p:sp>
        <p:nvSpPr>
          <p:cNvPr id="22" name="CuadroTexto 21">
            <a:extLst>
              <a:ext uri="{FF2B5EF4-FFF2-40B4-BE49-F238E27FC236}">
                <a16:creationId xmlns:a16="http://schemas.microsoft.com/office/drawing/2014/main" id="{1FDA7D11-B24C-4657-842D-4FF56566DEAA}"/>
              </a:ext>
            </a:extLst>
          </p:cNvPr>
          <p:cNvSpPr txBox="1"/>
          <p:nvPr/>
        </p:nvSpPr>
        <p:spPr>
          <a:xfrm>
            <a:off x="645347" y="5460806"/>
            <a:ext cx="6098344" cy="369332"/>
          </a:xfrm>
          <a:prstGeom prst="rect">
            <a:avLst/>
          </a:prstGeom>
          <a:noFill/>
        </p:spPr>
        <p:txBody>
          <a:bodyPr wrap="square">
            <a:spAutoFit/>
          </a:bodyPr>
          <a:lstStyle/>
          <a:p>
            <a:r>
              <a:rPr lang="es-ES" dirty="0"/>
              <a:t>Estos, se transforman cada vez más en plataformas</a:t>
            </a:r>
            <a:endParaRPr lang="es-CO" dirty="0"/>
          </a:p>
        </p:txBody>
      </p:sp>
      <p:sp>
        <p:nvSpPr>
          <p:cNvPr id="24" name="CuadroTexto 23">
            <a:extLst>
              <a:ext uri="{FF2B5EF4-FFF2-40B4-BE49-F238E27FC236}">
                <a16:creationId xmlns:a16="http://schemas.microsoft.com/office/drawing/2014/main" id="{F37B5A7F-795F-49F6-8A15-F8B16DAEADD7}"/>
              </a:ext>
            </a:extLst>
          </p:cNvPr>
          <p:cNvSpPr txBox="1"/>
          <p:nvPr/>
        </p:nvSpPr>
        <p:spPr>
          <a:xfrm>
            <a:off x="645347" y="5792025"/>
            <a:ext cx="5108783" cy="369332"/>
          </a:xfrm>
          <a:prstGeom prst="rect">
            <a:avLst/>
          </a:prstGeom>
          <a:noFill/>
        </p:spPr>
        <p:txBody>
          <a:bodyPr wrap="square">
            <a:spAutoFit/>
          </a:bodyPr>
          <a:lstStyle/>
          <a:p>
            <a:r>
              <a:rPr lang="es-ES" dirty="0"/>
              <a:t>Se dirigen hacia el campo de los servicios</a:t>
            </a:r>
            <a:endParaRPr lang="es-CO" dirty="0"/>
          </a:p>
        </p:txBody>
      </p:sp>
      <p:sp>
        <p:nvSpPr>
          <p:cNvPr id="26" name="CuadroTexto 25">
            <a:extLst>
              <a:ext uri="{FF2B5EF4-FFF2-40B4-BE49-F238E27FC236}">
                <a16:creationId xmlns:a16="http://schemas.microsoft.com/office/drawing/2014/main" id="{0F8CA54C-1614-45BF-AE76-458C5A74A85E}"/>
              </a:ext>
            </a:extLst>
          </p:cNvPr>
          <p:cNvSpPr txBox="1"/>
          <p:nvPr/>
        </p:nvSpPr>
        <p:spPr>
          <a:xfrm>
            <a:off x="7117922" y="6176183"/>
            <a:ext cx="6098344" cy="369332"/>
          </a:xfrm>
          <a:prstGeom prst="rect">
            <a:avLst/>
          </a:prstGeom>
          <a:noFill/>
        </p:spPr>
        <p:txBody>
          <a:bodyPr wrap="square">
            <a:spAutoFit/>
          </a:bodyPr>
          <a:lstStyle/>
          <a:p>
            <a:r>
              <a:rPr lang="es-ES" dirty="0"/>
              <a:t>Selección de cadenas de valor de fabricación</a:t>
            </a:r>
            <a:endParaRPr lang="es-CO" dirty="0"/>
          </a:p>
        </p:txBody>
      </p:sp>
      <p:sp>
        <p:nvSpPr>
          <p:cNvPr id="28" name="CuadroTexto 27">
            <a:extLst>
              <a:ext uri="{FF2B5EF4-FFF2-40B4-BE49-F238E27FC236}">
                <a16:creationId xmlns:a16="http://schemas.microsoft.com/office/drawing/2014/main" id="{C56CC43A-811B-4BB6-9307-595B03228165}"/>
              </a:ext>
            </a:extLst>
          </p:cNvPr>
          <p:cNvSpPr txBox="1"/>
          <p:nvPr/>
        </p:nvSpPr>
        <p:spPr>
          <a:xfrm>
            <a:off x="7102881" y="5596497"/>
            <a:ext cx="6140546" cy="369332"/>
          </a:xfrm>
          <a:prstGeom prst="rect">
            <a:avLst/>
          </a:prstGeom>
          <a:noFill/>
        </p:spPr>
        <p:txBody>
          <a:bodyPr wrap="square">
            <a:spAutoFit/>
          </a:bodyPr>
          <a:lstStyle/>
          <a:p>
            <a:r>
              <a:rPr lang="es-CO" dirty="0"/>
              <a:t>De producto a servicio</a:t>
            </a:r>
          </a:p>
        </p:txBody>
      </p:sp>
      <p:sp>
        <p:nvSpPr>
          <p:cNvPr id="30" name="CuadroTexto 29">
            <a:extLst>
              <a:ext uri="{FF2B5EF4-FFF2-40B4-BE49-F238E27FC236}">
                <a16:creationId xmlns:a16="http://schemas.microsoft.com/office/drawing/2014/main" id="{373FD534-45CB-4DDC-A1CD-8CEFFD1A4B8D}"/>
              </a:ext>
            </a:extLst>
          </p:cNvPr>
          <p:cNvSpPr txBox="1"/>
          <p:nvPr/>
        </p:nvSpPr>
        <p:spPr>
          <a:xfrm>
            <a:off x="7138891" y="5878990"/>
            <a:ext cx="7202658" cy="369332"/>
          </a:xfrm>
          <a:prstGeom prst="rect">
            <a:avLst/>
          </a:prstGeom>
          <a:noFill/>
        </p:spPr>
        <p:txBody>
          <a:bodyPr wrap="square">
            <a:spAutoFit/>
          </a:bodyPr>
          <a:lstStyle/>
          <a:p>
            <a:r>
              <a:rPr lang="es-CO" dirty="0"/>
              <a:t>De producto a plataforma</a:t>
            </a:r>
          </a:p>
        </p:txBody>
      </p:sp>
      <p:cxnSp>
        <p:nvCxnSpPr>
          <p:cNvPr id="32" name="Conector recto 31">
            <a:extLst>
              <a:ext uri="{FF2B5EF4-FFF2-40B4-BE49-F238E27FC236}">
                <a16:creationId xmlns:a16="http://schemas.microsoft.com/office/drawing/2014/main" id="{186CB76C-3B73-42DA-9BD2-31D56F681993}"/>
              </a:ext>
            </a:extLst>
          </p:cNvPr>
          <p:cNvCxnSpPr/>
          <p:nvPr/>
        </p:nvCxnSpPr>
        <p:spPr>
          <a:xfrm flipV="1">
            <a:off x="436098" y="4906344"/>
            <a:ext cx="11422966" cy="92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0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95B2F735-1A2B-4AEE-A409-0D8367BDA16F}"/>
              </a:ext>
            </a:extLst>
          </p:cNvPr>
          <p:cNvSpPr txBox="1"/>
          <p:nvPr/>
        </p:nvSpPr>
        <p:spPr>
          <a:xfrm>
            <a:off x="651307" y="640081"/>
            <a:ext cx="3377183" cy="368197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b="1">
                <a:solidFill>
                  <a:schemeClr val="bg1"/>
                </a:solidFill>
                <a:latin typeface="+mj-lt"/>
                <a:ea typeface="+mj-ea"/>
                <a:cs typeface="+mj-cs"/>
              </a:rPr>
              <a:t>Cambios en la manufactura</a:t>
            </a:r>
          </a:p>
        </p:txBody>
      </p:sp>
      <p:pic>
        <p:nvPicPr>
          <p:cNvPr id="5" name="Imagen 4">
            <a:extLst>
              <a:ext uri="{FF2B5EF4-FFF2-40B4-BE49-F238E27FC236}">
                <a16:creationId xmlns:a16="http://schemas.microsoft.com/office/drawing/2014/main" id="{02D16DD6-0AB8-49B6-B384-36E671A10960}"/>
              </a:ext>
            </a:extLst>
          </p:cNvPr>
          <p:cNvPicPr>
            <a:picLocks noChangeAspect="1"/>
          </p:cNvPicPr>
          <p:nvPr/>
        </p:nvPicPr>
        <p:blipFill rotWithShape="1">
          <a:blip r:embed="rId2"/>
          <a:srcRect r="-1" b="564"/>
          <a:stretch/>
        </p:blipFill>
        <p:spPr>
          <a:xfrm>
            <a:off x="4654297" y="10"/>
            <a:ext cx="7537704" cy="6857990"/>
          </a:xfrm>
          <a:prstGeom prst="rect">
            <a:avLst/>
          </a:prstGeom>
        </p:spPr>
      </p:pic>
      <p:sp>
        <p:nvSpPr>
          <p:cNvPr id="8" name="CuadroTexto 7">
            <a:extLst>
              <a:ext uri="{FF2B5EF4-FFF2-40B4-BE49-F238E27FC236}">
                <a16:creationId xmlns:a16="http://schemas.microsoft.com/office/drawing/2014/main" id="{B2DA5C05-8323-4234-9024-EB606ED3C14A}"/>
              </a:ext>
            </a:extLst>
          </p:cNvPr>
          <p:cNvSpPr txBox="1"/>
          <p:nvPr/>
        </p:nvSpPr>
        <p:spPr>
          <a:xfrm>
            <a:off x="291905" y="5331470"/>
            <a:ext cx="4251960" cy="1200329"/>
          </a:xfrm>
          <a:prstGeom prst="rect">
            <a:avLst/>
          </a:prstGeom>
          <a:noFill/>
        </p:spPr>
        <p:txBody>
          <a:bodyPr wrap="square">
            <a:spAutoFit/>
          </a:bodyPr>
          <a:lstStyle/>
          <a:p>
            <a:r>
              <a:rPr lang="es-CO" dirty="0">
                <a:solidFill>
                  <a:schemeClr val="bg1"/>
                </a:solidFill>
              </a:rPr>
              <a:t>https://www2.deloitte.com/us/en/pages/center-for-the-edge/topics/future-of-business-landscape.html?icid=nav2_future-of-business-landscape</a:t>
            </a:r>
          </a:p>
        </p:txBody>
      </p:sp>
      <p:sp>
        <p:nvSpPr>
          <p:cNvPr id="11" name="CuadroTexto 10">
            <a:extLst>
              <a:ext uri="{FF2B5EF4-FFF2-40B4-BE49-F238E27FC236}">
                <a16:creationId xmlns:a16="http://schemas.microsoft.com/office/drawing/2014/main" id="{13C62F98-3639-4404-A443-A09E8A282167}"/>
              </a:ext>
            </a:extLst>
          </p:cNvPr>
          <p:cNvSpPr txBox="1"/>
          <p:nvPr/>
        </p:nvSpPr>
        <p:spPr>
          <a:xfrm>
            <a:off x="291905" y="4962138"/>
            <a:ext cx="3736585" cy="369332"/>
          </a:xfrm>
          <a:prstGeom prst="rect">
            <a:avLst/>
          </a:prstGeom>
          <a:noFill/>
        </p:spPr>
        <p:txBody>
          <a:bodyPr wrap="square">
            <a:spAutoFit/>
          </a:bodyPr>
          <a:lstStyle/>
          <a:p>
            <a:r>
              <a:rPr lang="en-US" dirty="0">
                <a:solidFill>
                  <a:schemeClr val="bg1"/>
                </a:solidFill>
              </a:rPr>
              <a:t>Fuente: Center for the Edge</a:t>
            </a:r>
            <a:endParaRPr lang="es-CO" dirty="0">
              <a:solidFill>
                <a:schemeClr val="bg1"/>
              </a:solidFill>
            </a:endParaRPr>
          </a:p>
        </p:txBody>
      </p:sp>
    </p:spTree>
    <p:extLst>
      <p:ext uri="{BB962C8B-B14F-4D97-AF65-F5344CB8AC3E}">
        <p14:creationId xmlns:p14="http://schemas.microsoft.com/office/powerpoint/2010/main" val="241087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202BA85-ED1F-4380-A160-F8DB081668FF}"/>
              </a:ext>
            </a:extLst>
          </p:cNvPr>
          <p:cNvSpPr txBox="1"/>
          <p:nvPr/>
        </p:nvSpPr>
        <p:spPr>
          <a:xfrm>
            <a:off x="910884" y="2248088"/>
            <a:ext cx="9921242" cy="369332"/>
          </a:xfrm>
          <a:prstGeom prst="rect">
            <a:avLst/>
          </a:prstGeom>
          <a:noFill/>
        </p:spPr>
        <p:txBody>
          <a:bodyPr wrap="square">
            <a:spAutoFit/>
          </a:bodyPr>
          <a:lstStyle/>
          <a:p>
            <a:pPr algn="l"/>
            <a:r>
              <a:rPr lang="es-ES" b="1" i="0" dirty="0">
                <a:solidFill>
                  <a:srgbClr val="000000"/>
                </a:solidFill>
                <a:effectLst/>
                <a:latin typeface="Trebuchet MS" panose="020B0603020202020204" pitchFamily="34" charset="0"/>
              </a:rPr>
              <a:t>Bell Nexus, un sistema de transporte aéreo personal silencioso y efectivo (Enero 2019)</a:t>
            </a:r>
          </a:p>
        </p:txBody>
      </p:sp>
      <p:sp>
        <p:nvSpPr>
          <p:cNvPr id="9" name="CuadroTexto 8">
            <a:extLst>
              <a:ext uri="{FF2B5EF4-FFF2-40B4-BE49-F238E27FC236}">
                <a16:creationId xmlns:a16="http://schemas.microsoft.com/office/drawing/2014/main" id="{0740EE85-A3F4-4786-BFAA-F1CF24C0664F}"/>
              </a:ext>
            </a:extLst>
          </p:cNvPr>
          <p:cNvSpPr txBox="1"/>
          <p:nvPr/>
        </p:nvSpPr>
        <p:spPr>
          <a:xfrm>
            <a:off x="882741" y="1331908"/>
            <a:ext cx="8922435" cy="369332"/>
          </a:xfrm>
          <a:prstGeom prst="rect">
            <a:avLst/>
          </a:prstGeom>
          <a:noFill/>
        </p:spPr>
        <p:txBody>
          <a:bodyPr wrap="square">
            <a:spAutoFit/>
          </a:bodyPr>
          <a:lstStyle/>
          <a:p>
            <a:r>
              <a:rPr lang="es-CO" dirty="0"/>
              <a:t>https://www.tecnoneo.com/2019/01/bell-nexus-un-sistema-de-transporte.html?m=1</a:t>
            </a:r>
          </a:p>
        </p:txBody>
      </p:sp>
      <p:sp>
        <p:nvSpPr>
          <p:cNvPr id="13" name="CuadroTexto 12">
            <a:extLst>
              <a:ext uri="{FF2B5EF4-FFF2-40B4-BE49-F238E27FC236}">
                <a16:creationId xmlns:a16="http://schemas.microsoft.com/office/drawing/2014/main" id="{1A9B5C16-E860-4D6D-AD94-E007B9A45D7C}"/>
              </a:ext>
            </a:extLst>
          </p:cNvPr>
          <p:cNvSpPr txBox="1"/>
          <p:nvPr/>
        </p:nvSpPr>
        <p:spPr>
          <a:xfrm>
            <a:off x="896813" y="2599003"/>
            <a:ext cx="6098344" cy="369332"/>
          </a:xfrm>
          <a:prstGeom prst="rect">
            <a:avLst/>
          </a:prstGeom>
          <a:noFill/>
        </p:spPr>
        <p:txBody>
          <a:bodyPr wrap="square">
            <a:spAutoFit/>
          </a:bodyPr>
          <a:lstStyle/>
          <a:p>
            <a:r>
              <a:rPr lang="es-CO" dirty="0"/>
              <a:t>https://www.youtube.com/watch?v=3-sIUApchZM</a:t>
            </a:r>
          </a:p>
        </p:txBody>
      </p:sp>
      <p:sp>
        <p:nvSpPr>
          <p:cNvPr id="15" name="CuadroTexto 14">
            <a:extLst>
              <a:ext uri="{FF2B5EF4-FFF2-40B4-BE49-F238E27FC236}">
                <a16:creationId xmlns:a16="http://schemas.microsoft.com/office/drawing/2014/main" id="{F536A7C5-2017-4BD1-B7E0-032A3700712E}"/>
              </a:ext>
            </a:extLst>
          </p:cNvPr>
          <p:cNvSpPr txBox="1"/>
          <p:nvPr/>
        </p:nvSpPr>
        <p:spPr>
          <a:xfrm>
            <a:off x="896813" y="1037424"/>
            <a:ext cx="1776046" cy="369332"/>
          </a:xfrm>
          <a:prstGeom prst="rect">
            <a:avLst/>
          </a:prstGeom>
          <a:noFill/>
        </p:spPr>
        <p:txBody>
          <a:bodyPr wrap="square">
            <a:spAutoFit/>
          </a:bodyPr>
          <a:lstStyle/>
          <a:p>
            <a:r>
              <a:rPr lang="es-ES" b="1" i="0" dirty="0">
                <a:solidFill>
                  <a:srgbClr val="000000"/>
                </a:solidFill>
                <a:effectLst/>
                <a:latin typeface="Trebuchet MS" panose="020B0603020202020204" pitchFamily="34" charset="0"/>
              </a:rPr>
              <a:t>Bell Nexus</a:t>
            </a:r>
            <a:endParaRPr lang="es-CO" dirty="0"/>
          </a:p>
        </p:txBody>
      </p:sp>
      <p:sp>
        <p:nvSpPr>
          <p:cNvPr id="19" name="CuadroTexto 18">
            <a:extLst>
              <a:ext uri="{FF2B5EF4-FFF2-40B4-BE49-F238E27FC236}">
                <a16:creationId xmlns:a16="http://schemas.microsoft.com/office/drawing/2014/main" id="{42837C01-5C07-4E4F-8008-EC9AF9A985D9}"/>
              </a:ext>
            </a:extLst>
          </p:cNvPr>
          <p:cNvSpPr txBox="1"/>
          <p:nvPr/>
        </p:nvSpPr>
        <p:spPr>
          <a:xfrm>
            <a:off x="995287" y="5115136"/>
            <a:ext cx="10410093" cy="369332"/>
          </a:xfrm>
          <a:prstGeom prst="rect">
            <a:avLst/>
          </a:prstGeom>
          <a:noFill/>
        </p:spPr>
        <p:txBody>
          <a:bodyPr wrap="square">
            <a:spAutoFit/>
          </a:bodyPr>
          <a:lstStyle/>
          <a:p>
            <a:r>
              <a:rPr lang="es-CO" dirty="0"/>
              <a:t>https://www.eltiempo.com/tecnosfera/novedades-tecnologia/el-bell-nexus-el-primer-taxi-volador-314932</a:t>
            </a:r>
          </a:p>
        </p:txBody>
      </p:sp>
      <p:sp>
        <p:nvSpPr>
          <p:cNvPr id="21" name="CuadroTexto 20">
            <a:extLst>
              <a:ext uri="{FF2B5EF4-FFF2-40B4-BE49-F238E27FC236}">
                <a16:creationId xmlns:a16="http://schemas.microsoft.com/office/drawing/2014/main" id="{219945BB-9D94-4D47-82F6-A1EA997EEE67}"/>
              </a:ext>
            </a:extLst>
          </p:cNvPr>
          <p:cNvSpPr txBox="1"/>
          <p:nvPr/>
        </p:nvSpPr>
        <p:spPr>
          <a:xfrm>
            <a:off x="995287" y="4791971"/>
            <a:ext cx="7304649" cy="369332"/>
          </a:xfrm>
          <a:prstGeom prst="rect">
            <a:avLst/>
          </a:prstGeom>
          <a:noFill/>
        </p:spPr>
        <p:txBody>
          <a:bodyPr wrap="square">
            <a:spAutoFit/>
          </a:bodyPr>
          <a:lstStyle/>
          <a:p>
            <a:r>
              <a:rPr lang="es-ES" b="1" i="0" dirty="0">
                <a:solidFill>
                  <a:srgbClr val="1C1C1C"/>
                </a:solidFill>
                <a:effectLst/>
                <a:latin typeface="roboto_slab_bold"/>
              </a:rPr>
              <a:t>El primer taxi volador llegaría en menos de 5 años </a:t>
            </a:r>
            <a:r>
              <a:rPr lang="es-ES" i="0" dirty="0">
                <a:solidFill>
                  <a:srgbClr val="1C1C1C"/>
                </a:solidFill>
                <a:effectLst/>
                <a:latin typeface="roboto_slab_bold"/>
              </a:rPr>
              <a:t>(El tiempo)</a:t>
            </a:r>
            <a:endParaRPr lang="es-CO" dirty="0"/>
          </a:p>
        </p:txBody>
      </p:sp>
      <p:sp>
        <p:nvSpPr>
          <p:cNvPr id="23" name="CuadroTexto 22">
            <a:extLst>
              <a:ext uri="{FF2B5EF4-FFF2-40B4-BE49-F238E27FC236}">
                <a16:creationId xmlns:a16="http://schemas.microsoft.com/office/drawing/2014/main" id="{8670F65F-0936-445F-897A-6A80D000CE00}"/>
              </a:ext>
            </a:extLst>
          </p:cNvPr>
          <p:cNvSpPr txBox="1"/>
          <p:nvPr/>
        </p:nvSpPr>
        <p:spPr>
          <a:xfrm>
            <a:off x="995287" y="5974737"/>
            <a:ext cx="6098344" cy="369332"/>
          </a:xfrm>
          <a:prstGeom prst="rect">
            <a:avLst/>
          </a:prstGeom>
          <a:noFill/>
        </p:spPr>
        <p:txBody>
          <a:bodyPr wrap="square">
            <a:spAutoFit/>
          </a:bodyPr>
          <a:lstStyle/>
          <a:p>
            <a:r>
              <a:rPr lang="es-CO" dirty="0"/>
              <a:t>https://www.youtube.com/watch?v=w3tAU3L5jFU</a:t>
            </a:r>
          </a:p>
        </p:txBody>
      </p:sp>
      <p:sp>
        <p:nvSpPr>
          <p:cNvPr id="25" name="CuadroTexto 24">
            <a:extLst>
              <a:ext uri="{FF2B5EF4-FFF2-40B4-BE49-F238E27FC236}">
                <a16:creationId xmlns:a16="http://schemas.microsoft.com/office/drawing/2014/main" id="{1831A955-B4DA-4A47-A009-7A89FB5EE5F8}"/>
              </a:ext>
            </a:extLst>
          </p:cNvPr>
          <p:cNvSpPr txBox="1"/>
          <p:nvPr/>
        </p:nvSpPr>
        <p:spPr>
          <a:xfrm>
            <a:off x="995287" y="5651209"/>
            <a:ext cx="9344465" cy="369332"/>
          </a:xfrm>
          <a:prstGeom prst="rect">
            <a:avLst/>
          </a:prstGeom>
          <a:noFill/>
        </p:spPr>
        <p:txBody>
          <a:bodyPr wrap="square">
            <a:spAutoFit/>
          </a:bodyPr>
          <a:lstStyle/>
          <a:p>
            <a:r>
              <a:rPr lang="es-ES" b="1" i="0" dirty="0">
                <a:effectLst/>
                <a:latin typeface="Roboto" panose="02000000000000000000" pitchFamily="2" charset="0"/>
              </a:rPr>
              <a:t>Drones para Pasajeros y Taxis Aéreos más Avanzados del Mundo 2020</a:t>
            </a:r>
            <a:endParaRPr lang="es-CO" b="1" dirty="0"/>
          </a:p>
        </p:txBody>
      </p:sp>
      <p:sp>
        <p:nvSpPr>
          <p:cNvPr id="29" name="CuadroTexto 28">
            <a:extLst>
              <a:ext uri="{FF2B5EF4-FFF2-40B4-BE49-F238E27FC236}">
                <a16:creationId xmlns:a16="http://schemas.microsoft.com/office/drawing/2014/main" id="{2756C3D0-447B-4EBD-B262-A58B8E4FD7CD}"/>
              </a:ext>
            </a:extLst>
          </p:cNvPr>
          <p:cNvSpPr txBox="1"/>
          <p:nvPr/>
        </p:nvSpPr>
        <p:spPr>
          <a:xfrm>
            <a:off x="995287" y="3390057"/>
            <a:ext cx="6098344" cy="369332"/>
          </a:xfrm>
          <a:prstGeom prst="rect">
            <a:avLst/>
          </a:prstGeom>
          <a:noFill/>
        </p:spPr>
        <p:txBody>
          <a:bodyPr wrap="square">
            <a:spAutoFit/>
          </a:bodyPr>
          <a:lstStyle>
            <a:defPPr>
              <a:defRPr lang="es-CO"/>
            </a:defPPr>
            <a:lvl1pPr>
              <a:defRPr b="1" i="0">
                <a:solidFill>
                  <a:srgbClr val="1C1C1C"/>
                </a:solidFill>
                <a:effectLst/>
                <a:latin typeface="roboto_slab_bold"/>
              </a:defRPr>
            </a:lvl1pPr>
          </a:lstStyle>
          <a:p>
            <a:r>
              <a:rPr lang="es-CO" dirty="0"/>
              <a:t>Bell Nexus 4EX (Enero 2020)</a:t>
            </a:r>
          </a:p>
        </p:txBody>
      </p:sp>
      <p:sp>
        <p:nvSpPr>
          <p:cNvPr id="31" name="CuadroTexto 30">
            <a:extLst>
              <a:ext uri="{FF2B5EF4-FFF2-40B4-BE49-F238E27FC236}">
                <a16:creationId xmlns:a16="http://schemas.microsoft.com/office/drawing/2014/main" id="{BE8D64E5-0A00-42C0-9AD8-B66FE5F2BFD7}"/>
              </a:ext>
            </a:extLst>
          </p:cNvPr>
          <p:cNvSpPr txBox="1"/>
          <p:nvPr/>
        </p:nvSpPr>
        <p:spPr>
          <a:xfrm>
            <a:off x="995287" y="3759389"/>
            <a:ext cx="6098344" cy="369332"/>
          </a:xfrm>
          <a:prstGeom prst="rect">
            <a:avLst/>
          </a:prstGeom>
          <a:noFill/>
        </p:spPr>
        <p:txBody>
          <a:bodyPr wrap="square">
            <a:spAutoFit/>
          </a:bodyPr>
          <a:lstStyle/>
          <a:p>
            <a:r>
              <a:rPr lang="es-CO" dirty="0"/>
              <a:t>https://www.youtube.com/watch?v=ilcSNeQ1gpA&amp;t=33s</a:t>
            </a:r>
          </a:p>
        </p:txBody>
      </p:sp>
      <p:sp>
        <p:nvSpPr>
          <p:cNvPr id="35" name="CuadroTexto 34">
            <a:extLst>
              <a:ext uri="{FF2B5EF4-FFF2-40B4-BE49-F238E27FC236}">
                <a16:creationId xmlns:a16="http://schemas.microsoft.com/office/drawing/2014/main" id="{CEDF3DDC-0362-4AA2-9A03-A6B62D4E7E6E}"/>
              </a:ext>
            </a:extLst>
          </p:cNvPr>
          <p:cNvSpPr txBox="1"/>
          <p:nvPr/>
        </p:nvSpPr>
        <p:spPr>
          <a:xfrm>
            <a:off x="995287" y="4091014"/>
            <a:ext cx="6098344" cy="369332"/>
          </a:xfrm>
          <a:prstGeom prst="rect">
            <a:avLst/>
          </a:prstGeom>
          <a:noFill/>
        </p:spPr>
        <p:txBody>
          <a:bodyPr wrap="square">
            <a:spAutoFit/>
          </a:bodyPr>
          <a:lstStyle/>
          <a:p>
            <a:r>
              <a:rPr lang="es-CO" dirty="0"/>
              <a:t>https://www.youtube.com/watch?v=k9GqJgW7AuU</a:t>
            </a:r>
          </a:p>
        </p:txBody>
      </p:sp>
      <p:sp>
        <p:nvSpPr>
          <p:cNvPr id="37" name="CuadroTexto 36">
            <a:extLst>
              <a:ext uri="{FF2B5EF4-FFF2-40B4-BE49-F238E27FC236}">
                <a16:creationId xmlns:a16="http://schemas.microsoft.com/office/drawing/2014/main" id="{F649FED1-5B14-47C5-AB68-10804695ACB2}"/>
              </a:ext>
            </a:extLst>
          </p:cNvPr>
          <p:cNvSpPr txBox="1"/>
          <p:nvPr/>
        </p:nvSpPr>
        <p:spPr>
          <a:xfrm>
            <a:off x="882741" y="1617168"/>
            <a:ext cx="6098344" cy="369332"/>
          </a:xfrm>
          <a:prstGeom prst="rect">
            <a:avLst/>
          </a:prstGeom>
          <a:noFill/>
        </p:spPr>
        <p:txBody>
          <a:bodyPr wrap="square">
            <a:spAutoFit/>
          </a:bodyPr>
          <a:lstStyle/>
          <a:p>
            <a:r>
              <a:rPr lang="es-CO" dirty="0"/>
              <a:t>https://evtol.news/bell-nexus-4ex</a:t>
            </a:r>
          </a:p>
        </p:txBody>
      </p:sp>
      <p:sp>
        <p:nvSpPr>
          <p:cNvPr id="38" name="CuadroTexto 37">
            <a:extLst>
              <a:ext uri="{FF2B5EF4-FFF2-40B4-BE49-F238E27FC236}">
                <a16:creationId xmlns:a16="http://schemas.microsoft.com/office/drawing/2014/main" id="{EE89E623-B9EE-464E-9917-F02C44AF3628}"/>
              </a:ext>
            </a:extLst>
          </p:cNvPr>
          <p:cNvSpPr txBox="1"/>
          <p:nvPr/>
        </p:nvSpPr>
        <p:spPr>
          <a:xfrm>
            <a:off x="5261316" y="378139"/>
            <a:ext cx="1213281" cy="369332"/>
          </a:xfrm>
          <a:prstGeom prst="rect">
            <a:avLst/>
          </a:prstGeom>
          <a:noFill/>
        </p:spPr>
        <p:txBody>
          <a:bodyPr wrap="none" rtlCol="0">
            <a:spAutoFit/>
          </a:bodyPr>
          <a:lstStyle/>
          <a:p>
            <a:r>
              <a:rPr lang="es-CO" b="1" dirty="0">
                <a:solidFill>
                  <a:srgbClr val="0070C0"/>
                </a:solidFill>
              </a:rPr>
              <a:t>Transporte</a:t>
            </a:r>
          </a:p>
        </p:txBody>
      </p:sp>
    </p:spTree>
    <p:extLst>
      <p:ext uri="{BB962C8B-B14F-4D97-AF65-F5344CB8AC3E}">
        <p14:creationId xmlns:p14="http://schemas.microsoft.com/office/powerpoint/2010/main" val="210126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4BE6492-1343-4D6F-9593-28FF58BE21C8}"/>
              </a:ext>
            </a:extLst>
          </p:cNvPr>
          <p:cNvSpPr txBox="1"/>
          <p:nvPr/>
        </p:nvSpPr>
        <p:spPr>
          <a:xfrm>
            <a:off x="976234" y="992164"/>
            <a:ext cx="9991578" cy="369332"/>
          </a:xfrm>
          <a:prstGeom prst="rect">
            <a:avLst/>
          </a:prstGeom>
          <a:noFill/>
        </p:spPr>
        <p:txBody>
          <a:bodyPr wrap="square">
            <a:spAutoFit/>
          </a:bodyPr>
          <a:lstStyle/>
          <a:p>
            <a:pPr algn="l" fontAlgn="base"/>
            <a:r>
              <a:rPr lang="es-ES" b="1" i="0" dirty="0">
                <a:solidFill>
                  <a:srgbClr val="000000"/>
                </a:solidFill>
                <a:effectLst/>
                <a:latin typeface="Majerit"/>
              </a:rPr>
              <a:t>El exoesqueleto que permite levantar 90 kilos durante ocho horas seguidas sin apenas esfuerzo (El </a:t>
            </a:r>
            <a:r>
              <a:rPr lang="es-ES" b="1" i="0" dirty="0" err="1">
                <a:solidFill>
                  <a:srgbClr val="000000"/>
                </a:solidFill>
                <a:effectLst/>
                <a:latin typeface="Majerit"/>
              </a:rPr>
              <a:t>pais</a:t>
            </a:r>
            <a:r>
              <a:rPr lang="es-ES" b="1" i="0" dirty="0">
                <a:solidFill>
                  <a:srgbClr val="000000"/>
                </a:solidFill>
                <a:effectLst/>
                <a:latin typeface="Majerit"/>
              </a:rPr>
              <a:t>)</a:t>
            </a:r>
          </a:p>
        </p:txBody>
      </p:sp>
      <p:sp>
        <p:nvSpPr>
          <p:cNvPr id="7" name="CuadroTexto 6">
            <a:extLst>
              <a:ext uri="{FF2B5EF4-FFF2-40B4-BE49-F238E27FC236}">
                <a16:creationId xmlns:a16="http://schemas.microsoft.com/office/drawing/2014/main" id="{E17367DA-390E-4A18-803B-BB117E07FC39}"/>
              </a:ext>
            </a:extLst>
          </p:cNvPr>
          <p:cNvSpPr txBox="1"/>
          <p:nvPr/>
        </p:nvSpPr>
        <p:spPr>
          <a:xfrm>
            <a:off x="5261316" y="378139"/>
            <a:ext cx="1421415" cy="369332"/>
          </a:xfrm>
          <a:prstGeom prst="rect">
            <a:avLst/>
          </a:prstGeom>
          <a:noFill/>
        </p:spPr>
        <p:txBody>
          <a:bodyPr wrap="none" rtlCol="0">
            <a:spAutoFit/>
          </a:bodyPr>
          <a:lstStyle/>
          <a:p>
            <a:r>
              <a:rPr lang="es-CO" b="1" dirty="0">
                <a:solidFill>
                  <a:srgbClr val="0070C0"/>
                </a:solidFill>
              </a:rPr>
              <a:t>Manufactura</a:t>
            </a:r>
          </a:p>
        </p:txBody>
      </p:sp>
      <p:sp>
        <p:nvSpPr>
          <p:cNvPr id="9" name="CuadroTexto 8">
            <a:extLst>
              <a:ext uri="{FF2B5EF4-FFF2-40B4-BE49-F238E27FC236}">
                <a16:creationId xmlns:a16="http://schemas.microsoft.com/office/drawing/2014/main" id="{DE06DB8E-5195-483A-8E53-8E72826E0EE7}"/>
              </a:ext>
            </a:extLst>
          </p:cNvPr>
          <p:cNvSpPr txBox="1"/>
          <p:nvPr/>
        </p:nvSpPr>
        <p:spPr>
          <a:xfrm>
            <a:off x="976234" y="1361496"/>
            <a:ext cx="6098344" cy="369332"/>
          </a:xfrm>
          <a:prstGeom prst="rect">
            <a:avLst/>
          </a:prstGeom>
          <a:noFill/>
        </p:spPr>
        <p:txBody>
          <a:bodyPr wrap="square">
            <a:spAutoFit/>
          </a:bodyPr>
          <a:lstStyle/>
          <a:p>
            <a:r>
              <a:rPr lang="es-CO" b="0" i="0" u="none" strike="noStrike" cap="all" dirty="0">
                <a:solidFill>
                  <a:srgbClr val="A4A4A4"/>
                </a:solidFill>
                <a:effectLst/>
                <a:latin typeface="Benton Sans"/>
                <a:hlinkClick r:id="rId2" tooltip="Ver todas las noticias de esta fecha"/>
              </a:rPr>
              <a:t>9 FEB 2020  </a:t>
            </a:r>
            <a:endParaRPr lang="es-CO" dirty="0"/>
          </a:p>
        </p:txBody>
      </p:sp>
      <p:sp>
        <p:nvSpPr>
          <p:cNvPr id="11" name="CuadroTexto 10">
            <a:extLst>
              <a:ext uri="{FF2B5EF4-FFF2-40B4-BE49-F238E27FC236}">
                <a16:creationId xmlns:a16="http://schemas.microsoft.com/office/drawing/2014/main" id="{4DEE1E1F-2362-4D2B-B563-117499A2330C}"/>
              </a:ext>
            </a:extLst>
          </p:cNvPr>
          <p:cNvSpPr txBox="1"/>
          <p:nvPr/>
        </p:nvSpPr>
        <p:spPr>
          <a:xfrm>
            <a:off x="978280" y="1730828"/>
            <a:ext cx="9699098" cy="369332"/>
          </a:xfrm>
          <a:prstGeom prst="rect">
            <a:avLst/>
          </a:prstGeom>
          <a:noFill/>
        </p:spPr>
        <p:txBody>
          <a:bodyPr wrap="square">
            <a:spAutoFit/>
          </a:bodyPr>
          <a:lstStyle/>
          <a:p>
            <a:r>
              <a:rPr lang="es-CO" dirty="0"/>
              <a:t>https://elpais.com/tecnologia/2020/02/07/actualidad/1581099067_275670.html</a:t>
            </a:r>
          </a:p>
        </p:txBody>
      </p:sp>
      <p:sp>
        <p:nvSpPr>
          <p:cNvPr id="13" name="CuadroTexto 12">
            <a:extLst>
              <a:ext uri="{FF2B5EF4-FFF2-40B4-BE49-F238E27FC236}">
                <a16:creationId xmlns:a16="http://schemas.microsoft.com/office/drawing/2014/main" id="{E89B8BDF-8787-4561-B660-4CE5E924EEF3}"/>
              </a:ext>
            </a:extLst>
          </p:cNvPr>
          <p:cNvSpPr txBox="1"/>
          <p:nvPr/>
        </p:nvSpPr>
        <p:spPr>
          <a:xfrm>
            <a:off x="976234" y="2284826"/>
            <a:ext cx="7768883" cy="369332"/>
          </a:xfrm>
          <a:prstGeom prst="rect">
            <a:avLst/>
          </a:prstGeom>
          <a:noFill/>
        </p:spPr>
        <p:txBody>
          <a:bodyPr wrap="square">
            <a:spAutoFit/>
          </a:bodyPr>
          <a:lstStyle/>
          <a:p>
            <a:pPr algn="l" fontAlgn="base"/>
            <a:r>
              <a:rPr lang="es-ES" b="1" i="0" dirty="0">
                <a:solidFill>
                  <a:srgbClr val="000000"/>
                </a:solidFill>
                <a:effectLst/>
                <a:latin typeface="Majerit"/>
              </a:rPr>
              <a:t>Sony sorprende en el CES con un vehículo eléctrico repleto de sensores (El </a:t>
            </a:r>
            <a:r>
              <a:rPr lang="es-ES" b="1" i="0" dirty="0" err="1">
                <a:solidFill>
                  <a:srgbClr val="000000"/>
                </a:solidFill>
                <a:effectLst/>
                <a:latin typeface="Majerit"/>
              </a:rPr>
              <a:t>pais</a:t>
            </a:r>
            <a:r>
              <a:rPr lang="es-ES" b="1" i="0" dirty="0">
                <a:solidFill>
                  <a:srgbClr val="000000"/>
                </a:solidFill>
                <a:effectLst/>
                <a:latin typeface="Majerit"/>
              </a:rPr>
              <a:t>)</a:t>
            </a:r>
          </a:p>
        </p:txBody>
      </p:sp>
      <p:sp>
        <p:nvSpPr>
          <p:cNvPr id="15" name="CuadroTexto 14">
            <a:extLst>
              <a:ext uri="{FF2B5EF4-FFF2-40B4-BE49-F238E27FC236}">
                <a16:creationId xmlns:a16="http://schemas.microsoft.com/office/drawing/2014/main" id="{19F9A17F-77D5-4934-9E49-00D6D7DA8193}"/>
              </a:ext>
            </a:extLst>
          </p:cNvPr>
          <p:cNvSpPr txBox="1"/>
          <p:nvPr/>
        </p:nvSpPr>
        <p:spPr>
          <a:xfrm>
            <a:off x="907942" y="2612677"/>
            <a:ext cx="6098344" cy="369332"/>
          </a:xfrm>
          <a:prstGeom prst="rect">
            <a:avLst/>
          </a:prstGeom>
          <a:noFill/>
        </p:spPr>
        <p:txBody>
          <a:bodyPr wrap="square">
            <a:spAutoFit/>
          </a:bodyPr>
          <a:lstStyle/>
          <a:p>
            <a:r>
              <a:rPr lang="es-CO" b="0" i="0" u="none" strike="noStrike" cap="all" dirty="0">
                <a:solidFill>
                  <a:srgbClr val="A4A4A4"/>
                </a:solidFill>
                <a:effectLst/>
                <a:latin typeface="Benton Sans"/>
                <a:hlinkClick r:id="rId3" tooltip="Ver todas las noticias de esta fecha"/>
              </a:rPr>
              <a:t>7 ENE 2020</a:t>
            </a:r>
            <a:endParaRPr lang="es-CO" dirty="0"/>
          </a:p>
        </p:txBody>
      </p:sp>
      <p:sp>
        <p:nvSpPr>
          <p:cNvPr id="17" name="CuadroTexto 16">
            <a:extLst>
              <a:ext uri="{FF2B5EF4-FFF2-40B4-BE49-F238E27FC236}">
                <a16:creationId xmlns:a16="http://schemas.microsoft.com/office/drawing/2014/main" id="{BAF57A7B-F195-426A-8FFC-99942CDA0436}"/>
              </a:ext>
            </a:extLst>
          </p:cNvPr>
          <p:cNvSpPr txBox="1"/>
          <p:nvPr/>
        </p:nvSpPr>
        <p:spPr>
          <a:xfrm>
            <a:off x="907942" y="2947954"/>
            <a:ext cx="8500403" cy="369332"/>
          </a:xfrm>
          <a:prstGeom prst="rect">
            <a:avLst/>
          </a:prstGeom>
          <a:noFill/>
        </p:spPr>
        <p:txBody>
          <a:bodyPr wrap="square">
            <a:spAutoFit/>
          </a:bodyPr>
          <a:lstStyle/>
          <a:p>
            <a:r>
              <a:rPr lang="es-CO" dirty="0"/>
              <a:t>https://elpais.com/tecnologia/2020/01/07/actualidad/1578390604_098466.html</a:t>
            </a:r>
          </a:p>
        </p:txBody>
      </p:sp>
      <p:sp>
        <p:nvSpPr>
          <p:cNvPr id="19" name="CuadroTexto 18">
            <a:extLst>
              <a:ext uri="{FF2B5EF4-FFF2-40B4-BE49-F238E27FC236}">
                <a16:creationId xmlns:a16="http://schemas.microsoft.com/office/drawing/2014/main" id="{B53A6AC4-B9D8-42A4-A98F-EA1D70EDF264}"/>
              </a:ext>
            </a:extLst>
          </p:cNvPr>
          <p:cNvSpPr txBox="1"/>
          <p:nvPr/>
        </p:nvSpPr>
        <p:spPr>
          <a:xfrm>
            <a:off x="907942" y="4233190"/>
            <a:ext cx="10059870" cy="646331"/>
          </a:xfrm>
          <a:prstGeom prst="rect">
            <a:avLst/>
          </a:prstGeom>
          <a:noFill/>
        </p:spPr>
        <p:txBody>
          <a:bodyPr wrap="square">
            <a:spAutoFit/>
          </a:bodyPr>
          <a:lstStyle/>
          <a:p>
            <a:r>
              <a:rPr lang="es-CO" dirty="0"/>
              <a:t>https://www.infobae.com/autos/2020/01/12/el-auto-en-el-ces-2020-las-diez-innovaciones-que-cambiaran-la-forma-de-viajar/</a:t>
            </a:r>
          </a:p>
        </p:txBody>
      </p:sp>
      <p:sp>
        <p:nvSpPr>
          <p:cNvPr id="21" name="CuadroTexto 20">
            <a:extLst>
              <a:ext uri="{FF2B5EF4-FFF2-40B4-BE49-F238E27FC236}">
                <a16:creationId xmlns:a16="http://schemas.microsoft.com/office/drawing/2014/main" id="{93902B5C-9B09-4717-A122-FCA3D6858275}"/>
              </a:ext>
            </a:extLst>
          </p:cNvPr>
          <p:cNvSpPr txBox="1"/>
          <p:nvPr/>
        </p:nvSpPr>
        <p:spPr>
          <a:xfrm>
            <a:off x="907942" y="3829803"/>
            <a:ext cx="9699098" cy="369332"/>
          </a:xfrm>
          <a:prstGeom prst="rect">
            <a:avLst/>
          </a:prstGeom>
          <a:noFill/>
        </p:spPr>
        <p:txBody>
          <a:bodyPr wrap="square">
            <a:spAutoFit/>
          </a:bodyPr>
          <a:lstStyle/>
          <a:p>
            <a:r>
              <a:rPr lang="es-ES" b="1" i="0" dirty="0">
                <a:solidFill>
                  <a:srgbClr val="000000"/>
                </a:solidFill>
                <a:effectLst/>
                <a:latin typeface="Arial" panose="020B0604020202020204" pitchFamily="34" charset="0"/>
              </a:rPr>
              <a:t>El auto en el CES 2020: las diez innovaciones que cambiarán la forma de viajar</a:t>
            </a:r>
            <a:endParaRPr lang="es-CO" dirty="0"/>
          </a:p>
        </p:txBody>
      </p:sp>
    </p:spTree>
    <p:extLst>
      <p:ext uri="{BB962C8B-B14F-4D97-AF65-F5344CB8AC3E}">
        <p14:creationId xmlns:p14="http://schemas.microsoft.com/office/powerpoint/2010/main" val="163726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D809C45-14E1-4957-BAE4-6541977BAE46}"/>
              </a:ext>
            </a:extLst>
          </p:cNvPr>
          <p:cNvSpPr txBox="1"/>
          <p:nvPr/>
        </p:nvSpPr>
        <p:spPr>
          <a:xfrm>
            <a:off x="1149448" y="4629522"/>
            <a:ext cx="6098344" cy="369332"/>
          </a:xfrm>
          <a:prstGeom prst="rect">
            <a:avLst/>
          </a:prstGeom>
          <a:noFill/>
        </p:spPr>
        <p:txBody>
          <a:bodyPr wrap="square">
            <a:spAutoFit/>
          </a:bodyPr>
          <a:lstStyle/>
          <a:p>
            <a:r>
              <a:rPr lang="es-CO" b="1" dirty="0">
                <a:solidFill>
                  <a:schemeClr val="accent5">
                    <a:lumMod val="75000"/>
                  </a:schemeClr>
                </a:solidFill>
              </a:rPr>
              <a:t>Personalización y adaptación</a:t>
            </a:r>
          </a:p>
        </p:txBody>
      </p:sp>
      <p:sp>
        <p:nvSpPr>
          <p:cNvPr id="7" name="CuadroTexto 6">
            <a:extLst>
              <a:ext uri="{FF2B5EF4-FFF2-40B4-BE49-F238E27FC236}">
                <a16:creationId xmlns:a16="http://schemas.microsoft.com/office/drawing/2014/main" id="{2F06ABEB-D78F-428C-92B9-9DFFAB84B824}"/>
              </a:ext>
            </a:extLst>
          </p:cNvPr>
          <p:cNvSpPr txBox="1"/>
          <p:nvPr/>
        </p:nvSpPr>
        <p:spPr>
          <a:xfrm>
            <a:off x="1149448" y="4844892"/>
            <a:ext cx="6098344" cy="369332"/>
          </a:xfrm>
          <a:prstGeom prst="rect">
            <a:avLst/>
          </a:prstGeom>
          <a:noFill/>
        </p:spPr>
        <p:txBody>
          <a:bodyPr wrap="square">
            <a:spAutoFit/>
          </a:bodyPr>
          <a:lstStyle/>
          <a:p>
            <a:r>
              <a:rPr lang="es-CO" dirty="0"/>
              <a:t>Los consumidores como creadores</a:t>
            </a:r>
          </a:p>
        </p:txBody>
      </p:sp>
      <p:sp>
        <p:nvSpPr>
          <p:cNvPr id="9" name="CuadroTexto 8">
            <a:extLst>
              <a:ext uri="{FF2B5EF4-FFF2-40B4-BE49-F238E27FC236}">
                <a16:creationId xmlns:a16="http://schemas.microsoft.com/office/drawing/2014/main" id="{65204A39-F8A9-4850-83FC-6E8122A2DAC3}"/>
              </a:ext>
            </a:extLst>
          </p:cNvPr>
          <p:cNvSpPr txBox="1"/>
          <p:nvPr/>
        </p:nvSpPr>
        <p:spPr>
          <a:xfrm>
            <a:off x="277836" y="1399432"/>
            <a:ext cx="8866163" cy="369332"/>
          </a:xfrm>
          <a:prstGeom prst="rect">
            <a:avLst/>
          </a:prstGeom>
          <a:noFill/>
        </p:spPr>
        <p:txBody>
          <a:bodyPr wrap="square">
            <a:spAutoFit/>
          </a:bodyPr>
          <a:lstStyle/>
          <a:p>
            <a:pPr algn="ctr"/>
            <a:r>
              <a:rPr lang="es-ES" b="1" i="0" dirty="0">
                <a:solidFill>
                  <a:srgbClr val="212529"/>
                </a:solidFill>
                <a:effectLst/>
                <a:latin typeface="Montserrat"/>
              </a:rPr>
              <a:t>Robots para última milla amigables: el futuro de las entregas automatizas</a:t>
            </a:r>
          </a:p>
        </p:txBody>
      </p:sp>
      <p:sp>
        <p:nvSpPr>
          <p:cNvPr id="11" name="CuadroTexto 10">
            <a:extLst>
              <a:ext uri="{FF2B5EF4-FFF2-40B4-BE49-F238E27FC236}">
                <a16:creationId xmlns:a16="http://schemas.microsoft.com/office/drawing/2014/main" id="{2761B360-693C-4431-B941-6C2A379E4F8D}"/>
              </a:ext>
            </a:extLst>
          </p:cNvPr>
          <p:cNvSpPr txBox="1"/>
          <p:nvPr/>
        </p:nvSpPr>
        <p:spPr>
          <a:xfrm>
            <a:off x="1160014" y="1643776"/>
            <a:ext cx="6098344" cy="369332"/>
          </a:xfrm>
          <a:prstGeom prst="rect">
            <a:avLst/>
          </a:prstGeom>
          <a:noFill/>
        </p:spPr>
        <p:txBody>
          <a:bodyPr wrap="square">
            <a:spAutoFit/>
          </a:bodyPr>
          <a:lstStyle/>
          <a:p>
            <a:r>
              <a:rPr lang="es-CO" b="1" i="0" dirty="0">
                <a:solidFill>
                  <a:srgbClr val="00339F"/>
                </a:solidFill>
                <a:effectLst/>
                <a:latin typeface="Montserrat"/>
              </a:rPr>
              <a:t>septiembre 1, 2020</a:t>
            </a:r>
            <a:endParaRPr lang="es-CO" dirty="0"/>
          </a:p>
        </p:txBody>
      </p:sp>
      <p:sp>
        <p:nvSpPr>
          <p:cNvPr id="13" name="CuadroTexto 12">
            <a:extLst>
              <a:ext uri="{FF2B5EF4-FFF2-40B4-BE49-F238E27FC236}">
                <a16:creationId xmlns:a16="http://schemas.microsoft.com/office/drawing/2014/main" id="{87009EB7-EAC8-438D-9A01-AAF5B137EA34}"/>
              </a:ext>
            </a:extLst>
          </p:cNvPr>
          <p:cNvSpPr txBox="1"/>
          <p:nvPr/>
        </p:nvSpPr>
        <p:spPr>
          <a:xfrm>
            <a:off x="1149448" y="1937912"/>
            <a:ext cx="9217856" cy="646331"/>
          </a:xfrm>
          <a:prstGeom prst="rect">
            <a:avLst/>
          </a:prstGeom>
          <a:noFill/>
        </p:spPr>
        <p:txBody>
          <a:bodyPr wrap="square">
            <a:spAutoFit/>
          </a:bodyPr>
          <a:lstStyle/>
          <a:p>
            <a:r>
              <a:rPr lang="es-CO" dirty="0"/>
              <a:t>https://thelogisticsworld.com/innovacion/robots-para-ultima-milla-amigables-el-futuro-de-las-entregas-automatizas/</a:t>
            </a:r>
          </a:p>
        </p:txBody>
      </p:sp>
      <p:sp>
        <p:nvSpPr>
          <p:cNvPr id="16" name="CuadroTexto 15">
            <a:extLst>
              <a:ext uri="{FF2B5EF4-FFF2-40B4-BE49-F238E27FC236}">
                <a16:creationId xmlns:a16="http://schemas.microsoft.com/office/drawing/2014/main" id="{ABA0D005-FC62-4111-904F-9E756B6984A0}"/>
              </a:ext>
            </a:extLst>
          </p:cNvPr>
          <p:cNvSpPr txBox="1"/>
          <p:nvPr/>
        </p:nvSpPr>
        <p:spPr>
          <a:xfrm>
            <a:off x="1206303" y="1114809"/>
            <a:ext cx="1004699" cy="369332"/>
          </a:xfrm>
          <a:prstGeom prst="rect">
            <a:avLst/>
          </a:prstGeom>
          <a:noFill/>
        </p:spPr>
        <p:txBody>
          <a:bodyPr wrap="square">
            <a:spAutoFit/>
          </a:bodyPr>
          <a:lstStyle>
            <a:defPPr>
              <a:defRPr lang="es-CO"/>
            </a:defPPr>
            <a:lvl1pPr>
              <a:defRPr b="1">
                <a:solidFill>
                  <a:schemeClr val="accent5">
                    <a:lumMod val="75000"/>
                  </a:schemeClr>
                </a:solidFill>
              </a:defRPr>
            </a:lvl1pPr>
          </a:lstStyle>
          <a:p>
            <a:r>
              <a:rPr lang="es-CO" dirty="0"/>
              <a:t>Logística</a:t>
            </a:r>
          </a:p>
        </p:txBody>
      </p:sp>
      <p:sp>
        <p:nvSpPr>
          <p:cNvPr id="22" name="CuadroTexto 21">
            <a:extLst>
              <a:ext uri="{FF2B5EF4-FFF2-40B4-BE49-F238E27FC236}">
                <a16:creationId xmlns:a16="http://schemas.microsoft.com/office/drawing/2014/main" id="{CDF80A59-A54B-48AD-BD4F-5C1907CCF8CC}"/>
              </a:ext>
            </a:extLst>
          </p:cNvPr>
          <p:cNvSpPr txBox="1"/>
          <p:nvPr/>
        </p:nvSpPr>
        <p:spPr>
          <a:xfrm>
            <a:off x="1206303" y="3460582"/>
            <a:ext cx="6098344" cy="369332"/>
          </a:xfrm>
          <a:prstGeom prst="rect">
            <a:avLst/>
          </a:prstGeom>
          <a:noFill/>
        </p:spPr>
        <p:txBody>
          <a:bodyPr wrap="square">
            <a:spAutoFit/>
          </a:bodyPr>
          <a:lstStyle/>
          <a:p>
            <a:r>
              <a:rPr lang="pt-BR" b="1" i="0" dirty="0">
                <a:solidFill>
                  <a:srgbClr val="212529"/>
                </a:solidFill>
                <a:effectLst/>
                <a:latin typeface="Montserrat"/>
              </a:rPr>
              <a:t>Fábricas inteligentes impulsadas por 5G</a:t>
            </a:r>
          </a:p>
        </p:txBody>
      </p:sp>
      <p:sp>
        <p:nvSpPr>
          <p:cNvPr id="24" name="CuadroTexto 23">
            <a:extLst>
              <a:ext uri="{FF2B5EF4-FFF2-40B4-BE49-F238E27FC236}">
                <a16:creationId xmlns:a16="http://schemas.microsoft.com/office/drawing/2014/main" id="{924525E3-5DF2-4DC4-B67A-9CE77B72B6F0}"/>
              </a:ext>
            </a:extLst>
          </p:cNvPr>
          <p:cNvSpPr txBox="1"/>
          <p:nvPr/>
        </p:nvSpPr>
        <p:spPr>
          <a:xfrm>
            <a:off x="1206303" y="3748267"/>
            <a:ext cx="8785844" cy="369332"/>
          </a:xfrm>
          <a:prstGeom prst="rect">
            <a:avLst/>
          </a:prstGeom>
          <a:noFill/>
        </p:spPr>
        <p:txBody>
          <a:bodyPr wrap="square">
            <a:spAutoFit/>
          </a:bodyPr>
          <a:lstStyle/>
          <a:p>
            <a:r>
              <a:rPr lang="es-CO" dirty="0"/>
              <a:t>https://thelogisticsworld.com/innovacion/5g-el-futuro-de-las-fabricas-inteligentes/</a:t>
            </a:r>
          </a:p>
        </p:txBody>
      </p:sp>
      <p:sp>
        <p:nvSpPr>
          <p:cNvPr id="26" name="CuadroTexto 25">
            <a:extLst>
              <a:ext uri="{FF2B5EF4-FFF2-40B4-BE49-F238E27FC236}">
                <a16:creationId xmlns:a16="http://schemas.microsoft.com/office/drawing/2014/main" id="{16C3D4A0-51CA-4B2A-93DB-65A56EEC960A}"/>
              </a:ext>
            </a:extLst>
          </p:cNvPr>
          <p:cNvSpPr txBox="1"/>
          <p:nvPr/>
        </p:nvSpPr>
        <p:spPr>
          <a:xfrm>
            <a:off x="1206303" y="3172967"/>
            <a:ext cx="2477056" cy="369332"/>
          </a:xfrm>
          <a:prstGeom prst="rect">
            <a:avLst/>
          </a:prstGeom>
          <a:noFill/>
        </p:spPr>
        <p:txBody>
          <a:bodyPr wrap="square">
            <a:spAutoFit/>
          </a:bodyPr>
          <a:lstStyle>
            <a:defPPr>
              <a:defRPr lang="es-CO"/>
            </a:defPPr>
            <a:lvl1pPr>
              <a:defRPr b="1">
                <a:solidFill>
                  <a:schemeClr val="accent5">
                    <a:lumMod val="75000"/>
                  </a:schemeClr>
                </a:solidFill>
              </a:defRPr>
            </a:lvl1pPr>
          </a:lstStyle>
          <a:p>
            <a:r>
              <a:rPr lang="es-CO" dirty="0"/>
              <a:t>Fabricas inteligentes</a:t>
            </a:r>
          </a:p>
        </p:txBody>
      </p:sp>
    </p:spTree>
    <p:extLst>
      <p:ext uri="{BB962C8B-B14F-4D97-AF65-F5344CB8AC3E}">
        <p14:creationId xmlns:p14="http://schemas.microsoft.com/office/powerpoint/2010/main" val="74826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EE50DD-3C51-43DD-80CB-257158C75103}"/>
              </a:ext>
            </a:extLst>
          </p:cNvPr>
          <p:cNvSpPr txBox="1"/>
          <p:nvPr/>
        </p:nvSpPr>
        <p:spPr>
          <a:xfrm>
            <a:off x="953086" y="504150"/>
            <a:ext cx="6098344" cy="369332"/>
          </a:xfrm>
          <a:prstGeom prst="rect">
            <a:avLst/>
          </a:prstGeom>
          <a:noFill/>
        </p:spPr>
        <p:txBody>
          <a:bodyPr wrap="square">
            <a:spAutoFit/>
          </a:bodyPr>
          <a:lstStyle/>
          <a:p>
            <a:r>
              <a:rPr lang="es-ES" b="1" dirty="0">
                <a:solidFill>
                  <a:schemeClr val="accent5">
                    <a:lumMod val="75000"/>
                  </a:schemeClr>
                </a:solidFill>
              </a:rPr>
              <a:t>Áreas cambiantes dinámicas en la manufactura</a:t>
            </a:r>
            <a:endParaRPr lang="es-CO" b="1" dirty="0">
              <a:solidFill>
                <a:schemeClr val="accent5">
                  <a:lumMod val="75000"/>
                </a:schemeClr>
              </a:solidFill>
            </a:endParaRPr>
          </a:p>
        </p:txBody>
      </p:sp>
      <p:sp>
        <p:nvSpPr>
          <p:cNvPr id="9" name="CuadroTexto 8">
            <a:extLst>
              <a:ext uri="{FF2B5EF4-FFF2-40B4-BE49-F238E27FC236}">
                <a16:creationId xmlns:a16="http://schemas.microsoft.com/office/drawing/2014/main" id="{58D87EA9-035D-421C-856C-54FDC07F1752}"/>
              </a:ext>
            </a:extLst>
          </p:cNvPr>
          <p:cNvSpPr txBox="1"/>
          <p:nvPr/>
        </p:nvSpPr>
        <p:spPr>
          <a:xfrm>
            <a:off x="919088" y="1305341"/>
            <a:ext cx="10353823" cy="4247317"/>
          </a:xfrm>
          <a:prstGeom prst="rect">
            <a:avLst/>
          </a:prstGeom>
          <a:noFill/>
        </p:spPr>
        <p:txBody>
          <a:bodyPr wrap="square">
            <a:spAutoFit/>
          </a:bodyPr>
          <a:lstStyle/>
          <a:p>
            <a:r>
              <a:rPr lang="es-ES" b="1" dirty="0"/>
              <a:t>Productos inertes a inteligentes: </a:t>
            </a:r>
            <a:r>
              <a:rPr lang="es-ES" dirty="0"/>
              <a:t>Integrar avances tecnológicos que permiten la modularidad y la conectividad, pasar de objetos inertes, a dispositivos “inteligentes”, mientras que los avances en la ciencia de los materiales, hacen posible la creación de medios de transporte mucho más eficientes, capaces y avanzados, o hábiles de otra manera. Al mismo tiempo, la naturaleza del producto está cambiando, con muchos otros productos, transcendiendo sus roles como posesiones materiales que las personas tienen, para convertirse en servicios para los cuales compran acceso. </a:t>
            </a:r>
          </a:p>
          <a:p>
            <a:endParaRPr lang="es-ES" dirty="0"/>
          </a:p>
          <a:p>
            <a:r>
              <a:rPr lang="es-ES" b="1" dirty="0"/>
              <a:t>Economía de producción</a:t>
            </a:r>
            <a:r>
              <a:rPr lang="es-ES" dirty="0"/>
              <a:t>: Relación de nuevas tecnologías de manufactura que hagan posible fabricar productos más rápidamente de forma económica, en lotes más y más pequeños. </a:t>
            </a:r>
          </a:p>
          <a:p>
            <a:endParaRPr lang="es-ES" dirty="0"/>
          </a:p>
          <a:p>
            <a:r>
              <a:rPr lang="es-ES" b="1" dirty="0"/>
              <a:t>Economía de la cadena de valor</a:t>
            </a:r>
            <a:r>
              <a:rPr lang="es-ES" dirty="0"/>
              <a:t>: Las tecnologías digitales, están acortando la distancia entre el fabricante y el consumidor, permitiendo que el fabricante evite a los intermediarios tradicionales.</a:t>
            </a:r>
          </a:p>
          <a:p>
            <a:endParaRPr lang="es-ES" dirty="0"/>
          </a:p>
          <a:p>
            <a:r>
              <a:rPr lang="es-ES" b="1" dirty="0"/>
              <a:t>Demanda del consumidor: </a:t>
            </a:r>
            <a:r>
              <a:rPr lang="es-ES" dirty="0"/>
              <a:t>El poder creciente y las necesidades insatisfechas alrededor de la personalización, adaptación antes   su creación.</a:t>
            </a:r>
            <a:endParaRPr lang="es-CO" dirty="0"/>
          </a:p>
        </p:txBody>
      </p:sp>
    </p:spTree>
    <p:extLst>
      <p:ext uri="{BB962C8B-B14F-4D97-AF65-F5344CB8AC3E}">
        <p14:creationId xmlns:p14="http://schemas.microsoft.com/office/powerpoint/2010/main" val="23349030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630</Words>
  <Application>Microsoft Office PowerPoint</Application>
  <PresentationFormat>Panorámica</PresentationFormat>
  <Paragraphs>57</Paragraphs>
  <Slides>6</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6</vt:i4>
      </vt:variant>
    </vt:vector>
  </HeadingPairs>
  <TitlesOfParts>
    <vt:vector size="16" baseType="lpstr">
      <vt:lpstr>Arial</vt:lpstr>
      <vt:lpstr>Benton Sans</vt:lpstr>
      <vt:lpstr>Calibri</vt:lpstr>
      <vt:lpstr>Calibri Light</vt:lpstr>
      <vt:lpstr>Majerit</vt:lpstr>
      <vt:lpstr>Montserrat</vt:lpstr>
      <vt:lpstr>Roboto</vt:lpstr>
      <vt:lpstr>roboto_slab_bold</vt:lpstr>
      <vt:lpstr>Trebuchet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Jhoan Hernan Laverde Morales</dc:creator>
  <cp:lastModifiedBy>Jhoan Hernan Laverde Morales</cp:lastModifiedBy>
  <cp:revision>5</cp:revision>
  <dcterms:created xsi:type="dcterms:W3CDTF">2020-09-03T16:17:17Z</dcterms:created>
  <dcterms:modified xsi:type="dcterms:W3CDTF">2020-09-03T17:01:22Z</dcterms:modified>
</cp:coreProperties>
</file>