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66" r:id="rId3"/>
    <p:sldId id="257" r:id="rId4"/>
    <p:sldId id="258"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7" d="100"/>
          <a:sy n="117" d="100"/>
        </p:scale>
        <p:origin x="2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A52B06-0C4A-4DFF-8E32-EA612F5D1663}"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31A10C2B-5BE4-4BB3-9E1C-52D6D95B38F5}">
      <dgm:prSet/>
      <dgm:spPr/>
      <dgm:t>
        <a:bodyPr/>
        <a:lstStyle/>
        <a:p>
          <a:pPr>
            <a:lnSpc>
              <a:spcPct val="100000"/>
            </a:lnSpc>
          </a:pPr>
          <a:r>
            <a:rPr lang="en-US"/>
            <a:t>Parasitized cells show a distinctive small circular shape within the red blood cell due to dye applied to samples</a:t>
          </a:r>
        </a:p>
      </dgm:t>
    </dgm:pt>
    <dgm:pt modelId="{D1F41145-D682-426F-9D38-D3E677DE57DB}" type="parTrans" cxnId="{0B955686-543C-4932-B277-ACE71D919EF8}">
      <dgm:prSet/>
      <dgm:spPr/>
      <dgm:t>
        <a:bodyPr/>
        <a:lstStyle/>
        <a:p>
          <a:endParaRPr lang="en-US"/>
        </a:p>
      </dgm:t>
    </dgm:pt>
    <dgm:pt modelId="{7034835C-545B-4B8D-86EF-FB7C246E5F05}" type="sibTrans" cxnId="{0B955686-543C-4932-B277-ACE71D919EF8}">
      <dgm:prSet/>
      <dgm:spPr/>
      <dgm:t>
        <a:bodyPr/>
        <a:lstStyle/>
        <a:p>
          <a:endParaRPr lang="en-US"/>
        </a:p>
      </dgm:t>
    </dgm:pt>
    <dgm:pt modelId="{BAFF270B-B882-4164-9263-0E8685AED4F9}">
      <dgm:prSet/>
      <dgm:spPr/>
      <dgm:t>
        <a:bodyPr/>
        <a:lstStyle/>
        <a:p>
          <a:pPr>
            <a:lnSpc>
              <a:spcPct val="100000"/>
            </a:lnSpc>
          </a:pPr>
          <a:r>
            <a:rPr lang="en-US"/>
            <a:t>Most cells are circular in shape so image rotation would be unlikely to improve model training and performance</a:t>
          </a:r>
        </a:p>
      </dgm:t>
    </dgm:pt>
    <dgm:pt modelId="{37BCB21C-B078-470D-8378-EFE285614CF1}" type="parTrans" cxnId="{FF5A7196-3339-4E95-B8A3-32B17EDEB7D6}">
      <dgm:prSet/>
      <dgm:spPr/>
      <dgm:t>
        <a:bodyPr/>
        <a:lstStyle/>
        <a:p>
          <a:endParaRPr lang="en-US"/>
        </a:p>
      </dgm:t>
    </dgm:pt>
    <dgm:pt modelId="{6EF024F2-0C2F-4698-A005-99325EC1A07C}" type="sibTrans" cxnId="{FF5A7196-3339-4E95-B8A3-32B17EDEB7D6}">
      <dgm:prSet/>
      <dgm:spPr/>
      <dgm:t>
        <a:bodyPr/>
        <a:lstStyle/>
        <a:p>
          <a:endParaRPr lang="en-US"/>
        </a:p>
      </dgm:t>
    </dgm:pt>
    <dgm:pt modelId="{F80DDBCA-E0D5-4E5D-98D8-EB6224851526}">
      <dgm:prSet/>
      <dgm:spPr/>
      <dgm:t>
        <a:bodyPr/>
        <a:lstStyle/>
        <a:p>
          <a:pPr>
            <a:lnSpc>
              <a:spcPct val="100000"/>
            </a:lnSpc>
          </a:pPr>
          <a:r>
            <a:rPr lang="en-US"/>
            <a:t>Convolutions Neural Networks are adept at learning the data sets they are trained on.  Their strength and speed of learning, can also be a weakness leading to model over fitting</a:t>
          </a:r>
        </a:p>
      </dgm:t>
    </dgm:pt>
    <dgm:pt modelId="{0C901392-3886-4C8D-B405-D6190084474C}" type="parTrans" cxnId="{6B5874AC-0C2B-43D1-B170-F0B9F1F7A2DA}">
      <dgm:prSet/>
      <dgm:spPr/>
      <dgm:t>
        <a:bodyPr/>
        <a:lstStyle/>
        <a:p>
          <a:endParaRPr lang="en-US"/>
        </a:p>
      </dgm:t>
    </dgm:pt>
    <dgm:pt modelId="{CE1D1627-5F64-4DA8-A561-7BA9A8106DEF}" type="sibTrans" cxnId="{6B5874AC-0C2B-43D1-B170-F0B9F1F7A2DA}">
      <dgm:prSet/>
      <dgm:spPr/>
      <dgm:t>
        <a:bodyPr/>
        <a:lstStyle/>
        <a:p>
          <a:endParaRPr lang="en-US"/>
        </a:p>
      </dgm:t>
    </dgm:pt>
    <dgm:pt modelId="{F76EB436-284F-40B8-8A9E-3E144D793527}" type="pres">
      <dgm:prSet presAssocID="{BFA52B06-0C4A-4DFF-8E32-EA612F5D1663}" presName="root" presStyleCnt="0">
        <dgm:presLayoutVars>
          <dgm:dir/>
          <dgm:resizeHandles val="exact"/>
        </dgm:presLayoutVars>
      </dgm:prSet>
      <dgm:spPr/>
    </dgm:pt>
    <dgm:pt modelId="{F38D81ED-8389-4A6D-BB3B-3401E15723E7}" type="pres">
      <dgm:prSet presAssocID="{31A10C2B-5BE4-4BB3-9E1C-52D6D95B38F5}" presName="compNode" presStyleCnt="0"/>
      <dgm:spPr/>
    </dgm:pt>
    <dgm:pt modelId="{AB72A876-DE6D-4E5A-B922-A5811E19B527}" type="pres">
      <dgm:prSet presAssocID="{31A10C2B-5BE4-4BB3-9E1C-52D6D95B38F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icroscope"/>
        </a:ext>
      </dgm:extLst>
    </dgm:pt>
    <dgm:pt modelId="{BE467858-3ADE-4300-AA1B-F1C754C8DB55}" type="pres">
      <dgm:prSet presAssocID="{31A10C2B-5BE4-4BB3-9E1C-52D6D95B38F5}" presName="spaceRect" presStyleCnt="0"/>
      <dgm:spPr/>
    </dgm:pt>
    <dgm:pt modelId="{B43B3177-998C-4A92-8B92-39B27A3BDFC0}" type="pres">
      <dgm:prSet presAssocID="{31A10C2B-5BE4-4BB3-9E1C-52D6D95B38F5}" presName="textRect" presStyleLbl="revTx" presStyleIdx="0" presStyleCnt="3">
        <dgm:presLayoutVars>
          <dgm:chMax val="1"/>
          <dgm:chPref val="1"/>
        </dgm:presLayoutVars>
      </dgm:prSet>
      <dgm:spPr/>
    </dgm:pt>
    <dgm:pt modelId="{83EBD4B4-046F-4D8A-8340-F1A962631CDF}" type="pres">
      <dgm:prSet presAssocID="{7034835C-545B-4B8D-86EF-FB7C246E5F05}" presName="sibTrans" presStyleCnt="0"/>
      <dgm:spPr/>
    </dgm:pt>
    <dgm:pt modelId="{48988BAF-F032-476D-8952-0E397A59DF90}" type="pres">
      <dgm:prSet presAssocID="{BAFF270B-B882-4164-9263-0E8685AED4F9}" presName="compNode" presStyleCnt="0"/>
      <dgm:spPr/>
    </dgm:pt>
    <dgm:pt modelId="{E50DA7AA-A865-4043-903A-00464382332C}" type="pres">
      <dgm:prSet presAssocID="{BAFF270B-B882-4164-9263-0E8685AED4F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2635385A-3DDE-4086-A0B1-2DE3A629EDD3}" type="pres">
      <dgm:prSet presAssocID="{BAFF270B-B882-4164-9263-0E8685AED4F9}" presName="spaceRect" presStyleCnt="0"/>
      <dgm:spPr/>
    </dgm:pt>
    <dgm:pt modelId="{5E0EE980-FB78-401D-93F6-3D58EC2B8323}" type="pres">
      <dgm:prSet presAssocID="{BAFF270B-B882-4164-9263-0E8685AED4F9}" presName="textRect" presStyleLbl="revTx" presStyleIdx="1" presStyleCnt="3">
        <dgm:presLayoutVars>
          <dgm:chMax val="1"/>
          <dgm:chPref val="1"/>
        </dgm:presLayoutVars>
      </dgm:prSet>
      <dgm:spPr/>
    </dgm:pt>
    <dgm:pt modelId="{887BB5DE-E092-4F44-922C-445582E601D3}" type="pres">
      <dgm:prSet presAssocID="{6EF024F2-0C2F-4698-A005-99325EC1A07C}" presName="sibTrans" presStyleCnt="0"/>
      <dgm:spPr/>
    </dgm:pt>
    <dgm:pt modelId="{8F83D081-7835-40F6-8BAD-E1D99F37D63C}" type="pres">
      <dgm:prSet presAssocID="{F80DDBCA-E0D5-4E5D-98D8-EB6224851526}" presName="compNode" presStyleCnt="0"/>
      <dgm:spPr/>
    </dgm:pt>
    <dgm:pt modelId="{16C41749-0770-4E44-8C98-52983D2A65A9}" type="pres">
      <dgm:prSet presAssocID="{F80DDBCA-E0D5-4E5D-98D8-EB622485152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ain"/>
        </a:ext>
      </dgm:extLst>
    </dgm:pt>
    <dgm:pt modelId="{1C5A38D2-9D89-4162-AA91-BBBD8764185F}" type="pres">
      <dgm:prSet presAssocID="{F80DDBCA-E0D5-4E5D-98D8-EB6224851526}" presName="spaceRect" presStyleCnt="0"/>
      <dgm:spPr/>
    </dgm:pt>
    <dgm:pt modelId="{9D08B0B1-9E76-4501-9550-8CFD20D56CCD}" type="pres">
      <dgm:prSet presAssocID="{F80DDBCA-E0D5-4E5D-98D8-EB6224851526}" presName="textRect" presStyleLbl="revTx" presStyleIdx="2" presStyleCnt="3">
        <dgm:presLayoutVars>
          <dgm:chMax val="1"/>
          <dgm:chPref val="1"/>
        </dgm:presLayoutVars>
      </dgm:prSet>
      <dgm:spPr/>
    </dgm:pt>
  </dgm:ptLst>
  <dgm:cxnLst>
    <dgm:cxn modelId="{4ADE0333-DB56-42E6-AB49-17077026FBAC}" type="presOf" srcId="{BAFF270B-B882-4164-9263-0E8685AED4F9}" destId="{5E0EE980-FB78-401D-93F6-3D58EC2B8323}" srcOrd="0" destOrd="0" presId="urn:microsoft.com/office/officeart/2018/2/layout/IconLabelList"/>
    <dgm:cxn modelId="{6EC1B33D-2AA3-4BBC-BBFD-182B7F619318}" type="presOf" srcId="{F80DDBCA-E0D5-4E5D-98D8-EB6224851526}" destId="{9D08B0B1-9E76-4501-9550-8CFD20D56CCD}" srcOrd="0" destOrd="0" presId="urn:microsoft.com/office/officeart/2018/2/layout/IconLabelList"/>
    <dgm:cxn modelId="{0B955686-543C-4932-B277-ACE71D919EF8}" srcId="{BFA52B06-0C4A-4DFF-8E32-EA612F5D1663}" destId="{31A10C2B-5BE4-4BB3-9E1C-52D6D95B38F5}" srcOrd="0" destOrd="0" parTransId="{D1F41145-D682-426F-9D38-D3E677DE57DB}" sibTransId="{7034835C-545B-4B8D-86EF-FB7C246E5F05}"/>
    <dgm:cxn modelId="{FF5A7196-3339-4E95-B8A3-32B17EDEB7D6}" srcId="{BFA52B06-0C4A-4DFF-8E32-EA612F5D1663}" destId="{BAFF270B-B882-4164-9263-0E8685AED4F9}" srcOrd="1" destOrd="0" parTransId="{37BCB21C-B078-470D-8378-EFE285614CF1}" sibTransId="{6EF024F2-0C2F-4698-A005-99325EC1A07C}"/>
    <dgm:cxn modelId="{6B5874AC-0C2B-43D1-B170-F0B9F1F7A2DA}" srcId="{BFA52B06-0C4A-4DFF-8E32-EA612F5D1663}" destId="{F80DDBCA-E0D5-4E5D-98D8-EB6224851526}" srcOrd="2" destOrd="0" parTransId="{0C901392-3886-4C8D-B405-D6190084474C}" sibTransId="{CE1D1627-5F64-4DA8-A561-7BA9A8106DEF}"/>
    <dgm:cxn modelId="{DC909CC2-80F2-44D3-ACBF-39A8380980B9}" type="presOf" srcId="{BFA52B06-0C4A-4DFF-8E32-EA612F5D1663}" destId="{F76EB436-284F-40B8-8A9E-3E144D793527}" srcOrd="0" destOrd="0" presId="urn:microsoft.com/office/officeart/2018/2/layout/IconLabelList"/>
    <dgm:cxn modelId="{874445F3-FA2A-49AF-96D9-98EAC79638E7}" type="presOf" srcId="{31A10C2B-5BE4-4BB3-9E1C-52D6D95B38F5}" destId="{B43B3177-998C-4A92-8B92-39B27A3BDFC0}" srcOrd="0" destOrd="0" presId="urn:microsoft.com/office/officeart/2018/2/layout/IconLabelList"/>
    <dgm:cxn modelId="{829A562B-2828-4073-8272-E959D61FEA2D}" type="presParOf" srcId="{F76EB436-284F-40B8-8A9E-3E144D793527}" destId="{F38D81ED-8389-4A6D-BB3B-3401E15723E7}" srcOrd="0" destOrd="0" presId="urn:microsoft.com/office/officeart/2018/2/layout/IconLabelList"/>
    <dgm:cxn modelId="{46335CC7-0A01-4AF0-B454-2040A7234B4F}" type="presParOf" srcId="{F38D81ED-8389-4A6D-BB3B-3401E15723E7}" destId="{AB72A876-DE6D-4E5A-B922-A5811E19B527}" srcOrd="0" destOrd="0" presId="urn:microsoft.com/office/officeart/2018/2/layout/IconLabelList"/>
    <dgm:cxn modelId="{09483548-D590-4E05-8F74-37BB9BAAFBFD}" type="presParOf" srcId="{F38D81ED-8389-4A6D-BB3B-3401E15723E7}" destId="{BE467858-3ADE-4300-AA1B-F1C754C8DB55}" srcOrd="1" destOrd="0" presId="urn:microsoft.com/office/officeart/2018/2/layout/IconLabelList"/>
    <dgm:cxn modelId="{44F52752-D401-4E9D-BA30-39C10C87A4E5}" type="presParOf" srcId="{F38D81ED-8389-4A6D-BB3B-3401E15723E7}" destId="{B43B3177-998C-4A92-8B92-39B27A3BDFC0}" srcOrd="2" destOrd="0" presId="urn:microsoft.com/office/officeart/2018/2/layout/IconLabelList"/>
    <dgm:cxn modelId="{2474E9A0-08CF-4F88-A1B5-2582DDE3CEEB}" type="presParOf" srcId="{F76EB436-284F-40B8-8A9E-3E144D793527}" destId="{83EBD4B4-046F-4D8A-8340-F1A962631CDF}" srcOrd="1" destOrd="0" presId="urn:microsoft.com/office/officeart/2018/2/layout/IconLabelList"/>
    <dgm:cxn modelId="{A00C2A19-92F3-4F33-8DD4-AC0ADA1EBA6B}" type="presParOf" srcId="{F76EB436-284F-40B8-8A9E-3E144D793527}" destId="{48988BAF-F032-476D-8952-0E397A59DF90}" srcOrd="2" destOrd="0" presId="urn:microsoft.com/office/officeart/2018/2/layout/IconLabelList"/>
    <dgm:cxn modelId="{7F3A949E-80F2-4757-B3E5-A9AE2C28CD81}" type="presParOf" srcId="{48988BAF-F032-476D-8952-0E397A59DF90}" destId="{E50DA7AA-A865-4043-903A-00464382332C}" srcOrd="0" destOrd="0" presId="urn:microsoft.com/office/officeart/2018/2/layout/IconLabelList"/>
    <dgm:cxn modelId="{8D7DE584-0A89-43D2-AA46-7E7C8AB88F28}" type="presParOf" srcId="{48988BAF-F032-476D-8952-0E397A59DF90}" destId="{2635385A-3DDE-4086-A0B1-2DE3A629EDD3}" srcOrd="1" destOrd="0" presId="urn:microsoft.com/office/officeart/2018/2/layout/IconLabelList"/>
    <dgm:cxn modelId="{C914B34B-7F53-49EF-80CE-2A7F6AEE8536}" type="presParOf" srcId="{48988BAF-F032-476D-8952-0E397A59DF90}" destId="{5E0EE980-FB78-401D-93F6-3D58EC2B8323}" srcOrd="2" destOrd="0" presId="urn:microsoft.com/office/officeart/2018/2/layout/IconLabelList"/>
    <dgm:cxn modelId="{E21968F8-AD04-4AEF-933C-A04E73AC3497}" type="presParOf" srcId="{F76EB436-284F-40B8-8A9E-3E144D793527}" destId="{887BB5DE-E092-4F44-922C-445582E601D3}" srcOrd="3" destOrd="0" presId="urn:microsoft.com/office/officeart/2018/2/layout/IconLabelList"/>
    <dgm:cxn modelId="{0AD4F712-54FD-4F68-B863-5966A13AAE50}" type="presParOf" srcId="{F76EB436-284F-40B8-8A9E-3E144D793527}" destId="{8F83D081-7835-40F6-8BAD-E1D99F37D63C}" srcOrd="4" destOrd="0" presId="urn:microsoft.com/office/officeart/2018/2/layout/IconLabelList"/>
    <dgm:cxn modelId="{C2A4A986-4655-4087-BE48-D21477279D76}" type="presParOf" srcId="{8F83D081-7835-40F6-8BAD-E1D99F37D63C}" destId="{16C41749-0770-4E44-8C98-52983D2A65A9}" srcOrd="0" destOrd="0" presId="urn:microsoft.com/office/officeart/2018/2/layout/IconLabelList"/>
    <dgm:cxn modelId="{E99C6327-35E4-4816-92D6-22F24792A6C1}" type="presParOf" srcId="{8F83D081-7835-40F6-8BAD-E1D99F37D63C}" destId="{1C5A38D2-9D89-4162-AA91-BBBD8764185F}" srcOrd="1" destOrd="0" presId="urn:microsoft.com/office/officeart/2018/2/layout/IconLabelList"/>
    <dgm:cxn modelId="{14AA57F1-58D7-48B5-AA5D-B9554BDAE9ED}" type="presParOf" srcId="{8F83D081-7835-40F6-8BAD-E1D99F37D63C}" destId="{9D08B0B1-9E76-4501-9550-8CFD20D56CC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0A8CD6-AF5D-42D4-9CC3-D3003DDB2CC2}" type="doc">
      <dgm:prSet loTypeId="urn:microsoft.com/office/officeart/2005/8/layout/vList2" loCatId="list" qsTypeId="urn:microsoft.com/office/officeart/2005/8/quickstyle/simple5" qsCatId="simple" csTypeId="urn:microsoft.com/office/officeart/2005/8/colors/colorful1" csCatId="colorful" phldr="1"/>
      <dgm:spPr/>
      <dgm:t>
        <a:bodyPr/>
        <a:lstStyle/>
        <a:p>
          <a:endParaRPr lang="en-US"/>
        </a:p>
      </dgm:t>
    </dgm:pt>
    <dgm:pt modelId="{31A3A76A-3801-45A6-ACE7-5A89B9DAC181}">
      <dgm:prSet/>
      <dgm:spPr/>
      <dgm:t>
        <a:bodyPr/>
        <a:lstStyle/>
        <a:p>
          <a:r>
            <a:rPr lang="en-US"/>
            <a:t>Our Base model is a Sequential CNN with 17 layers</a:t>
          </a:r>
        </a:p>
      </dgm:t>
    </dgm:pt>
    <dgm:pt modelId="{098B634A-BB95-4287-955F-3ECA4CE79BFD}" type="parTrans" cxnId="{F51C9332-4EC2-48DC-9E52-762217038332}">
      <dgm:prSet/>
      <dgm:spPr/>
      <dgm:t>
        <a:bodyPr/>
        <a:lstStyle/>
        <a:p>
          <a:endParaRPr lang="en-US"/>
        </a:p>
      </dgm:t>
    </dgm:pt>
    <dgm:pt modelId="{59664DE7-C669-4B61-BB4A-CCB7F071D1F6}" type="sibTrans" cxnId="{F51C9332-4EC2-48DC-9E52-762217038332}">
      <dgm:prSet/>
      <dgm:spPr/>
      <dgm:t>
        <a:bodyPr/>
        <a:lstStyle/>
        <a:p>
          <a:endParaRPr lang="en-US"/>
        </a:p>
      </dgm:t>
    </dgm:pt>
    <dgm:pt modelId="{CBD153C3-826A-4430-B883-32A8AA5097D5}">
      <dgm:prSet/>
      <dgm:spPr/>
      <dgm:t>
        <a:bodyPr/>
        <a:lstStyle/>
        <a:p>
          <a:r>
            <a:rPr lang="en-US"/>
            <a:t>The model uses 2 dimensional convolutional layers to slide over the images.  We can specify and iterate the number of filters in these layers.  The more filters and layers we add, the more parameters the model will train on</a:t>
          </a:r>
        </a:p>
      </dgm:t>
    </dgm:pt>
    <dgm:pt modelId="{3107DE82-89ED-4415-927B-05DC4797B882}" type="parTrans" cxnId="{B6413560-9B04-4756-B300-F9BBBBE5E02D}">
      <dgm:prSet/>
      <dgm:spPr/>
      <dgm:t>
        <a:bodyPr/>
        <a:lstStyle/>
        <a:p>
          <a:endParaRPr lang="en-US"/>
        </a:p>
      </dgm:t>
    </dgm:pt>
    <dgm:pt modelId="{105249E1-94A6-4EB3-AFBB-56E3E2E3F674}" type="sibTrans" cxnId="{B6413560-9B04-4756-B300-F9BBBBE5E02D}">
      <dgm:prSet/>
      <dgm:spPr/>
      <dgm:t>
        <a:bodyPr/>
        <a:lstStyle/>
        <a:p>
          <a:endParaRPr lang="en-US"/>
        </a:p>
      </dgm:t>
    </dgm:pt>
    <dgm:pt modelId="{C64B930E-02D5-4F58-BCED-5DA350D72EFF}">
      <dgm:prSet/>
      <dgm:spPr/>
      <dgm:t>
        <a:bodyPr/>
        <a:lstStyle/>
        <a:p>
          <a:r>
            <a:rPr lang="en-US" dirty="0"/>
            <a:t>Max Pooling layers help identify the most present features in each patch</a:t>
          </a:r>
        </a:p>
      </dgm:t>
    </dgm:pt>
    <dgm:pt modelId="{699D9BFC-767B-460C-9CF6-FB9D024BB711}" type="parTrans" cxnId="{3E324114-72FE-46DB-9898-49EFEC8D7CC2}">
      <dgm:prSet/>
      <dgm:spPr/>
      <dgm:t>
        <a:bodyPr/>
        <a:lstStyle/>
        <a:p>
          <a:endParaRPr lang="en-US"/>
        </a:p>
      </dgm:t>
    </dgm:pt>
    <dgm:pt modelId="{193D4656-1B86-4BA5-B891-F638E25DCDBA}" type="sibTrans" cxnId="{3E324114-72FE-46DB-9898-49EFEC8D7CC2}">
      <dgm:prSet/>
      <dgm:spPr/>
      <dgm:t>
        <a:bodyPr/>
        <a:lstStyle/>
        <a:p>
          <a:endParaRPr lang="en-US"/>
        </a:p>
      </dgm:t>
    </dgm:pt>
    <dgm:pt modelId="{B23F3A5E-E771-4305-AF0E-71E0A6F91CD7}">
      <dgm:prSet/>
      <dgm:spPr/>
      <dgm:t>
        <a:bodyPr/>
        <a:lstStyle/>
        <a:p>
          <a:r>
            <a:rPr lang="en-US"/>
            <a:t>Dropout layers randomly ignore some of the output layers, which adds noise to the training process, which helps with potential overfitting and ultimately makes the model more robust</a:t>
          </a:r>
        </a:p>
      </dgm:t>
    </dgm:pt>
    <dgm:pt modelId="{93E0A7AB-0741-42AC-858F-ACF3871AD5D9}" type="parTrans" cxnId="{E15C66E0-E921-4022-A0E2-6576F2FB8F29}">
      <dgm:prSet/>
      <dgm:spPr/>
      <dgm:t>
        <a:bodyPr/>
        <a:lstStyle/>
        <a:p>
          <a:endParaRPr lang="en-US"/>
        </a:p>
      </dgm:t>
    </dgm:pt>
    <dgm:pt modelId="{CA8F8A8A-352C-4245-A0B2-6FB703B841F2}" type="sibTrans" cxnId="{E15C66E0-E921-4022-A0E2-6576F2FB8F29}">
      <dgm:prSet/>
      <dgm:spPr/>
      <dgm:t>
        <a:bodyPr/>
        <a:lstStyle/>
        <a:p>
          <a:endParaRPr lang="en-US"/>
        </a:p>
      </dgm:t>
    </dgm:pt>
    <dgm:pt modelId="{EF2C1396-18CF-4F9E-AB10-747DF7B269C8}">
      <dgm:prSet/>
      <dgm:spPr/>
      <dgm:t>
        <a:bodyPr/>
        <a:lstStyle/>
        <a:p>
          <a:r>
            <a:rPr lang="en-US"/>
            <a:t>Our final layer is a Softmax activation layer with 2 potential outputs, parasitized or uninfected</a:t>
          </a:r>
        </a:p>
      </dgm:t>
    </dgm:pt>
    <dgm:pt modelId="{7C4E3EAF-0D79-4D7C-B155-326C0FF426E0}" type="parTrans" cxnId="{12226D46-73AC-4F11-A453-DAE6D8F8DB0D}">
      <dgm:prSet/>
      <dgm:spPr/>
      <dgm:t>
        <a:bodyPr/>
        <a:lstStyle/>
        <a:p>
          <a:endParaRPr lang="en-US"/>
        </a:p>
      </dgm:t>
    </dgm:pt>
    <dgm:pt modelId="{905B4815-F988-4CE9-962D-B00965C3C9D7}" type="sibTrans" cxnId="{12226D46-73AC-4F11-A453-DAE6D8F8DB0D}">
      <dgm:prSet/>
      <dgm:spPr/>
      <dgm:t>
        <a:bodyPr/>
        <a:lstStyle/>
        <a:p>
          <a:endParaRPr lang="en-US"/>
        </a:p>
      </dgm:t>
    </dgm:pt>
    <dgm:pt modelId="{09CA2E8C-7C98-4939-B240-082F5C9931DE}" type="pres">
      <dgm:prSet presAssocID="{310A8CD6-AF5D-42D4-9CC3-D3003DDB2CC2}" presName="linear" presStyleCnt="0">
        <dgm:presLayoutVars>
          <dgm:animLvl val="lvl"/>
          <dgm:resizeHandles val="exact"/>
        </dgm:presLayoutVars>
      </dgm:prSet>
      <dgm:spPr/>
    </dgm:pt>
    <dgm:pt modelId="{AB309935-00AF-43CA-90BE-5267FFB1B3ED}" type="pres">
      <dgm:prSet presAssocID="{31A3A76A-3801-45A6-ACE7-5A89B9DAC181}" presName="parentText" presStyleLbl="node1" presStyleIdx="0" presStyleCnt="5">
        <dgm:presLayoutVars>
          <dgm:chMax val="0"/>
          <dgm:bulletEnabled val="1"/>
        </dgm:presLayoutVars>
      </dgm:prSet>
      <dgm:spPr/>
    </dgm:pt>
    <dgm:pt modelId="{8A44E478-3504-4753-BEE8-68B1B1AA2C57}" type="pres">
      <dgm:prSet presAssocID="{59664DE7-C669-4B61-BB4A-CCB7F071D1F6}" presName="spacer" presStyleCnt="0"/>
      <dgm:spPr/>
    </dgm:pt>
    <dgm:pt modelId="{A8700AD0-8FE9-46ED-9D92-015519B7FF5E}" type="pres">
      <dgm:prSet presAssocID="{CBD153C3-826A-4430-B883-32A8AA5097D5}" presName="parentText" presStyleLbl="node1" presStyleIdx="1" presStyleCnt="5">
        <dgm:presLayoutVars>
          <dgm:chMax val="0"/>
          <dgm:bulletEnabled val="1"/>
        </dgm:presLayoutVars>
      </dgm:prSet>
      <dgm:spPr/>
    </dgm:pt>
    <dgm:pt modelId="{A2AE1084-6CDB-459A-90B4-5B6FA0A86F00}" type="pres">
      <dgm:prSet presAssocID="{105249E1-94A6-4EB3-AFBB-56E3E2E3F674}" presName="spacer" presStyleCnt="0"/>
      <dgm:spPr/>
    </dgm:pt>
    <dgm:pt modelId="{560BFA8D-68EA-420B-B69B-781B5DC1DBB3}" type="pres">
      <dgm:prSet presAssocID="{C64B930E-02D5-4F58-BCED-5DA350D72EFF}" presName="parentText" presStyleLbl="node1" presStyleIdx="2" presStyleCnt="5">
        <dgm:presLayoutVars>
          <dgm:chMax val="0"/>
          <dgm:bulletEnabled val="1"/>
        </dgm:presLayoutVars>
      </dgm:prSet>
      <dgm:spPr/>
    </dgm:pt>
    <dgm:pt modelId="{D676E3BA-A1E9-456A-9AA3-B9E8230D784A}" type="pres">
      <dgm:prSet presAssocID="{193D4656-1B86-4BA5-B891-F638E25DCDBA}" presName="spacer" presStyleCnt="0"/>
      <dgm:spPr/>
    </dgm:pt>
    <dgm:pt modelId="{475075CD-539A-4421-B286-6231036AEB03}" type="pres">
      <dgm:prSet presAssocID="{B23F3A5E-E771-4305-AF0E-71E0A6F91CD7}" presName="parentText" presStyleLbl="node1" presStyleIdx="3" presStyleCnt="5">
        <dgm:presLayoutVars>
          <dgm:chMax val="0"/>
          <dgm:bulletEnabled val="1"/>
        </dgm:presLayoutVars>
      </dgm:prSet>
      <dgm:spPr/>
    </dgm:pt>
    <dgm:pt modelId="{792D2A0A-CB28-4893-9975-55CB45D7DBE8}" type="pres">
      <dgm:prSet presAssocID="{CA8F8A8A-352C-4245-A0B2-6FB703B841F2}" presName="spacer" presStyleCnt="0"/>
      <dgm:spPr/>
    </dgm:pt>
    <dgm:pt modelId="{BA73B36F-A0C9-41F3-B26B-F06F8BB47735}" type="pres">
      <dgm:prSet presAssocID="{EF2C1396-18CF-4F9E-AB10-747DF7B269C8}" presName="parentText" presStyleLbl="node1" presStyleIdx="4" presStyleCnt="5">
        <dgm:presLayoutVars>
          <dgm:chMax val="0"/>
          <dgm:bulletEnabled val="1"/>
        </dgm:presLayoutVars>
      </dgm:prSet>
      <dgm:spPr/>
    </dgm:pt>
  </dgm:ptLst>
  <dgm:cxnLst>
    <dgm:cxn modelId="{E8D3A900-37A2-4E35-8E9B-EC72F41C1285}" type="presOf" srcId="{B23F3A5E-E771-4305-AF0E-71E0A6F91CD7}" destId="{475075CD-539A-4421-B286-6231036AEB03}" srcOrd="0" destOrd="0" presId="urn:microsoft.com/office/officeart/2005/8/layout/vList2"/>
    <dgm:cxn modelId="{3E324114-72FE-46DB-9898-49EFEC8D7CC2}" srcId="{310A8CD6-AF5D-42D4-9CC3-D3003DDB2CC2}" destId="{C64B930E-02D5-4F58-BCED-5DA350D72EFF}" srcOrd="2" destOrd="0" parTransId="{699D9BFC-767B-460C-9CF6-FB9D024BB711}" sibTransId="{193D4656-1B86-4BA5-B891-F638E25DCDBA}"/>
    <dgm:cxn modelId="{F51C9332-4EC2-48DC-9E52-762217038332}" srcId="{310A8CD6-AF5D-42D4-9CC3-D3003DDB2CC2}" destId="{31A3A76A-3801-45A6-ACE7-5A89B9DAC181}" srcOrd="0" destOrd="0" parTransId="{098B634A-BB95-4287-955F-3ECA4CE79BFD}" sibTransId="{59664DE7-C669-4B61-BB4A-CCB7F071D1F6}"/>
    <dgm:cxn modelId="{B6413560-9B04-4756-B300-F9BBBBE5E02D}" srcId="{310A8CD6-AF5D-42D4-9CC3-D3003DDB2CC2}" destId="{CBD153C3-826A-4430-B883-32A8AA5097D5}" srcOrd="1" destOrd="0" parTransId="{3107DE82-89ED-4415-927B-05DC4797B882}" sibTransId="{105249E1-94A6-4EB3-AFBB-56E3E2E3F674}"/>
    <dgm:cxn modelId="{12226D46-73AC-4F11-A453-DAE6D8F8DB0D}" srcId="{310A8CD6-AF5D-42D4-9CC3-D3003DDB2CC2}" destId="{EF2C1396-18CF-4F9E-AB10-747DF7B269C8}" srcOrd="4" destOrd="0" parTransId="{7C4E3EAF-0D79-4D7C-B155-326C0FF426E0}" sibTransId="{905B4815-F988-4CE9-962D-B00965C3C9D7}"/>
    <dgm:cxn modelId="{8F38E785-745D-4B18-BAE7-85548B5EC60F}" type="presOf" srcId="{C64B930E-02D5-4F58-BCED-5DA350D72EFF}" destId="{560BFA8D-68EA-420B-B69B-781B5DC1DBB3}" srcOrd="0" destOrd="0" presId="urn:microsoft.com/office/officeart/2005/8/layout/vList2"/>
    <dgm:cxn modelId="{AE708C98-9E10-40F2-8C3E-3F314A2C0583}" type="presOf" srcId="{EF2C1396-18CF-4F9E-AB10-747DF7B269C8}" destId="{BA73B36F-A0C9-41F3-B26B-F06F8BB47735}" srcOrd="0" destOrd="0" presId="urn:microsoft.com/office/officeart/2005/8/layout/vList2"/>
    <dgm:cxn modelId="{FA5284AC-6EF9-48BB-9418-A48171EDF5D9}" type="presOf" srcId="{31A3A76A-3801-45A6-ACE7-5A89B9DAC181}" destId="{AB309935-00AF-43CA-90BE-5267FFB1B3ED}" srcOrd="0" destOrd="0" presId="urn:microsoft.com/office/officeart/2005/8/layout/vList2"/>
    <dgm:cxn modelId="{06E184C1-9FC4-4B02-B434-0A681D074CA3}" type="presOf" srcId="{CBD153C3-826A-4430-B883-32A8AA5097D5}" destId="{A8700AD0-8FE9-46ED-9D92-015519B7FF5E}" srcOrd="0" destOrd="0" presId="urn:microsoft.com/office/officeart/2005/8/layout/vList2"/>
    <dgm:cxn modelId="{E15C66E0-E921-4022-A0E2-6576F2FB8F29}" srcId="{310A8CD6-AF5D-42D4-9CC3-D3003DDB2CC2}" destId="{B23F3A5E-E771-4305-AF0E-71E0A6F91CD7}" srcOrd="3" destOrd="0" parTransId="{93E0A7AB-0741-42AC-858F-ACF3871AD5D9}" sibTransId="{CA8F8A8A-352C-4245-A0B2-6FB703B841F2}"/>
    <dgm:cxn modelId="{F2D55EF1-9B95-4666-93DC-6C90B1BAFE2C}" type="presOf" srcId="{310A8CD6-AF5D-42D4-9CC3-D3003DDB2CC2}" destId="{09CA2E8C-7C98-4939-B240-082F5C9931DE}" srcOrd="0" destOrd="0" presId="urn:microsoft.com/office/officeart/2005/8/layout/vList2"/>
    <dgm:cxn modelId="{4FEF6D83-34A1-40C1-8936-3ECDC8AC0EE6}" type="presParOf" srcId="{09CA2E8C-7C98-4939-B240-082F5C9931DE}" destId="{AB309935-00AF-43CA-90BE-5267FFB1B3ED}" srcOrd="0" destOrd="0" presId="urn:microsoft.com/office/officeart/2005/8/layout/vList2"/>
    <dgm:cxn modelId="{2F7DD1F3-6E2A-4E75-932B-EBA47B8DE63E}" type="presParOf" srcId="{09CA2E8C-7C98-4939-B240-082F5C9931DE}" destId="{8A44E478-3504-4753-BEE8-68B1B1AA2C57}" srcOrd="1" destOrd="0" presId="urn:microsoft.com/office/officeart/2005/8/layout/vList2"/>
    <dgm:cxn modelId="{39141E88-CD9B-427C-BA8B-BEE611B49EA8}" type="presParOf" srcId="{09CA2E8C-7C98-4939-B240-082F5C9931DE}" destId="{A8700AD0-8FE9-46ED-9D92-015519B7FF5E}" srcOrd="2" destOrd="0" presId="urn:microsoft.com/office/officeart/2005/8/layout/vList2"/>
    <dgm:cxn modelId="{A94892F0-B3D1-4101-867D-9F9CEEF21269}" type="presParOf" srcId="{09CA2E8C-7C98-4939-B240-082F5C9931DE}" destId="{A2AE1084-6CDB-459A-90B4-5B6FA0A86F00}" srcOrd="3" destOrd="0" presId="urn:microsoft.com/office/officeart/2005/8/layout/vList2"/>
    <dgm:cxn modelId="{FCF84A2D-2BD5-4E55-AD33-B33FBB90FA9A}" type="presParOf" srcId="{09CA2E8C-7C98-4939-B240-082F5C9931DE}" destId="{560BFA8D-68EA-420B-B69B-781B5DC1DBB3}" srcOrd="4" destOrd="0" presId="urn:microsoft.com/office/officeart/2005/8/layout/vList2"/>
    <dgm:cxn modelId="{98A04009-BF4A-453D-9FF2-9A48D78D9D03}" type="presParOf" srcId="{09CA2E8C-7C98-4939-B240-082F5C9931DE}" destId="{D676E3BA-A1E9-456A-9AA3-B9E8230D784A}" srcOrd="5" destOrd="0" presId="urn:microsoft.com/office/officeart/2005/8/layout/vList2"/>
    <dgm:cxn modelId="{57F96D72-399A-4941-8ED0-E0E1B5F400F8}" type="presParOf" srcId="{09CA2E8C-7C98-4939-B240-082F5C9931DE}" destId="{475075CD-539A-4421-B286-6231036AEB03}" srcOrd="6" destOrd="0" presId="urn:microsoft.com/office/officeart/2005/8/layout/vList2"/>
    <dgm:cxn modelId="{CE394BB2-9890-4850-889C-BECCB5C9D29E}" type="presParOf" srcId="{09CA2E8C-7C98-4939-B240-082F5C9931DE}" destId="{792D2A0A-CB28-4893-9975-55CB45D7DBE8}" srcOrd="7" destOrd="0" presId="urn:microsoft.com/office/officeart/2005/8/layout/vList2"/>
    <dgm:cxn modelId="{A99F1645-50E5-4C09-9BC3-BD0F80472ADA}" type="presParOf" srcId="{09CA2E8C-7C98-4939-B240-082F5C9931DE}" destId="{BA73B36F-A0C9-41F3-B26B-F06F8BB47735}"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82A1F6-1229-47B2-813A-CFC8E5172718}" type="doc">
      <dgm:prSet loTypeId="urn:microsoft.com/office/officeart/2005/8/layout/chart3" loCatId="cycle" qsTypeId="urn:microsoft.com/office/officeart/2005/8/quickstyle/simple1" qsCatId="simple" csTypeId="urn:microsoft.com/office/officeart/2005/8/colors/accent1_2" csCatId="accent1"/>
      <dgm:spPr/>
      <dgm:t>
        <a:bodyPr/>
        <a:lstStyle/>
        <a:p>
          <a:endParaRPr lang="en-US"/>
        </a:p>
      </dgm:t>
    </dgm:pt>
    <dgm:pt modelId="{E420B1BB-793E-43CA-BB13-5C39EEDF6241}">
      <dgm:prSet/>
      <dgm:spPr/>
      <dgm:t>
        <a:bodyPr/>
        <a:lstStyle/>
        <a:p>
          <a:r>
            <a:rPr lang="en-US"/>
            <a:t>Reducing Model Complexity</a:t>
          </a:r>
        </a:p>
      </dgm:t>
    </dgm:pt>
    <dgm:pt modelId="{CE37C8CC-1127-4B8D-B6CA-3CACCB0A146F}" type="parTrans" cxnId="{A186C5C2-5A9E-4BFE-BB9F-336EDAEB9ED2}">
      <dgm:prSet/>
      <dgm:spPr/>
      <dgm:t>
        <a:bodyPr/>
        <a:lstStyle/>
        <a:p>
          <a:endParaRPr lang="en-US"/>
        </a:p>
      </dgm:t>
    </dgm:pt>
    <dgm:pt modelId="{93627D96-AC05-467E-9514-85EFEC9DE83F}" type="sibTrans" cxnId="{A186C5C2-5A9E-4BFE-BB9F-336EDAEB9ED2}">
      <dgm:prSet/>
      <dgm:spPr/>
      <dgm:t>
        <a:bodyPr/>
        <a:lstStyle/>
        <a:p>
          <a:endParaRPr lang="en-US"/>
        </a:p>
      </dgm:t>
    </dgm:pt>
    <dgm:pt modelId="{768A92CE-D429-4DB3-80F0-BE3605B19EF4}">
      <dgm:prSet/>
      <dgm:spPr/>
      <dgm:t>
        <a:bodyPr/>
        <a:lstStyle/>
        <a:p>
          <a:r>
            <a:rPr lang="en-US"/>
            <a:t>A model with fewer layers, fewer filters per layer, and smaller batch sizes performed better than our Base Model</a:t>
          </a:r>
        </a:p>
      </dgm:t>
    </dgm:pt>
    <dgm:pt modelId="{0DC87098-2457-46AA-8115-625FABDFB016}" type="parTrans" cxnId="{580183DB-4AB8-40E0-99F2-664A06A601B0}">
      <dgm:prSet/>
      <dgm:spPr/>
      <dgm:t>
        <a:bodyPr/>
        <a:lstStyle/>
        <a:p>
          <a:endParaRPr lang="en-US"/>
        </a:p>
      </dgm:t>
    </dgm:pt>
    <dgm:pt modelId="{F9536461-D8D9-4663-B2AC-1B2651AE13AC}" type="sibTrans" cxnId="{580183DB-4AB8-40E0-99F2-664A06A601B0}">
      <dgm:prSet/>
      <dgm:spPr/>
      <dgm:t>
        <a:bodyPr/>
        <a:lstStyle/>
        <a:p>
          <a:endParaRPr lang="en-US"/>
        </a:p>
      </dgm:t>
    </dgm:pt>
    <dgm:pt modelId="{6A86508A-8EEF-47B7-986A-0821E4C7DEE0}">
      <dgm:prSet/>
      <dgm:spPr/>
      <dgm:t>
        <a:bodyPr/>
        <a:lstStyle/>
        <a:p>
          <a:r>
            <a:rPr lang="en-US"/>
            <a:t>Attempts to increase model performance further by introducing bias regularizers failed to improve model performance</a:t>
          </a:r>
        </a:p>
      </dgm:t>
    </dgm:pt>
    <dgm:pt modelId="{D5B0BF90-0EBB-4616-B60E-527244A0E142}" type="parTrans" cxnId="{AEF7F8A3-9E2B-4660-A113-17D89B0CE9EE}">
      <dgm:prSet/>
      <dgm:spPr/>
      <dgm:t>
        <a:bodyPr/>
        <a:lstStyle/>
        <a:p>
          <a:endParaRPr lang="en-US"/>
        </a:p>
      </dgm:t>
    </dgm:pt>
    <dgm:pt modelId="{7BA2440C-0D05-4B5C-85E1-A55F595885EC}" type="sibTrans" cxnId="{AEF7F8A3-9E2B-4660-A113-17D89B0CE9EE}">
      <dgm:prSet/>
      <dgm:spPr/>
      <dgm:t>
        <a:bodyPr/>
        <a:lstStyle/>
        <a:p>
          <a:endParaRPr lang="en-US"/>
        </a:p>
      </dgm:t>
    </dgm:pt>
    <dgm:pt modelId="{E5835E9F-0F3C-4F65-854B-D298F377D0C3}">
      <dgm:prSet/>
      <dgm:spPr/>
      <dgm:t>
        <a:bodyPr/>
        <a:lstStyle/>
        <a:p>
          <a:r>
            <a:rPr lang="en-US"/>
            <a:t>Through a process of iteration of filters per layer, and batch sizes, and attempts to add back Batch Normalization we were able to improve model accuracy as compared to the Base Model</a:t>
          </a:r>
        </a:p>
      </dgm:t>
    </dgm:pt>
    <dgm:pt modelId="{99201FB4-8757-4614-8834-361FC7328117}" type="parTrans" cxnId="{53D0DB8F-C954-44B8-AD30-9547C47F3051}">
      <dgm:prSet/>
      <dgm:spPr/>
      <dgm:t>
        <a:bodyPr/>
        <a:lstStyle/>
        <a:p>
          <a:endParaRPr lang="en-US"/>
        </a:p>
      </dgm:t>
    </dgm:pt>
    <dgm:pt modelId="{F926D6B5-010F-49BB-9940-5185680ECB28}" type="sibTrans" cxnId="{53D0DB8F-C954-44B8-AD30-9547C47F3051}">
      <dgm:prSet/>
      <dgm:spPr/>
      <dgm:t>
        <a:bodyPr/>
        <a:lstStyle/>
        <a:p>
          <a:endParaRPr lang="en-US"/>
        </a:p>
      </dgm:t>
    </dgm:pt>
    <dgm:pt modelId="{A2E828FA-09BD-4F8F-A6FF-6E188C68DF2A}" type="pres">
      <dgm:prSet presAssocID="{8B82A1F6-1229-47B2-813A-CFC8E5172718}" presName="compositeShape" presStyleCnt="0">
        <dgm:presLayoutVars>
          <dgm:chMax val="7"/>
          <dgm:dir/>
          <dgm:resizeHandles val="exact"/>
        </dgm:presLayoutVars>
      </dgm:prSet>
      <dgm:spPr/>
    </dgm:pt>
    <dgm:pt modelId="{69151EB2-F1CA-4265-8581-27E966BFC03E}" type="pres">
      <dgm:prSet presAssocID="{8B82A1F6-1229-47B2-813A-CFC8E5172718}" presName="wedge1" presStyleLbl="node1" presStyleIdx="0" presStyleCnt="1"/>
      <dgm:spPr/>
    </dgm:pt>
    <dgm:pt modelId="{928B7F3D-2E3A-4680-A6D1-289BD1B1B7EA}" type="pres">
      <dgm:prSet presAssocID="{8B82A1F6-1229-47B2-813A-CFC8E5172718}" presName="wedge1Tx" presStyleLbl="node1" presStyleIdx="0" presStyleCnt="1">
        <dgm:presLayoutVars>
          <dgm:chMax val="0"/>
          <dgm:chPref val="0"/>
          <dgm:bulletEnabled val="1"/>
        </dgm:presLayoutVars>
      </dgm:prSet>
      <dgm:spPr/>
    </dgm:pt>
  </dgm:ptLst>
  <dgm:cxnLst>
    <dgm:cxn modelId="{DDC3CD07-9039-4899-B325-75F58BA0CB3C}" type="presOf" srcId="{768A92CE-D429-4DB3-80F0-BE3605B19EF4}" destId="{69151EB2-F1CA-4265-8581-27E966BFC03E}" srcOrd="0" destOrd="1" presId="urn:microsoft.com/office/officeart/2005/8/layout/chart3"/>
    <dgm:cxn modelId="{63077D12-7ABE-4372-B7E0-37DEEA872EAB}" type="presOf" srcId="{768A92CE-D429-4DB3-80F0-BE3605B19EF4}" destId="{928B7F3D-2E3A-4680-A6D1-289BD1B1B7EA}" srcOrd="1" destOrd="1" presId="urn:microsoft.com/office/officeart/2005/8/layout/chart3"/>
    <dgm:cxn modelId="{2C42DF25-FDF3-4717-A9CC-F1F379AA9944}" type="presOf" srcId="{E420B1BB-793E-43CA-BB13-5C39EEDF6241}" destId="{928B7F3D-2E3A-4680-A6D1-289BD1B1B7EA}" srcOrd="1" destOrd="0" presId="urn:microsoft.com/office/officeart/2005/8/layout/chart3"/>
    <dgm:cxn modelId="{A293FC4F-E1B4-48A8-BD48-7F8FCAF93D64}" type="presOf" srcId="{E5835E9F-0F3C-4F65-854B-D298F377D0C3}" destId="{928B7F3D-2E3A-4680-A6D1-289BD1B1B7EA}" srcOrd="1" destOrd="3" presId="urn:microsoft.com/office/officeart/2005/8/layout/chart3"/>
    <dgm:cxn modelId="{3F598B54-C20D-41D5-9E3D-AA702339941D}" type="presOf" srcId="{8B82A1F6-1229-47B2-813A-CFC8E5172718}" destId="{A2E828FA-09BD-4F8F-A6FF-6E188C68DF2A}" srcOrd="0" destOrd="0" presId="urn:microsoft.com/office/officeart/2005/8/layout/chart3"/>
    <dgm:cxn modelId="{53D0DB8F-C954-44B8-AD30-9547C47F3051}" srcId="{E420B1BB-793E-43CA-BB13-5C39EEDF6241}" destId="{E5835E9F-0F3C-4F65-854B-D298F377D0C3}" srcOrd="2" destOrd="0" parTransId="{99201FB4-8757-4614-8834-361FC7328117}" sibTransId="{F926D6B5-010F-49BB-9940-5185680ECB28}"/>
    <dgm:cxn modelId="{2CBA929F-F548-4C9C-B1F7-2F20AB981847}" type="presOf" srcId="{6A86508A-8EEF-47B7-986A-0821E4C7DEE0}" destId="{928B7F3D-2E3A-4680-A6D1-289BD1B1B7EA}" srcOrd="1" destOrd="2" presId="urn:microsoft.com/office/officeart/2005/8/layout/chart3"/>
    <dgm:cxn modelId="{05D6A59F-460F-43BD-9347-13AE7C8619F9}" type="presOf" srcId="{E420B1BB-793E-43CA-BB13-5C39EEDF6241}" destId="{69151EB2-F1CA-4265-8581-27E966BFC03E}" srcOrd="0" destOrd="0" presId="urn:microsoft.com/office/officeart/2005/8/layout/chart3"/>
    <dgm:cxn modelId="{AEF7F8A3-9E2B-4660-A113-17D89B0CE9EE}" srcId="{E420B1BB-793E-43CA-BB13-5C39EEDF6241}" destId="{6A86508A-8EEF-47B7-986A-0821E4C7DEE0}" srcOrd="1" destOrd="0" parTransId="{D5B0BF90-0EBB-4616-B60E-527244A0E142}" sibTransId="{7BA2440C-0D05-4B5C-85E1-A55F595885EC}"/>
    <dgm:cxn modelId="{A186C5C2-5A9E-4BFE-BB9F-336EDAEB9ED2}" srcId="{8B82A1F6-1229-47B2-813A-CFC8E5172718}" destId="{E420B1BB-793E-43CA-BB13-5C39EEDF6241}" srcOrd="0" destOrd="0" parTransId="{CE37C8CC-1127-4B8D-B6CA-3CACCB0A146F}" sibTransId="{93627D96-AC05-467E-9514-85EFEC9DE83F}"/>
    <dgm:cxn modelId="{580183DB-4AB8-40E0-99F2-664A06A601B0}" srcId="{E420B1BB-793E-43CA-BB13-5C39EEDF6241}" destId="{768A92CE-D429-4DB3-80F0-BE3605B19EF4}" srcOrd="0" destOrd="0" parTransId="{0DC87098-2457-46AA-8115-625FABDFB016}" sibTransId="{F9536461-D8D9-4663-B2AC-1B2651AE13AC}"/>
    <dgm:cxn modelId="{AF7934F3-F67E-49E5-9622-A94335D6D782}" type="presOf" srcId="{6A86508A-8EEF-47B7-986A-0821E4C7DEE0}" destId="{69151EB2-F1CA-4265-8581-27E966BFC03E}" srcOrd="0" destOrd="2" presId="urn:microsoft.com/office/officeart/2005/8/layout/chart3"/>
    <dgm:cxn modelId="{7EF613F9-6526-4349-A238-DEE4813380A5}" type="presOf" srcId="{E5835E9F-0F3C-4F65-854B-D298F377D0C3}" destId="{69151EB2-F1CA-4265-8581-27E966BFC03E}" srcOrd="0" destOrd="3" presId="urn:microsoft.com/office/officeart/2005/8/layout/chart3"/>
    <dgm:cxn modelId="{3B96EF4C-23A9-4111-8F58-07F025140CD0}" type="presParOf" srcId="{A2E828FA-09BD-4F8F-A6FF-6E188C68DF2A}" destId="{69151EB2-F1CA-4265-8581-27E966BFC03E}" srcOrd="0" destOrd="0" presId="urn:microsoft.com/office/officeart/2005/8/layout/chart3"/>
    <dgm:cxn modelId="{F5FAE9CE-F115-4DE5-998F-2D23DAE00E2B}" type="presParOf" srcId="{A2E828FA-09BD-4F8F-A6FF-6E188C68DF2A}" destId="{928B7F3D-2E3A-4680-A6D1-289BD1B1B7EA}" srcOrd="1"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59F75FB-98B7-45F8-990A-E4DDA30615FF}" type="doc">
      <dgm:prSet loTypeId="urn:microsoft.com/office/officeart/2016/7/layout/ChevronBlockProcess" loCatId="process" qsTypeId="urn:microsoft.com/office/officeart/2005/8/quickstyle/simple4" qsCatId="simple" csTypeId="urn:microsoft.com/office/officeart/2005/8/colors/colorful2" csCatId="colorful" phldr="1"/>
      <dgm:spPr/>
      <dgm:t>
        <a:bodyPr/>
        <a:lstStyle/>
        <a:p>
          <a:endParaRPr lang="en-US"/>
        </a:p>
      </dgm:t>
    </dgm:pt>
    <dgm:pt modelId="{5F9ACBB9-EAFB-4658-A3A7-5BFF3BAE8E4E}">
      <dgm:prSet/>
      <dgm:spPr/>
      <dgm:t>
        <a:bodyPr/>
        <a:lstStyle/>
        <a:p>
          <a:r>
            <a:rPr lang="en-US" dirty="0"/>
            <a:t>Cooperate</a:t>
          </a:r>
        </a:p>
      </dgm:t>
    </dgm:pt>
    <dgm:pt modelId="{23319C68-059D-410B-BC10-55668B92E92B}" type="parTrans" cxnId="{4235225D-5B5C-4627-B9AD-1897E437733C}">
      <dgm:prSet/>
      <dgm:spPr/>
      <dgm:t>
        <a:bodyPr/>
        <a:lstStyle/>
        <a:p>
          <a:endParaRPr lang="en-US"/>
        </a:p>
      </dgm:t>
    </dgm:pt>
    <dgm:pt modelId="{4721E791-7791-4C06-A5EF-1FBD35A8F827}" type="sibTrans" cxnId="{4235225D-5B5C-4627-B9AD-1897E437733C}">
      <dgm:prSet/>
      <dgm:spPr/>
      <dgm:t>
        <a:bodyPr/>
        <a:lstStyle/>
        <a:p>
          <a:endParaRPr lang="en-US"/>
        </a:p>
      </dgm:t>
    </dgm:pt>
    <dgm:pt modelId="{9224296C-5942-4299-BC8C-B1A0321C3E88}">
      <dgm:prSet/>
      <dgm:spPr/>
      <dgm:t>
        <a:bodyPr/>
        <a:lstStyle/>
        <a:p>
          <a:r>
            <a:rPr lang="en-US" dirty="0"/>
            <a:t>Cooperate with Governments and NGO’s for quick and broad rollout in Africa</a:t>
          </a:r>
        </a:p>
      </dgm:t>
    </dgm:pt>
    <dgm:pt modelId="{CB90B6B4-EDC9-4296-9BDC-7C509032D66F}" type="parTrans" cxnId="{D3655C01-5049-49A4-8C8E-E489C532B9A5}">
      <dgm:prSet/>
      <dgm:spPr/>
      <dgm:t>
        <a:bodyPr/>
        <a:lstStyle/>
        <a:p>
          <a:endParaRPr lang="en-US"/>
        </a:p>
      </dgm:t>
    </dgm:pt>
    <dgm:pt modelId="{ED1E9881-2C07-4C40-B2C4-3D820EDF40EE}" type="sibTrans" cxnId="{D3655C01-5049-49A4-8C8E-E489C532B9A5}">
      <dgm:prSet/>
      <dgm:spPr/>
      <dgm:t>
        <a:bodyPr/>
        <a:lstStyle/>
        <a:p>
          <a:endParaRPr lang="en-US"/>
        </a:p>
      </dgm:t>
    </dgm:pt>
    <dgm:pt modelId="{75B2138A-026D-4B94-B5C8-22FA30BB1E61}">
      <dgm:prSet/>
      <dgm:spPr/>
      <dgm:t>
        <a:bodyPr/>
        <a:lstStyle/>
        <a:p>
          <a:r>
            <a:rPr lang="en-US" dirty="0"/>
            <a:t>Partner</a:t>
          </a:r>
        </a:p>
      </dgm:t>
    </dgm:pt>
    <dgm:pt modelId="{7282BD5A-865A-4453-B948-C98D6F5D887E}" type="parTrans" cxnId="{FC03EE95-99A1-42E2-B7F7-70563BF35824}">
      <dgm:prSet/>
      <dgm:spPr/>
      <dgm:t>
        <a:bodyPr/>
        <a:lstStyle/>
        <a:p>
          <a:endParaRPr lang="en-US"/>
        </a:p>
      </dgm:t>
    </dgm:pt>
    <dgm:pt modelId="{ED525E8A-EDF1-4931-89F3-DF15903002A6}" type="sibTrans" cxnId="{FC03EE95-99A1-42E2-B7F7-70563BF35824}">
      <dgm:prSet/>
      <dgm:spPr/>
      <dgm:t>
        <a:bodyPr/>
        <a:lstStyle/>
        <a:p>
          <a:endParaRPr lang="en-US"/>
        </a:p>
      </dgm:t>
    </dgm:pt>
    <dgm:pt modelId="{473E800E-9303-4B40-8337-D50586B76B47}">
      <dgm:prSet/>
      <dgm:spPr/>
      <dgm:t>
        <a:bodyPr/>
        <a:lstStyle/>
        <a:p>
          <a:r>
            <a:rPr lang="en-US" dirty="0"/>
            <a:t>Partner with Medical Device Companies to develop tools for image generation</a:t>
          </a:r>
        </a:p>
      </dgm:t>
    </dgm:pt>
    <dgm:pt modelId="{4743C3FA-6CEB-4034-AFD5-1052695845ED}" type="parTrans" cxnId="{63C3BE47-FDD6-468E-8AAB-041AAEB038B3}">
      <dgm:prSet/>
      <dgm:spPr/>
      <dgm:t>
        <a:bodyPr/>
        <a:lstStyle/>
        <a:p>
          <a:endParaRPr lang="en-US"/>
        </a:p>
      </dgm:t>
    </dgm:pt>
    <dgm:pt modelId="{82AA03A0-0EB4-47A1-B46F-BF2CA65DDBBE}" type="sibTrans" cxnId="{63C3BE47-FDD6-468E-8AAB-041AAEB038B3}">
      <dgm:prSet/>
      <dgm:spPr/>
      <dgm:t>
        <a:bodyPr/>
        <a:lstStyle/>
        <a:p>
          <a:endParaRPr lang="en-US"/>
        </a:p>
      </dgm:t>
    </dgm:pt>
    <dgm:pt modelId="{096DE619-F47A-4399-9D94-7AFE831BFD2A}">
      <dgm:prSet/>
      <dgm:spPr/>
      <dgm:t>
        <a:bodyPr/>
        <a:lstStyle/>
        <a:p>
          <a:r>
            <a:rPr lang="en-US"/>
            <a:t>Conduct</a:t>
          </a:r>
        </a:p>
      </dgm:t>
    </dgm:pt>
    <dgm:pt modelId="{B963CA7F-F752-4F1B-BE61-874E5C283E1D}" type="parTrans" cxnId="{9BBEA99B-1EE9-4EC8-A8D2-6C998AB8DCF1}">
      <dgm:prSet/>
      <dgm:spPr/>
      <dgm:t>
        <a:bodyPr/>
        <a:lstStyle/>
        <a:p>
          <a:endParaRPr lang="en-US"/>
        </a:p>
      </dgm:t>
    </dgm:pt>
    <dgm:pt modelId="{5AF6DB90-F9F8-40FD-9783-FB5EB20FBA38}" type="sibTrans" cxnId="{9BBEA99B-1EE9-4EC8-A8D2-6C998AB8DCF1}">
      <dgm:prSet/>
      <dgm:spPr/>
      <dgm:t>
        <a:bodyPr/>
        <a:lstStyle/>
        <a:p>
          <a:endParaRPr lang="en-US"/>
        </a:p>
      </dgm:t>
    </dgm:pt>
    <dgm:pt modelId="{CC41D3B5-666F-48B1-89E6-179207427950}">
      <dgm:prSet/>
      <dgm:spPr/>
      <dgm:t>
        <a:bodyPr/>
        <a:lstStyle/>
        <a:p>
          <a:r>
            <a:rPr lang="en-US" dirty="0"/>
            <a:t>After implementation conduct a random audit to verify accuracy </a:t>
          </a:r>
        </a:p>
      </dgm:t>
    </dgm:pt>
    <dgm:pt modelId="{36685C93-061D-426C-B0F2-200CAC90EBA2}" type="parTrans" cxnId="{331C08AB-F65B-469A-90C3-751C783DC86A}">
      <dgm:prSet/>
      <dgm:spPr/>
      <dgm:t>
        <a:bodyPr/>
        <a:lstStyle/>
        <a:p>
          <a:endParaRPr lang="en-US"/>
        </a:p>
      </dgm:t>
    </dgm:pt>
    <dgm:pt modelId="{A475AB05-E515-46FF-8821-242D6334A468}" type="sibTrans" cxnId="{331C08AB-F65B-469A-90C3-751C783DC86A}">
      <dgm:prSet/>
      <dgm:spPr/>
      <dgm:t>
        <a:bodyPr/>
        <a:lstStyle/>
        <a:p>
          <a:endParaRPr lang="en-US"/>
        </a:p>
      </dgm:t>
    </dgm:pt>
    <dgm:pt modelId="{5EC73F17-1F6C-4667-9DA4-4D3E9A7222AB}">
      <dgm:prSet/>
      <dgm:spPr/>
      <dgm:t>
        <a:bodyPr/>
        <a:lstStyle/>
        <a:p>
          <a:r>
            <a:rPr lang="en-US"/>
            <a:t>Work</a:t>
          </a:r>
        </a:p>
      </dgm:t>
    </dgm:pt>
    <dgm:pt modelId="{23C16DC7-0328-41D8-BBCF-18775DBDBE11}" type="parTrans" cxnId="{D0178456-A783-418A-851E-F06F9476A4DE}">
      <dgm:prSet/>
      <dgm:spPr/>
      <dgm:t>
        <a:bodyPr/>
        <a:lstStyle/>
        <a:p>
          <a:endParaRPr lang="en-US"/>
        </a:p>
      </dgm:t>
    </dgm:pt>
    <dgm:pt modelId="{B7B61DD4-95C2-4A62-B89D-7D35B39D78AD}" type="sibTrans" cxnId="{D0178456-A783-418A-851E-F06F9476A4DE}">
      <dgm:prSet/>
      <dgm:spPr/>
      <dgm:t>
        <a:bodyPr/>
        <a:lstStyle/>
        <a:p>
          <a:endParaRPr lang="en-US"/>
        </a:p>
      </dgm:t>
    </dgm:pt>
    <dgm:pt modelId="{28D4ECFC-28D2-48E0-B509-4FCC920D4FDE}">
      <dgm:prSet/>
      <dgm:spPr/>
      <dgm:t>
        <a:bodyPr/>
        <a:lstStyle/>
        <a:p>
          <a:r>
            <a:rPr lang="en-US"/>
            <a:t>Work to compile a larger labeled dataset to help improve accuracy</a:t>
          </a:r>
        </a:p>
      </dgm:t>
    </dgm:pt>
    <dgm:pt modelId="{FF79CA06-F52A-42D3-A1BE-EAE959A020C2}" type="parTrans" cxnId="{3BE085A3-08B0-4442-AB47-6B5EEBA3082A}">
      <dgm:prSet/>
      <dgm:spPr/>
      <dgm:t>
        <a:bodyPr/>
        <a:lstStyle/>
        <a:p>
          <a:endParaRPr lang="en-US"/>
        </a:p>
      </dgm:t>
    </dgm:pt>
    <dgm:pt modelId="{CB3A338D-D87A-4C8A-B0B7-032EFD0242A1}" type="sibTrans" cxnId="{3BE085A3-08B0-4442-AB47-6B5EEBA3082A}">
      <dgm:prSet/>
      <dgm:spPr/>
      <dgm:t>
        <a:bodyPr/>
        <a:lstStyle/>
        <a:p>
          <a:endParaRPr lang="en-US"/>
        </a:p>
      </dgm:t>
    </dgm:pt>
    <dgm:pt modelId="{01568EE0-5489-47E4-A64C-A2DAD46FF68A}" type="pres">
      <dgm:prSet presAssocID="{E59F75FB-98B7-45F8-990A-E4DDA30615FF}" presName="Name0" presStyleCnt="0">
        <dgm:presLayoutVars>
          <dgm:dir/>
          <dgm:animLvl val="lvl"/>
          <dgm:resizeHandles val="exact"/>
        </dgm:presLayoutVars>
      </dgm:prSet>
      <dgm:spPr/>
    </dgm:pt>
    <dgm:pt modelId="{7B3E6295-E4FB-44DB-90FC-299E11C8EE73}" type="pres">
      <dgm:prSet presAssocID="{5F9ACBB9-EAFB-4658-A3A7-5BFF3BAE8E4E}" presName="composite" presStyleCnt="0"/>
      <dgm:spPr/>
    </dgm:pt>
    <dgm:pt modelId="{94A7586E-3DCF-4272-9036-DCB3C695739E}" type="pres">
      <dgm:prSet presAssocID="{5F9ACBB9-EAFB-4658-A3A7-5BFF3BAE8E4E}" presName="parTx" presStyleLbl="alignNode1" presStyleIdx="0" presStyleCnt="4" custLinFactNeighborX="-63023" custLinFactNeighborY="-4570">
        <dgm:presLayoutVars>
          <dgm:chMax val="0"/>
          <dgm:chPref val="0"/>
        </dgm:presLayoutVars>
      </dgm:prSet>
      <dgm:spPr/>
    </dgm:pt>
    <dgm:pt modelId="{1ACB3256-A76D-4B40-8440-6AD757F4F322}" type="pres">
      <dgm:prSet presAssocID="{5F9ACBB9-EAFB-4658-A3A7-5BFF3BAE8E4E}" presName="desTx" presStyleLbl="alignAccFollowNode1" presStyleIdx="0" presStyleCnt="4">
        <dgm:presLayoutVars/>
      </dgm:prSet>
      <dgm:spPr/>
    </dgm:pt>
    <dgm:pt modelId="{8D06E4B0-9B2A-4B90-99DC-96CE79585AA0}" type="pres">
      <dgm:prSet presAssocID="{4721E791-7791-4C06-A5EF-1FBD35A8F827}" presName="space" presStyleCnt="0"/>
      <dgm:spPr/>
    </dgm:pt>
    <dgm:pt modelId="{FB4B3A3D-879B-428C-A9CB-928E93BACFE8}" type="pres">
      <dgm:prSet presAssocID="{75B2138A-026D-4B94-B5C8-22FA30BB1E61}" presName="composite" presStyleCnt="0"/>
      <dgm:spPr/>
    </dgm:pt>
    <dgm:pt modelId="{5604FD3C-CD14-464D-8F71-CCB330B1DFB4}" type="pres">
      <dgm:prSet presAssocID="{75B2138A-026D-4B94-B5C8-22FA30BB1E61}" presName="parTx" presStyleLbl="alignNode1" presStyleIdx="1" presStyleCnt="4">
        <dgm:presLayoutVars>
          <dgm:chMax val="0"/>
          <dgm:chPref val="0"/>
        </dgm:presLayoutVars>
      </dgm:prSet>
      <dgm:spPr/>
    </dgm:pt>
    <dgm:pt modelId="{5D941B47-BEBE-4683-BA89-D9109F53325C}" type="pres">
      <dgm:prSet presAssocID="{75B2138A-026D-4B94-B5C8-22FA30BB1E61}" presName="desTx" presStyleLbl="alignAccFollowNode1" presStyleIdx="1" presStyleCnt="4">
        <dgm:presLayoutVars/>
      </dgm:prSet>
      <dgm:spPr/>
    </dgm:pt>
    <dgm:pt modelId="{73EFC7ED-5ED9-4E93-B47F-396B44270132}" type="pres">
      <dgm:prSet presAssocID="{ED525E8A-EDF1-4931-89F3-DF15903002A6}" presName="space" presStyleCnt="0"/>
      <dgm:spPr/>
    </dgm:pt>
    <dgm:pt modelId="{49D18C5C-DB04-4F6F-B2C0-CB86261E1550}" type="pres">
      <dgm:prSet presAssocID="{096DE619-F47A-4399-9D94-7AFE831BFD2A}" presName="composite" presStyleCnt="0"/>
      <dgm:spPr/>
    </dgm:pt>
    <dgm:pt modelId="{DF602B36-5335-4BE9-9D84-87E267ACF59F}" type="pres">
      <dgm:prSet presAssocID="{096DE619-F47A-4399-9D94-7AFE831BFD2A}" presName="parTx" presStyleLbl="alignNode1" presStyleIdx="2" presStyleCnt="4">
        <dgm:presLayoutVars>
          <dgm:chMax val="0"/>
          <dgm:chPref val="0"/>
        </dgm:presLayoutVars>
      </dgm:prSet>
      <dgm:spPr/>
    </dgm:pt>
    <dgm:pt modelId="{368BB2ED-10C4-476D-A465-353801ED8C7B}" type="pres">
      <dgm:prSet presAssocID="{096DE619-F47A-4399-9D94-7AFE831BFD2A}" presName="desTx" presStyleLbl="alignAccFollowNode1" presStyleIdx="2" presStyleCnt="4">
        <dgm:presLayoutVars/>
      </dgm:prSet>
      <dgm:spPr/>
    </dgm:pt>
    <dgm:pt modelId="{DC96C22C-D4CE-41B6-BF09-CD1DEA37F434}" type="pres">
      <dgm:prSet presAssocID="{5AF6DB90-F9F8-40FD-9783-FB5EB20FBA38}" presName="space" presStyleCnt="0"/>
      <dgm:spPr/>
    </dgm:pt>
    <dgm:pt modelId="{DF7E6392-0667-4B81-887F-AA5A1963A576}" type="pres">
      <dgm:prSet presAssocID="{5EC73F17-1F6C-4667-9DA4-4D3E9A7222AB}" presName="composite" presStyleCnt="0"/>
      <dgm:spPr/>
    </dgm:pt>
    <dgm:pt modelId="{230DF36D-76A9-45F2-B41D-97A2292D649A}" type="pres">
      <dgm:prSet presAssocID="{5EC73F17-1F6C-4667-9DA4-4D3E9A7222AB}" presName="parTx" presStyleLbl="alignNode1" presStyleIdx="3" presStyleCnt="4">
        <dgm:presLayoutVars>
          <dgm:chMax val="0"/>
          <dgm:chPref val="0"/>
        </dgm:presLayoutVars>
      </dgm:prSet>
      <dgm:spPr/>
    </dgm:pt>
    <dgm:pt modelId="{14AE257B-38C4-48D7-8039-24B4598C6684}" type="pres">
      <dgm:prSet presAssocID="{5EC73F17-1F6C-4667-9DA4-4D3E9A7222AB}" presName="desTx" presStyleLbl="alignAccFollowNode1" presStyleIdx="3" presStyleCnt="4">
        <dgm:presLayoutVars/>
      </dgm:prSet>
      <dgm:spPr/>
    </dgm:pt>
  </dgm:ptLst>
  <dgm:cxnLst>
    <dgm:cxn modelId="{D3655C01-5049-49A4-8C8E-E489C532B9A5}" srcId="{5F9ACBB9-EAFB-4658-A3A7-5BFF3BAE8E4E}" destId="{9224296C-5942-4299-BC8C-B1A0321C3E88}" srcOrd="0" destOrd="0" parTransId="{CB90B6B4-EDC9-4296-9BDC-7C509032D66F}" sibTransId="{ED1E9881-2C07-4C40-B2C4-3D820EDF40EE}"/>
    <dgm:cxn modelId="{41299415-DBF9-49A7-9E9A-68CA92EA6B61}" type="presOf" srcId="{CC41D3B5-666F-48B1-89E6-179207427950}" destId="{368BB2ED-10C4-476D-A465-353801ED8C7B}" srcOrd="0" destOrd="0" presId="urn:microsoft.com/office/officeart/2016/7/layout/ChevronBlockProcess"/>
    <dgm:cxn modelId="{1A7B953E-1EF5-4209-999E-1CF15427928C}" type="presOf" srcId="{5EC73F17-1F6C-4667-9DA4-4D3E9A7222AB}" destId="{230DF36D-76A9-45F2-B41D-97A2292D649A}" srcOrd="0" destOrd="0" presId="urn:microsoft.com/office/officeart/2016/7/layout/ChevronBlockProcess"/>
    <dgm:cxn modelId="{6438E93E-E430-44CC-A4F3-2B640255DC89}" type="presOf" srcId="{096DE619-F47A-4399-9D94-7AFE831BFD2A}" destId="{DF602B36-5335-4BE9-9D84-87E267ACF59F}" srcOrd="0" destOrd="0" presId="urn:microsoft.com/office/officeart/2016/7/layout/ChevronBlockProcess"/>
    <dgm:cxn modelId="{4235225D-5B5C-4627-B9AD-1897E437733C}" srcId="{E59F75FB-98B7-45F8-990A-E4DDA30615FF}" destId="{5F9ACBB9-EAFB-4658-A3A7-5BFF3BAE8E4E}" srcOrd="0" destOrd="0" parTransId="{23319C68-059D-410B-BC10-55668B92E92B}" sibTransId="{4721E791-7791-4C06-A5EF-1FBD35A8F827}"/>
    <dgm:cxn modelId="{63C3BE47-FDD6-468E-8AAB-041AAEB038B3}" srcId="{75B2138A-026D-4B94-B5C8-22FA30BB1E61}" destId="{473E800E-9303-4B40-8337-D50586B76B47}" srcOrd="0" destOrd="0" parTransId="{4743C3FA-6CEB-4034-AFD5-1052695845ED}" sibTransId="{82AA03A0-0EB4-47A1-B46F-BF2CA65DDBBE}"/>
    <dgm:cxn modelId="{E020FE70-3C40-4722-871D-0CFCFEECF303}" type="presOf" srcId="{75B2138A-026D-4B94-B5C8-22FA30BB1E61}" destId="{5604FD3C-CD14-464D-8F71-CCB330B1DFB4}" srcOrd="0" destOrd="0" presId="urn:microsoft.com/office/officeart/2016/7/layout/ChevronBlockProcess"/>
    <dgm:cxn modelId="{122FBD51-2BCE-4590-8B83-5B05FD1939C4}" type="presOf" srcId="{E59F75FB-98B7-45F8-990A-E4DDA30615FF}" destId="{01568EE0-5489-47E4-A64C-A2DAD46FF68A}" srcOrd="0" destOrd="0" presId="urn:microsoft.com/office/officeart/2016/7/layout/ChevronBlockProcess"/>
    <dgm:cxn modelId="{D0178456-A783-418A-851E-F06F9476A4DE}" srcId="{E59F75FB-98B7-45F8-990A-E4DDA30615FF}" destId="{5EC73F17-1F6C-4667-9DA4-4D3E9A7222AB}" srcOrd="3" destOrd="0" parTransId="{23C16DC7-0328-41D8-BBCF-18775DBDBE11}" sibTransId="{B7B61DD4-95C2-4A62-B89D-7D35B39D78AD}"/>
    <dgm:cxn modelId="{98B3165A-C718-409E-B225-69AA57BC50FD}" type="presOf" srcId="{5F9ACBB9-EAFB-4658-A3A7-5BFF3BAE8E4E}" destId="{94A7586E-3DCF-4272-9036-DCB3C695739E}" srcOrd="0" destOrd="0" presId="urn:microsoft.com/office/officeart/2016/7/layout/ChevronBlockProcess"/>
    <dgm:cxn modelId="{91B0E97A-7227-4B36-A8DF-7A05A95B42E6}" type="presOf" srcId="{28D4ECFC-28D2-48E0-B509-4FCC920D4FDE}" destId="{14AE257B-38C4-48D7-8039-24B4598C6684}" srcOrd="0" destOrd="0" presId="urn:microsoft.com/office/officeart/2016/7/layout/ChevronBlockProcess"/>
    <dgm:cxn modelId="{FC03EE95-99A1-42E2-B7F7-70563BF35824}" srcId="{E59F75FB-98B7-45F8-990A-E4DDA30615FF}" destId="{75B2138A-026D-4B94-B5C8-22FA30BB1E61}" srcOrd="1" destOrd="0" parTransId="{7282BD5A-865A-4453-B948-C98D6F5D887E}" sibTransId="{ED525E8A-EDF1-4931-89F3-DF15903002A6}"/>
    <dgm:cxn modelId="{3F85A796-9716-4458-8DB7-E9C72A85AE0D}" type="presOf" srcId="{473E800E-9303-4B40-8337-D50586B76B47}" destId="{5D941B47-BEBE-4683-BA89-D9109F53325C}" srcOrd="0" destOrd="0" presId="urn:microsoft.com/office/officeart/2016/7/layout/ChevronBlockProcess"/>
    <dgm:cxn modelId="{9BBEA99B-1EE9-4EC8-A8D2-6C998AB8DCF1}" srcId="{E59F75FB-98B7-45F8-990A-E4DDA30615FF}" destId="{096DE619-F47A-4399-9D94-7AFE831BFD2A}" srcOrd="2" destOrd="0" parTransId="{B963CA7F-F752-4F1B-BE61-874E5C283E1D}" sibTransId="{5AF6DB90-F9F8-40FD-9783-FB5EB20FBA38}"/>
    <dgm:cxn modelId="{3BE085A3-08B0-4442-AB47-6B5EEBA3082A}" srcId="{5EC73F17-1F6C-4667-9DA4-4D3E9A7222AB}" destId="{28D4ECFC-28D2-48E0-B509-4FCC920D4FDE}" srcOrd="0" destOrd="0" parTransId="{FF79CA06-F52A-42D3-A1BE-EAE959A020C2}" sibTransId="{CB3A338D-D87A-4C8A-B0B7-032EFD0242A1}"/>
    <dgm:cxn modelId="{331C08AB-F65B-469A-90C3-751C783DC86A}" srcId="{096DE619-F47A-4399-9D94-7AFE831BFD2A}" destId="{CC41D3B5-666F-48B1-89E6-179207427950}" srcOrd="0" destOrd="0" parTransId="{36685C93-061D-426C-B0F2-200CAC90EBA2}" sibTransId="{A475AB05-E515-46FF-8821-242D6334A468}"/>
    <dgm:cxn modelId="{10187CD9-991D-4559-80AC-ADC3D5DDF05A}" type="presOf" srcId="{9224296C-5942-4299-BC8C-B1A0321C3E88}" destId="{1ACB3256-A76D-4B40-8440-6AD757F4F322}" srcOrd="0" destOrd="0" presId="urn:microsoft.com/office/officeart/2016/7/layout/ChevronBlockProcess"/>
    <dgm:cxn modelId="{5A9B6C42-CF92-49E5-B001-97F5A27A5C0F}" type="presParOf" srcId="{01568EE0-5489-47E4-A64C-A2DAD46FF68A}" destId="{7B3E6295-E4FB-44DB-90FC-299E11C8EE73}" srcOrd="0" destOrd="0" presId="urn:microsoft.com/office/officeart/2016/7/layout/ChevronBlockProcess"/>
    <dgm:cxn modelId="{7BD04D72-240B-4CFB-97CC-A71B5FC470C5}" type="presParOf" srcId="{7B3E6295-E4FB-44DB-90FC-299E11C8EE73}" destId="{94A7586E-3DCF-4272-9036-DCB3C695739E}" srcOrd="0" destOrd="0" presId="urn:microsoft.com/office/officeart/2016/7/layout/ChevronBlockProcess"/>
    <dgm:cxn modelId="{4409C89B-28B4-46E1-AD73-B759FD1C833B}" type="presParOf" srcId="{7B3E6295-E4FB-44DB-90FC-299E11C8EE73}" destId="{1ACB3256-A76D-4B40-8440-6AD757F4F322}" srcOrd="1" destOrd="0" presId="urn:microsoft.com/office/officeart/2016/7/layout/ChevronBlockProcess"/>
    <dgm:cxn modelId="{64D1D958-45BF-48DF-8058-D0B1D82C578E}" type="presParOf" srcId="{01568EE0-5489-47E4-A64C-A2DAD46FF68A}" destId="{8D06E4B0-9B2A-4B90-99DC-96CE79585AA0}" srcOrd="1" destOrd="0" presId="urn:microsoft.com/office/officeart/2016/7/layout/ChevronBlockProcess"/>
    <dgm:cxn modelId="{775B5F42-174A-4534-83D1-60DFD9576447}" type="presParOf" srcId="{01568EE0-5489-47E4-A64C-A2DAD46FF68A}" destId="{FB4B3A3D-879B-428C-A9CB-928E93BACFE8}" srcOrd="2" destOrd="0" presId="urn:microsoft.com/office/officeart/2016/7/layout/ChevronBlockProcess"/>
    <dgm:cxn modelId="{32BDC89C-3B1F-4AF4-8255-6E389C4F3D07}" type="presParOf" srcId="{FB4B3A3D-879B-428C-A9CB-928E93BACFE8}" destId="{5604FD3C-CD14-464D-8F71-CCB330B1DFB4}" srcOrd="0" destOrd="0" presId="urn:microsoft.com/office/officeart/2016/7/layout/ChevronBlockProcess"/>
    <dgm:cxn modelId="{1175939D-DD0B-4BE7-8DF9-2A5FD07561DA}" type="presParOf" srcId="{FB4B3A3D-879B-428C-A9CB-928E93BACFE8}" destId="{5D941B47-BEBE-4683-BA89-D9109F53325C}" srcOrd="1" destOrd="0" presId="urn:microsoft.com/office/officeart/2016/7/layout/ChevronBlockProcess"/>
    <dgm:cxn modelId="{65B8E39F-F6D1-4264-95BD-6F033C41F5C5}" type="presParOf" srcId="{01568EE0-5489-47E4-A64C-A2DAD46FF68A}" destId="{73EFC7ED-5ED9-4E93-B47F-396B44270132}" srcOrd="3" destOrd="0" presId="urn:microsoft.com/office/officeart/2016/7/layout/ChevronBlockProcess"/>
    <dgm:cxn modelId="{26AE7B2A-715D-46CB-8FDC-88D5D6C0D340}" type="presParOf" srcId="{01568EE0-5489-47E4-A64C-A2DAD46FF68A}" destId="{49D18C5C-DB04-4F6F-B2C0-CB86261E1550}" srcOrd="4" destOrd="0" presId="urn:microsoft.com/office/officeart/2016/7/layout/ChevronBlockProcess"/>
    <dgm:cxn modelId="{26D5FE79-2DC8-42A0-924D-0B9EFFA034DC}" type="presParOf" srcId="{49D18C5C-DB04-4F6F-B2C0-CB86261E1550}" destId="{DF602B36-5335-4BE9-9D84-87E267ACF59F}" srcOrd="0" destOrd="0" presId="urn:microsoft.com/office/officeart/2016/7/layout/ChevronBlockProcess"/>
    <dgm:cxn modelId="{8205FFD1-E670-4B6A-90CC-BFC647CF797A}" type="presParOf" srcId="{49D18C5C-DB04-4F6F-B2C0-CB86261E1550}" destId="{368BB2ED-10C4-476D-A465-353801ED8C7B}" srcOrd="1" destOrd="0" presId="urn:microsoft.com/office/officeart/2016/7/layout/ChevronBlockProcess"/>
    <dgm:cxn modelId="{C83B16CF-60BE-4500-BD58-D4FFD3584DD1}" type="presParOf" srcId="{01568EE0-5489-47E4-A64C-A2DAD46FF68A}" destId="{DC96C22C-D4CE-41B6-BF09-CD1DEA37F434}" srcOrd="5" destOrd="0" presId="urn:microsoft.com/office/officeart/2016/7/layout/ChevronBlockProcess"/>
    <dgm:cxn modelId="{758869BB-8D89-4E8F-AD4F-35DB9FABB801}" type="presParOf" srcId="{01568EE0-5489-47E4-A64C-A2DAD46FF68A}" destId="{DF7E6392-0667-4B81-887F-AA5A1963A576}" srcOrd="6" destOrd="0" presId="urn:microsoft.com/office/officeart/2016/7/layout/ChevronBlockProcess"/>
    <dgm:cxn modelId="{E68EB8C8-E8D8-421F-AC9B-D72C9B05AA6C}" type="presParOf" srcId="{DF7E6392-0667-4B81-887F-AA5A1963A576}" destId="{230DF36D-76A9-45F2-B41D-97A2292D649A}" srcOrd="0" destOrd="0" presId="urn:microsoft.com/office/officeart/2016/7/layout/ChevronBlockProcess"/>
    <dgm:cxn modelId="{21E3AF6B-7E47-4547-BCBE-F287A713C13A}" type="presParOf" srcId="{DF7E6392-0667-4B81-887F-AA5A1963A576}" destId="{14AE257B-38C4-48D7-8039-24B4598C6684}"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72A876-DE6D-4E5A-B922-A5811E19B527}">
      <dsp:nvSpPr>
        <dsp:cNvPr id="0" name=""/>
        <dsp:cNvSpPr/>
      </dsp:nvSpPr>
      <dsp:spPr>
        <a:xfrm>
          <a:off x="990857" y="66956"/>
          <a:ext cx="609873" cy="6098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3B3177-998C-4A92-8B92-39B27A3BDFC0}">
      <dsp:nvSpPr>
        <dsp:cNvPr id="0" name=""/>
        <dsp:cNvSpPr/>
      </dsp:nvSpPr>
      <dsp:spPr>
        <a:xfrm>
          <a:off x="618157" y="957474"/>
          <a:ext cx="1355273" cy="979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Parasitized cells show a distinctive small circular shape within the red blood cell due to dye applied to samples</a:t>
          </a:r>
        </a:p>
      </dsp:txBody>
      <dsp:txXfrm>
        <a:off x="618157" y="957474"/>
        <a:ext cx="1355273" cy="979396"/>
      </dsp:txXfrm>
    </dsp:sp>
    <dsp:sp modelId="{E50DA7AA-A865-4043-903A-00464382332C}">
      <dsp:nvSpPr>
        <dsp:cNvPr id="0" name=""/>
        <dsp:cNvSpPr/>
      </dsp:nvSpPr>
      <dsp:spPr>
        <a:xfrm>
          <a:off x="2583304" y="66956"/>
          <a:ext cx="609873" cy="6098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0EE980-FB78-401D-93F6-3D58EC2B8323}">
      <dsp:nvSpPr>
        <dsp:cNvPr id="0" name=""/>
        <dsp:cNvSpPr/>
      </dsp:nvSpPr>
      <dsp:spPr>
        <a:xfrm>
          <a:off x="2210603" y="957474"/>
          <a:ext cx="1355273" cy="979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Most cells are circular in shape so image rotation would be unlikely to improve model training and performance</a:t>
          </a:r>
        </a:p>
      </dsp:txBody>
      <dsp:txXfrm>
        <a:off x="2210603" y="957474"/>
        <a:ext cx="1355273" cy="979396"/>
      </dsp:txXfrm>
    </dsp:sp>
    <dsp:sp modelId="{16C41749-0770-4E44-8C98-52983D2A65A9}">
      <dsp:nvSpPr>
        <dsp:cNvPr id="0" name=""/>
        <dsp:cNvSpPr/>
      </dsp:nvSpPr>
      <dsp:spPr>
        <a:xfrm>
          <a:off x="1787080" y="2275689"/>
          <a:ext cx="609873" cy="6098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08B0B1-9E76-4501-9550-8CFD20D56CCD}">
      <dsp:nvSpPr>
        <dsp:cNvPr id="0" name=""/>
        <dsp:cNvSpPr/>
      </dsp:nvSpPr>
      <dsp:spPr>
        <a:xfrm>
          <a:off x="1414380" y="3166208"/>
          <a:ext cx="1355273" cy="979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Convolutions Neural Networks are adept at learning the data sets they are trained on.  Their strength and speed of learning, can also be a weakness leading to model over fitting</a:t>
          </a:r>
        </a:p>
      </dsp:txBody>
      <dsp:txXfrm>
        <a:off x="1414380" y="3166208"/>
        <a:ext cx="1355273" cy="979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309935-00AF-43CA-90BE-5267FFB1B3ED}">
      <dsp:nvSpPr>
        <dsp:cNvPr id="0" name=""/>
        <dsp:cNvSpPr/>
      </dsp:nvSpPr>
      <dsp:spPr>
        <a:xfrm>
          <a:off x="0" y="358613"/>
          <a:ext cx="4921876" cy="57915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Our Base model is a Sequential CNN with 17 layers</a:t>
          </a:r>
        </a:p>
      </dsp:txBody>
      <dsp:txXfrm>
        <a:off x="28272" y="386885"/>
        <a:ext cx="4865332" cy="522606"/>
      </dsp:txXfrm>
    </dsp:sp>
    <dsp:sp modelId="{A8700AD0-8FE9-46ED-9D92-015519B7FF5E}">
      <dsp:nvSpPr>
        <dsp:cNvPr id="0" name=""/>
        <dsp:cNvSpPr/>
      </dsp:nvSpPr>
      <dsp:spPr>
        <a:xfrm>
          <a:off x="0" y="969443"/>
          <a:ext cx="4921876" cy="579150"/>
        </a:xfrm>
        <a:prstGeom prst="round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The model uses 2 dimensional convolutional layers to slide over the images.  We can specify and iterate the number of filters in these layers.  The more filters and layers we add, the more parameters the model will train on</a:t>
          </a:r>
        </a:p>
      </dsp:txBody>
      <dsp:txXfrm>
        <a:off x="28272" y="997715"/>
        <a:ext cx="4865332" cy="522606"/>
      </dsp:txXfrm>
    </dsp:sp>
    <dsp:sp modelId="{560BFA8D-68EA-420B-B69B-781B5DC1DBB3}">
      <dsp:nvSpPr>
        <dsp:cNvPr id="0" name=""/>
        <dsp:cNvSpPr/>
      </dsp:nvSpPr>
      <dsp:spPr>
        <a:xfrm>
          <a:off x="0" y="1580273"/>
          <a:ext cx="4921876" cy="579150"/>
        </a:xfrm>
        <a:prstGeom prst="roundRec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Max Pooling layers help identify the most present features in each patch</a:t>
          </a:r>
        </a:p>
      </dsp:txBody>
      <dsp:txXfrm>
        <a:off x="28272" y="1608545"/>
        <a:ext cx="4865332" cy="522606"/>
      </dsp:txXfrm>
    </dsp:sp>
    <dsp:sp modelId="{475075CD-539A-4421-B286-6231036AEB03}">
      <dsp:nvSpPr>
        <dsp:cNvPr id="0" name=""/>
        <dsp:cNvSpPr/>
      </dsp:nvSpPr>
      <dsp:spPr>
        <a:xfrm>
          <a:off x="0" y="2191104"/>
          <a:ext cx="4921876" cy="579150"/>
        </a:xfrm>
        <a:prstGeom prst="round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Dropout layers randomly ignore some of the output layers, which adds noise to the training process, which helps with potential overfitting and ultimately makes the model more robust</a:t>
          </a:r>
        </a:p>
      </dsp:txBody>
      <dsp:txXfrm>
        <a:off x="28272" y="2219376"/>
        <a:ext cx="4865332" cy="522606"/>
      </dsp:txXfrm>
    </dsp:sp>
    <dsp:sp modelId="{BA73B36F-A0C9-41F3-B26B-F06F8BB47735}">
      <dsp:nvSpPr>
        <dsp:cNvPr id="0" name=""/>
        <dsp:cNvSpPr/>
      </dsp:nvSpPr>
      <dsp:spPr>
        <a:xfrm>
          <a:off x="0" y="2801934"/>
          <a:ext cx="4921876" cy="579150"/>
        </a:xfrm>
        <a:prstGeom prst="round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Our final layer is a Softmax activation layer with 2 potential outputs, parasitized or uninfected</a:t>
          </a:r>
        </a:p>
      </dsp:txBody>
      <dsp:txXfrm>
        <a:off x="28272" y="2830206"/>
        <a:ext cx="4865332" cy="5226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151EB2-F1CA-4265-8581-27E966BFC03E}">
      <dsp:nvSpPr>
        <dsp:cNvPr id="0" name=""/>
        <dsp:cNvSpPr/>
      </dsp:nvSpPr>
      <dsp:spPr>
        <a:xfrm>
          <a:off x="361083" y="438317"/>
          <a:ext cx="3791374" cy="3791374"/>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t" anchorCtr="0">
          <a:noAutofit/>
        </a:bodyPr>
        <a:lstStyle/>
        <a:p>
          <a:pPr marL="0" lvl="0" indent="0" algn="l" defTabSz="711200">
            <a:lnSpc>
              <a:spcPct val="90000"/>
            </a:lnSpc>
            <a:spcBef>
              <a:spcPct val="0"/>
            </a:spcBef>
            <a:spcAft>
              <a:spcPct val="35000"/>
            </a:spcAft>
            <a:buNone/>
          </a:pPr>
          <a:r>
            <a:rPr lang="en-US" sz="1600" kern="1200"/>
            <a:t>Reducing Model Complexity</a:t>
          </a:r>
        </a:p>
        <a:p>
          <a:pPr marL="114300" lvl="1" indent="-114300" algn="l" defTabSz="533400">
            <a:lnSpc>
              <a:spcPct val="90000"/>
            </a:lnSpc>
            <a:spcBef>
              <a:spcPct val="0"/>
            </a:spcBef>
            <a:spcAft>
              <a:spcPct val="15000"/>
            </a:spcAft>
            <a:buChar char="•"/>
          </a:pPr>
          <a:r>
            <a:rPr lang="en-US" sz="1200" kern="1200"/>
            <a:t>A model with fewer layers, fewer filters per layer, and smaller batch sizes performed better than our Base Model</a:t>
          </a:r>
        </a:p>
        <a:p>
          <a:pPr marL="114300" lvl="1" indent="-114300" algn="l" defTabSz="533400">
            <a:lnSpc>
              <a:spcPct val="90000"/>
            </a:lnSpc>
            <a:spcBef>
              <a:spcPct val="0"/>
            </a:spcBef>
            <a:spcAft>
              <a:spcPct val="15000"/>
            </a:spcAft>
            <a:buChar char="•"/>
          </a:pPr>
          <a:r>
            <a:rPr lang="en-US" sz="1200" kern="1200"/>
            <a:t>Attempts to increase model performance further by introducing bias regularizers failed to improve model performance</a:t>
          </a:r>
        </a:p>
        <a:p>
          <a:pPr marL="114300" lvl="1" indent="-114300" algn="l" defTabSz="533400">
            <a:lnSpc>
              <a:spcPct val="90000"/>
            </a:lnSpc>
            <a:spcBef>
              <a:spcPct val="0"/>
            </a:spcBef>
            <a:spcAft>
              <a:spcPct val="15000"/>
            </a:spcAft>
            <a:buChar char="•"/>
          </a:pPr>
          <a:r>
            <a:rPr lang="en-US" sz="1200" kern="1200"/>
            <a:t>Through a process of iteration of filters per layer, and batch sizes, and attempts to add back Batch Normalization we were able to improve model accuracy as compared to the Base Model</a:t>
          </a:r>
        </a:p>
      </dsp:txBody>
      <dsp:txXfrm>
        <a:off x="925275" y="1002510"/>
        <a:ext cx="2662989" cy="26629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A7586E-3DCF-4272-9036-DCB3C695739E}">
      <dsp:nvSpPr>
        <dsp:cNvPr id="0" name=""/>
        <dsp:cNvSpPr/>
      </dsp:nvSpPr>
      <dsp:spPr>
        <a:xfrm>
          <a:off x="0" y="615515"/>
          <a:ext cx="2176332" cy="652899"/>
        </a:xfrm>
        <a:prstGeom prst="chevron">
          <a:avLst>
            <a:gd name="adj" fmla="val 3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0615" tIns="80615" rIns="80615" bIns="80615" numCol="1" spcCol="1270" anchor="ctr" anchorCtr="0">
          <a:noAutofit/>
        </a:bodyPr>
        <a:lstStyle/>
        <a:p>
          <a:pPr marL="0" lvl="0" indent="0" algn="ctr" defTabSz="1200150">
            <a:lnSpc>
              <a:spcPct val="90000"/>
            </a:lnSpc>
            <a:spcBef>
              <a:spcPct val="0"/>
            </a:spcBef>
            <a:spcAft>
              <a:spcPct val="35000"/>
            </a:spcAft>
            <a:buNone/>
          </a:pPr>
          <a:r>
            <a:rPr lang="en-US" sz="2700" kern="1200" dirty="0"/>
            <a:t>Cooperate</a:t>
          </a:r>
        </a:p>
      </dsp:txBody>
      <dsp:txXfrm>
        <a:off x="195870" y="615515"/>
        <a:ext cx="1784592" cy="652899"/>
      </dsp:txXfrm>
    </dsp:sp>
    <dsp:sp modelId="{1ACB3256-A76D-4B40-8440-6AD757F4F322}">
      <dsp:nvSpPr>
        <dsp:cNvPr id="0" name=""/>
        <dsp:cNvSpPr/>
      </dsp:nvSpPr>
      <dsp:spPr>
        <a:xfrm>
          <a:off x="9900" y="1298252"/>
          <a:ext cx="1980462" cy="1937831"/>
        </a:xfrm>
        <a:prstGeom prst="rect">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6501" tIns="156501" rIns="156501" bIns="313001" numCol="1" spcCol="1270" anchor="t" anchorCtr="0">
          <a:noAutofit/>
        </a:bodyPr>
        <a:lstStyle/>
        <a:p>
          <a:pPr marL="0" lvl="0" indent="0" algn="l" defTabSz="800100">
            <a:lnSpc>
              <a:spcPct val="90000"/>
            </a:lnSpc>
            <a:spcBef>
              <a:spcPct val="0"/>
            </a:spcBef>
            <a:spcAft>
              <a:spcPct val="35000"/>
            </a:spcAft>
            <a:buNone/>
          </a:pPr>
          <a:r>
            <a:rPr lang="en-US" sz="1800" kern="1200" dirty="0"/>
            <a:t>Cooperate with Governments and NGO’s for quick and broad rollout in Africa</a:t>
          </a:r>
        </a:p>
      </dsp:txBody>
      <dsp:txXfrm>
        <a:off x="9900" y="1298252"/>
        <a:ext cx="1980462" cy="1937831"/>
      </dsp:txXfrm>
    </dsp:sp>
    <dsp:sp modelId="{5604FD3C-CD14-464D-8F71-CCB330B1DFB4}">
      <dsp:nvSpPr>
        <dsp:cNvPr id="0" name=""/>
        <dsp:cNvSpPr/>
      </dsp:nvSpPr>
      <dsp:spPr>
        <a:xfrm>
          <a:off x="2143293" y="645352"/>
          <a:ext cx="2176332" cy="652899"/>
        </a:xfrm>
        <a:prstGeom prst="chevron">
          <a:avLst>
            <a:gd name="adj" fmla="val 30000"/>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w="12700" cap="rnd" cmpd="sng" algn="ctr">
          <a:solidFill>
            <a:schemeClr val="accent2">
              <a:hueOff val="-988095"/>
              <a:satOff val="4733"/>
              <a:lumOff val="4379"/>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0615" tIns="80615" rIns="80615" bIns="80615" numCol="1" spcCol="1270" anchor="ctr" anchorCtr="0">
          <a:noAutofit/>
        </a:bodyPr>
        <a:lstStyle/>
        <a:p>
          <a:pPr marL="0" lvl="0" indent="0" algn="ctr" defTabSz="1200150">
            <a:lnSpc>
              <a:spcPct val="90000"/>
            </a:lnSpc>
            <a:spcBef>
              <a:spcPct val="0"/>
            </a:spcBef>
            <a:spcAft>
              <a:spcPct val="35000"/>
            </a:spcAft>
            <a:buNone/>
          </a:pPr>
          <a:r>
            <a:rPr lang="en-US" sz="2700" kern="1200" dirty="0"/>
            <a:t>Partner</a:t>
          </a:r>
        </a:p>
      </dsp:txBody>
      <dsp:txXfrm>
        <a:off x="2339163" y="645352"/>
        <a:ext cx="1784592" cy="652899"/>
      </dsp:txXfrm>
    </dsp:sp>
    <dsp:sp modelId="{5D941B47-BEBE-4683-BA89-D9109F53325C}">
      <dsp:nvSpPr>
        <dsp:cNvPr id="0" name=""/>
        <dsp:cNvSpPr/>
      </dsp:nvSpPr>
      <dsp:spPr>
        <a:xfrm>
          <a:off x="2143293" y="1298252"/>
          <a:ext cx="1980462" cy="1937831"/>
        </a:xfrm>
        <a:prstGeom prst="rect">
          <a:avLst/>
        </a:prstGeom>
        <a:solidFill>
          <a:schemeClr val="accent2">
            <a:tint val="40000"/>
            <a:alpha val="90000"/>
            <a:hueOff val="-1363946"/>
            <a:satOff val="15036"/>
            <a:lumOff val="1432"/>
            <a:alphaOff val="0"/>
          </a:schemeClr>
        </a:solidFill>
        <a:ln w="12700" cap="rnd" cmpd="sng" algn="ctr">
          <a:solidFill>
            <a:schemeClr val="accent2">
              <a:tint val="40000"/>
              <a:alpha val="90000"/>
              <a:hueOff val="-1363946"/>
              <a:satOff val="15036"/>
              <a:lumOff val="143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6501" tIns="156501" rIns="156501" bIns="313001" numCol="1" spcCol="1270" anchor="t" anchorCtr="0">
          <a:noAutofit/>
        </a:bodyPr>
        <a:lstStyle/>
        <a:p>
          <a:pPr marL="0" lvl="0" indent="0" algn="l" defTabSz="800100">
            <a:lnSpc>
              <a:spcPct val="90000"/>
            </a:lnSpc>
            <a:spcBef>
              <a:spcPct val="0"/>
            </a:spcBef>
            <a:spcAft>
              <a:spcPct val="35000"/>
            </a:spcAft>
            <a:buNone/>
          </a:pPr>
          <a:r>
            <a:rPr lang="en-US" sz="1800" kern="1200" dirty="0"/>
            <a:t>Partner with Medical Device Companies to develop tools for image generation</a:t>
          </a:r>
        </a:p>
      </dsp:txBody>
      <dsp:txXfrm>
        <a:off x="2143293" y="1298252"/>
        <a:ext cx="1980462" cy="1937831"/>
      </dsp:txXfrm>
    </dsp:sp>
    <dsp:sp modelId="{DF602B36-5335-4BE9-9D84-87E267ACF59F}">
      <dsp:nvSpPr>
        <dsp:cNvPr id="0" name=""/>
        <dsp:cNvSpPr/>
      </dsp:nvSpPr>
      <dsp:spPr>
        <a:xfrm>
          <a:off x="4276686" y="645352"/>
          <a:ext cx="2176332" cy="652899"/>
        </a:xfrm>
        <a:prstGeom prst="chevron">
          <a:avLst>
            <a:gd name="adj" fmla="val 30000"/>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w="12700" cap="rnd" cmpd="sng" algn="ctr">
          <a:solidFill>
            <a:schemeClr val="accent2">
              <a:hueOff val="-1976191"/>
              <a:satOff val="9467"/>
              <a:lumOff val="8758"/>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0615" tIns="80615" rIns="80615" bIns="80615" numCol="1" spcCol="1270" anchor="ctr" anchorCtr="0">
          <a:noAutofit/>
        </a:bodyPr>
        <a:lstStyle/>
        <a:p>
          <a:pPr marL="0" lvl="0" indent="0" algn="ctr" defTabSz="1200150">
            <a:lnSpc>
              <a:spcPct val="90000"/>
            </a:lnSpc>
            <a:spcBef>
              <a:spcPct val="0"/>
            </a:spcBef>
            <a:spcAft>
              <a:spcPct val="35000"/>
            </a:spcAft>
            <a:buNone/>
          </a:pPr>
          <a:r>
            <a:rPr lang="en-US" sz="2700" kern="1200"/>
            <a:t>Conduct</a:t>
          </a:r>
        </a:p>
      </dsp:txBody>
      <dsp:txXfrm>
        <a:off x="4472556" y="645352"/>
        <a:ext cx="1784592" cy="652899"/>
      </dsp:txXfrm>
    </dsp:sp>
    <dsp:sp modelId="{368BB2ED-10C4-476D-A465-353801ED8C7B}">
      <dsp:nvSpPr>
        <dsp:cNvPr id="0" name=""/>
        <dsp:cNvSpPr/>
      </dsp:nvSpPr>
      <dsp:spPr>
        <a:xfrm>
          <a:off x="4276686" y="1298252"/>
          <a:ext cx="1980462" cy="1937831"/>
        </a:xfrm>
        <a:prstGeom prst="rect">
          <a:avLst/>
        </a:prstGeom>
        <a:solidFill>
          <a:schemeClr val="accent2">
            <a:tint val="40000"/>
            <a:alpha val="90000"/>
            <a:hueOff val="-2727893"/>
            <a:satOff val="30071"/>
            <a:lumOff val="2864"/>
            <a:alphaOff val="0"/>
          </a:schemeClr>
        </a:solidFill>
        <a:ln w="12700" cap="rnd" cmpd="sng" algn="ctr">
          <a:solidFill>
            <a:schemeClr val="accent2">
              <a:tint val="40000"/>
              <a:alpha val="90000"/>
              <a:hueOff val="-2727893"/>
              <a:satOff val="30071"/>
              <a:lumOff val="286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6501" tIns="156501" rIns="156501" bIns="313001" numCol="1" spcCol="1270" anchor="t" anchorCtr="0">
          <a:noAutofit/>
        </a:bodyPr>
        <a:lstStyle/>
        <a:p>
          <a:pPr marL="0" lvl="0" indent="0" algn="l" defTabSz="800100">
            <a:lnSpc>
              <a:spcPct val="90000"/>
            </a:lnSpc>
            <a:spcBef>
              <a:spcPct val="0"/>
            </a:spcBef>
            <a:spcAft>
              <a:spcPct val="35000"/>
            </a:spcAft>
            <a:buNone/>
          </a:pPr>
          <a:r>
            <a:rPr lang="en-US" sz="1800" kern="1200" dirty="0"/>
            <a:t>After implementation conduct a random audit to verify accuracy </a:t>
          </a:r>
        </a:p>
      </dsp:txBody>
      <dsp:txXfrm>
        <a:off x="4276686" y="1298252"/>
        <a:ext cx="1980462" cy="1937831"/>
      </dsp:txXfrm>
    </dsp:sp>
    <dsp:sp modelId="{230DF36D-76A9-45F2-B41D-97A2292D649A}">
      <dsp:nvSpPr>
        <dsp:cNvPr id="0" name=""/>
        <dsp:cNvSpPr/>
      </dsp:nvSpPr>
      <dsp:spPr>
        <a:xfrm>
          <a:off x="6410079" y="645352"/>
          <a:ext cx="2176332" cy="652899"/>
        </a:xfrm>
        <a:prstGeom prst="chevron">
          <a:avLst>
            <a:gd name="adj" fmla="val 30000"/>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w="12700" cap="rnd" cmpd="sng" algn="ctr">
          <a:solidFill>
            <a:schemeClr val="accent2">
              <a:hueOff val="-2964286"/>
              <a:satOff val="14200"/>
              <a:lumOff val="13137"/>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0615" tIns="80615" rIns="80615" bIns="80615" numCol="1" spcCol="1270" anchor="ctr" anchorCtr="0">
          <a:noAutofit/>
        </a:bodyPr>
        <a:lstStyle/>
        <a:p>
          <a:pPr marL="0" lvl="0" indent="0" algn="ctr" defTabSz="1200150">
            <a:lnSpc>
              <a:spcPct val="90000"/>
            </a:lnSpc>
            <a:spcBef>
              <a:spcPct val="0"/>
            </a:spcBef>
            <a:spcAft>
              <a:spcPct val="35000"/>
            </a:spcAft>
            <a:buNone/>
          </a:pPr>
          <a:r>
            <a:rPr lang="en-US" sz="2700" kern="1200"/>
            <a:t>Work</a:t>
          </a:r>
        </a:p>
      </dsp:txBody>
      <dsp:txXfrm>
        <a:off x="6605949" y="645352"/>
        <a:ext cx="1784592" cy="652899"/>
      </dsp:txXfrm>
    </dsp:sp>
    <dsp:sp modelId="{14AE257B-38C4-48D7-8039-24B4598C6684}">
      <dsp:nvSpPr>
        <dsp:cNvPr id="0" name=""/>
        <dsp:cNvSpPr/>
      </dsp:nvSpPr>
      <dsp:spPr>
        <a:xfrm>
          <a:off x="6410079" y="1298252"/>
          <a:ext cx="1980462" cy="1937831"/>
        </a:xfrm>
        <a:prstGeom prst="rect">
          <a:avLst/>
        </a:prstGeom>
        <a:solidFill>
          <a:schemeClr val="accent2">
            <a:tint val="40000"/>
            <a:alpha val="90000"/>
            <a:hueOff val="-4091839"/>
            <a:satOff val="45107"/>
            <a:lumOff val="4296"/>
            <a:alphaOff val="0"/>
          </a:schemeClr>
        </a:solidFill>
        <a:ln w="12700" cap="rnd" cmpd="sng" algn="ctr">
          <a:solidFill>
            <a:schemeClr val="accent2">
              <a:tint val="40000"/>
              <a:alpha val="90000"/>
              <a:hueOff val="-4091839"/>
              <a:satOff val="45107"/>
              <a:lumOff val="429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6501" tIns="156501" rIns="156501" bIns="313001" numCol="1" spcCol="1270" anchor="t" anchorCtr="0">
          <a:noAutofit/>
        </a:bodyPr>
        <a:lstStyle/>
        <a:p>
          <a:pPr marL="0" lvl="0" indent="0" algn="l" defTabSz="800100">
            <a:lnSpc>
              <a:spcPct val="90000"/>
            </a:lnSpc>
            <a:spcBef>
              <a:spcPct val="0"/>
            </a:spcBef>
            <a:spcAft>
              <a:spcPct val="35000"/>
            </a:spcAft>
            <a:buNone/>
          </a:pPr>
          <a:r>
            <a:rPr lang="en-US" sz="1800" kern="1200"/>
            <a:t>Work to compile a larger labeled dataset to help improve accuracy</a:t>
          </a:r>
        </a:p>
      </dsp:txBody>
      <dsp:txXfrm>
        <a:off x="6410079" y="1298252"/>
        <a:ext cx="1980462" cy="193783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4.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6532E4-30EE-431A-92B7-BE34E8683207}"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5B485-74A9-415C-9C59-7CB903625AA4}" type="slidenum">
              <a:rPr lang="en-US" smtClean="0"/>
              <a:t>‹#›</a:t>
            </a:fld>
            <a:endParaRPr lang="en-US"/>
          </a:p>
        </p:txBody>
      </p:sp>
    </p:spTree>
    <p:extLst>
      <p:ext uri="{BB962C8B-B14F-4D97-AF65-F5344CB8AC3E}">
        <p14:creationId xmlns:p14="http://schemas.microsoft.com/office/powerpoint/2010/main" val="173751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6532E4-30EE-431A-92B7-BE34E8683207}"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5B485-74A9-415C-9C59-7CB903625AA4}" type="slidenum">
              <a:rPr lang="en-US" smtClean="0"/>
              <a:t>‹#›</a:t>
            </a:fld>
            <a:endParaRPr lang="en-US"/>
          </a:p>
        </p:txBody>
      </p:sp>
    </p:spTree>
    <p:extLst>
      <p:ext uri="{BB962C8B-B14F-4D97-AF65-F5344CB8AC3E}">
        <p14:creationId xmlns:p14="http://schemas.microsoft.com/office/powerpoint/2010/main" val="588146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6532E4-30EE-431A-92B7-BE34E8683207}"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5B485-74A9-415C-9C59-7CB903625AA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14128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6532E4-30EE-431A-92B7-BE34E8683207}"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5B485-74A9-415C-9C59-7CB903625AA4}" type="slidenum">
              <a:rPr lang="en-US" smtClean="0"/>
              <a:t>‹#›</a:t>
            </a:fld>
            <a:endParaRPr lang="en-US"/>
          </a:p>
        </p:txBody>
      </p:sp>
    </p:spTree>
    <p:extLst>
      <p:ext uri="{BB962C8B-B14F-4D97-AF65-F5344CB8AC3E}">
        <p14:creationId xmlns:p14="http://schemas.microsoft.com/office/powerpoint/2010/main" val="3602602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6532E4-30EE-431A-92B7-BE34E8683207}"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5B485-74A9-415C-9C59-7CB903625AA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67307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6532E4-30EE-431A-92B7-BE34E8683207}"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5B485-74A9-415C-9C59-7CB903625AA4}" type="slidenum">
              <a:rPr lang="en-US" smtClean="0"/>
              <a:t>‹#›</a:t>
            </a:fld>
            <a:endParaRPr lang="en-US"/>
          </a:p>
        </p:txBody>
      </p:sp>
    </p:spTree>
    <p:extLst>
      <p:ext uri="{BB962C8B-B14F-4D97-AF65-F5344CB8AC3E}">
        <p14:creationId xmlns:p14="http://schemas.microsoft.com/office/powerpoint/2010/main" val="3217746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6532E4-30EE-431A-92B7-BE34E8683207}"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5B485-74A9-415C-9C59-7CB903625AA4}" type="slidenum">
              <a:rPr lang="en-US" smtClean="0"/>
              <a:t>‹#›</a:t>
            </a:fld>
            <a:endParaRPr lang="en-US"/>
          </a:p>
        </p:txBody>
      </p:sp>
    </p:spTree>
    <p:extLst>
      <p:ext uri="{BB962C8B-B14F-4D97-AF65-F5344CB8AC3E}">
        <p14:creationId xmlns:p14="http://schemas.microsoft.com/office/powerpoint/2010/main" val="1980127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6532E4-30EE-431A-92B7-BE34E8683207}"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5B485-74A9-415C-9C59-7CB903625AA4}" type="slidenum">
              <a:rPr lang="en-US" smtClean="0"/>
              <a:t>‹#›</a:t>
            </a:fld>
            <a:endParaRPr lang="en-US"/>
          </a:p>
        </p:txBody>
      </p:sp>
    </p:spTree>
    <p:extLst>
      <p:ext uri="{BB962C8B-B14F-4D97-AF65-F5344CB8AC3E}">
        <p14:creationId xmlns:p14="http://schemas.microsoft.com/office/powerpoint/2010/main" val="2124892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6532E4-30EE-431A-92B7-BE34E8683207}"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5B485-74A9-415C-9C59-7CB903625AA4}" type="slidenum">
              <a:rPr lang="en-US" smtClean="0"/>
              <a:t>‹#›</a:t>
            </a:fld>
            <a:endParaRPr lang="en-US"/>
          </a:p>
        </p:txBody>
      </p:sp>
    </p:spTree>
    <p:extLst>
      <p:ext uri="{BB962C8B-B14F-4D97-AF65-F5344CB8AC3E}">
        <p14:creationId xmlns:p14="http://schemas.microsoft.com/office/powerpoint/2010/main" val="1003302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6532E4-30EE-431A-92B7-BE34E8683207}"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5B485-74A9-415C-9C59-7CB903625AA4}" type="slidenum">
              <a:rPr lang="en-US" smtClean="0"/>
              <a:t>‹#›</a:t>
            </a:fld>
            <a:endParaRPr lang="en-US"/>
          </a:p>
        </p:txBody>
      </p:sp>
    </p:spTree>
    <p:extLst>
      <p:ext uri="{BB962C8B-B14F-4D97-AF65-F5344CB8AC3E}">
        <p14:creationId xmlns:p14="http://schemas.microsoft.com/office/powerpoint/2010/main" val="1953311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6532E4-30EE-431A-92B7-BE34E8683207}" type="datetimeFigureOut">
              <a:rPr lang="en-US" smtClean="0"/>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E5B485-74A9-415C-9C59-7CB903625AA4}" type="slidenum">
              <a:rPr lang="en-US" smtClean="0"/>
              <a:t>‹#›</a:t>
            </a:fld>
            <a:endParaRPr lang="en-US"/>
          </a:p>
        </p:txBody>
      </p:sp>
    </p:spTree>
    <p:extLst>
      <p:ext uri="{BB962C8B-B14F-4D97-AF65-F5344CB8AC3E}">
        <p14:creationId xmlns:p14="http://schemas.microsoft.com/office/powerpoint/2010/main" val="2567691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6532E4-30EE-431A-92B7-BE34E8683207}" type="datetimeFigureOut">
              <a:rPr lang="en-US" smtClean="0"/>
              <a:t>6/10/2022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E5B485-74A9-415C-9C59-7CB903625AA4}" type="slidenum">
              <a:rPr lang="en-US" smtClean="0"/>
              <a:t>‹#›</a:t>
            </a:fld>
            <a:endParaRPr lang="en-US"/>
          </a:p>
        </p:txBody>
      </p:sp>
    </p:spTree>
    <p:extLst>
      <p:ext uri="{BB962C8B-B14F-4D97-AF65-F5344CB8AC3E}">
        <p14:creationId xmlns:p14="http://schemas.microsoft.com/office/powerpoint/2010/main" val="1439056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6532E4-30EE-431A-92B7-BE34E8683207}" type="datetimeFigureOut">
              <a:rPr lang="en-US" smtClean="0"/>
              <a:t>6/10/2022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E5B485-74A9-415C-9C59-7CB903625AA4}" type="slidenum">
              <a:rPr lang="en-US" smtClean="0"/>
              <a:t>‹#›</a:t>
            </a:fld>
            <a:endParaRPr lang="en-US"/>
          </a:p>
        </p:txBody>
      </p:sp>
    </p:spTree>
    <p:extLst>
      <p:ext uri="{BB962C8B-B14F-4D97-AF65-F5344CB8AC3E}">
        <p14:creationId xmlns:p14="http://schemas.microsoft.com/office/powerpoint/2010/main" val="2751635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6532E4-30EE-431A-92B7-BE34E8683207}" type="datetimeFigureOut">
              <a:rPr lang="en-US" smtClean="0"/>
              <a:t>6/10/2022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E5B485-74A9-415C-9C59-7CB903625AA4}" type="slidenum">
              <a:rPr lang="en-US" smtClean="0"/>
              <a:t>‹#›</a:t>
            </a:fld>
            <a:endParaRPr lang="en-US"/>
          </a:p>
        </p:txBody>
      </p:sp>
    </p:spTree>
    <p:extLst>
      <p:ext uri="{BB962C8B-B14F-4D97-AF65-F5344CB8AC3E}">
        <p14:creationId xmlns:p14="http://schemas.microsoft.com/office/powerpoint/2010/main" val="2122741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6532E4-30EE-431A-92B7-BE34E8683207}" type="datetimeFigureOut">
              <a:rPr lang="en-US" smtClean="0"/>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E5B485-74A9-415C-9C59-7CB903625AA4}" type="slidenum">
              <a:rPr lang="en-US" smtClean="0"/>
              <a:t>‹#›</a:t>
            </a:fld>
            <a:endParaRPr lang="en-US"/>
          </a:p>
        </p:txBody>
      </p:sp>
    </p:spTree>
    <p:extLst>
      <p:ext uri="{BB962C8B-B14F-4D97-AF65-F5344CB8AC3E}">
        <p14:creationId xmlns:p14="http://schemas.microsoft.com/office/powerpoint/2010/main" val="225283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6532E4-30EE-431A-92B7-BE34E8683207}" type="datetimeFigureOut">
              <a:rPr lang="en-US" smtClean="0"/>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E5B485-74A9-415C-9C59-7CB903625AA4}" type="slidenum">
              <a:rPr lang="en-US" smtClean="0"/>
              <a:t>‹#›</a:t>
            </a:fld>
            <a:endParaRPr lang="en-US"/>
          </a:p>
        </p:txBody>
      </p:sp>
    </p:spTree>
    <p:extLst>
      <p:ext uri="{BB962C8B-B14F-4D97-AF65-F5344CB8AC3E}">
        <p14:creationId xmlns:p14="http://schemas.microsoft.com/office/powerpoint/2010/main" val="3416971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06532E4-30EE-431A-92B7-BE34E8683207}" type="datetimeFigureOut">
              <a:rPr lang="en-US" smtClean="0"/>
              <a:t>6/10/2022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3E5B485-74A9-415C-9C59-7CB903625AA4}" type="slidenum">
              <a:rPr lang="en-US" smtClean="0"/>
              <a:t>‹#›</a:t>
            </a:fld>
            <a:endParaRPr lang="en-US"/>
          </a:p>
        </p:txBody>
      </p:sp>
    </p:spTree>
    <p:extLst>
      <p:ext uri="{BB962C8B-B14F-4D97-AF65-F5344CB8AC3E}">
        <p14:creationId xmlns:p14="http://schemas.microsoft.com/office/powerpoint/2010/main" val="658847534"/>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diagramLayout" Target="../diagrams/layout1.xml"/><Relationship Id="rId7" Type="http://schemas.openxmlformats.org/officeDocument/2006/relationships/oleObject" Target="../embeddings/oleObject1.bin"/><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9.png"/><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D6BC9EB-F181-48AB-BCA2-3D1DB20D2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B15C45-F5EC-84C4-73F2-41E910C58F1C}"/>
              </a:ext>
            </a:extLst>
          </p:cNvPr>
          <p:cNvSpPr>
            <a:spLocks noGrp="1"/>
          </p:cNvSpPr>
          <p:nvPr>
            <p:ph type="ctrTitle"/>
          </p:nvPr>
        </p:nvSpPr>
        <p:spPr>
          <a:xfrm>
            <a:off x="1507066" y="999460"/>
            <a:ext cx="5698067" cy="4479852"/>
          </a:xfrm>
        </p:spPr>
        <p:txBody>
          <a:bodyPr anchor="ctr">
            <a:normAutofit/>
          </a:bodyPr>
          <a:lstStyle/>
          <a:p>
            <a:r>
              <a:rPr lang="en-US" dirty="0"/>
              <a:t>Malaria Detection </a:t>
            </a:r>
          </a:p>
        </p:txBody>
      </p:sp>
      <p:sp>
        <p:nvSpPr>
          <p:cNvPr id="3" name="Subtitle 2">
            <a:extLst>
              <a:ext uri="{FF2B5EF4-FFF2-40B4-BE49-F238E27FC236}">
                <a16:creationId xmlns:a16="http://schemas.microsoft.com/office/drawing/2014/main" id="{2A00E437-E16C-C388-2F0E-B29578240AC8}"/>
              </a:ext>
            </a:extLst>
          </p:cNvPr>
          <p:cNvSpPr>
            <a:spLocks noGrp="1"/>
          </p:cNvSpPr>
          <p:nvPr>
            <p:ph type="subTitle" idx="1"/>
          </p:nvPr>
        </p:nvSpPr>
        <p:spPr>
          <a:xfrm>
            <a:off x="7871971" y="999460"/>
            <a:ext cx="3123620" cy="4479852"/>
          </a:xfrm>
        </p:spPr>
        <p:txBody>
          <a:bodyPr anchor="ctr">
            <a:normAutofit/>
          </a:bodyPr>
          <a:lstStyle/>
          <a:p>
            <a:pPr algn="l"/>
            <a:r>
              <a:rPr lang="en-US"/>
              <a:t>Using Deep Learning and Convolutional Neural Networks to create a computer vision model to cost effectively detect malaria</a:t>
            </a:r>
          </a:p>
          <a:p>
            <a:pPr algn="l"/>
            <a:r>
              <a:rPr lang="en-US"/>
              <a:t>By James Hochleutner</a:t>
            </a:r>
          </a:p>
        </p:txBody>
      </p:sp>
      <p:sp>
        <p:nvSpPr>
          <p:cNvPr id="26" name="Isosceles Triangle 25">
            <a:extLst>
              <a:ext uri="{FF2B5EF4-FFF2-40B4-BE49-F238E27FC236}">
                <a16:creationId xmlns:a16="http://schemas.microsoft.com/office/drawing/2014/main" id="{D33AAA80-39DC-4020-9BFF-0718F35C7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8" name="Straight Connector 27">
            <a:extLst>
              <a:ext uri="{FF2B5EF4-FFF2-40B4-BE49-F238E27FC236}">
                <a16:creationId xmlns:a16="http://schemas.microsoft.com/office/drawing/2014/main" id="{C9C5D90B-7EE3-4D26-AB7D-A5A3A6E112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Isosceles Triangle 29">
            <a:extLst>
              <a:ext uri="{FF2B5EF4-FFF2-40B4-BE49-F238E27FC236}">
                <a16:creationId xmlns:a16="http://schemas.microsoft.com/office/drawing/2014/main" id="{1177F295-741F-4EFF-B0CA-BE69295AD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1844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7511F-088F-8A7A-77EC-E6A028ECAF84}"/>
              </a:ext>
            </a:extLst>
          </p:cNvPr>
          <p:cNvSpPr>
            <a:spLocks noGrp="1"/>
          </p:cNvSpPr>
          <p:nvPr>
            <p:ph type="title"/>
          </p:nvPr>
        </p:nvSpPr>
        <p:spPr>
          <a:xfrm>
            <a:off x="677334" y="609600"/>
            <a:ext cx="8596668" cy="1320800"/>
          </a:xfrm>
        </p:spPr>
        <p:txBody>
          <a:bodyPr>
            <a:normAutofit/>
          </a:bodyPr>
          <a:lstStyle/>
          <a:p>
            <a:r>
              <a:rPr lang="en-US"/>
              <a:t>Implementation</a:t>
            </a:r>
          </a:p>
        </p:txBody>
      </p:sp>
      <p:graphicFrame>
        <p:nvGraphicFramePr>
          <p:cNvPr id="47" name="Content Placeholder 2">
            <a:extLst>
              <a:ext uri="{FF2B5EF4-FFF2-40B4-BE49-F238E27FC236}">
                <a16:creationId xmlns:a16="http://schemas.microsoft.com/office/drawing/2014/main" id="{1A3803FE-4F6C-FD75-FE17-C6304133609A}"/>
              </a:ext>
            </a:extLst>
          </p:cNvPr>
          <p:cNvGraphicFramePr/>
          <p:nvPr>
            <p:extLst>
              <p:ext uri="{D42A27DB-BD31-4B8C-83A1-F6EECF244321}">
                <p14:modId xmlns:p14="http://schemas.microsoft.com/office/powerpoint/2010/main" val="1786490532"/>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2134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B3C70-7A4B-2661-5CCB-13739F489480}"/>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F19515FC-638F-03BB-5496-7F2DE0286D6C}"/>
              </a:ext>
            </a:extLst>
          </p:cNvPr>
          <p:cNvSpPr>
            <a:spLocks noGrp="1"/>
          </p:cNvSpPr>
          <p:nvPr>
            <p:ph sz="half" idx="1"/>
          </p:nvPr>
        </p:nvSpPr>
        <p:spPr/>
        <p:txBody>
          <a:bodyPr>
            <a:normAutofit lnSpcReduction="10000"/>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Malaria is a deadly disease that is transmitted by infected mosquitos in predominantly warmer regions of the planet</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Early and low-cost detection is essential in reducing malaria mortality</a:t>
            </a:r>
          </a:p>
          <a:p>
            <a:r>
              <a:rPr lang="en-US" sz="1800" dirty="0">
                <a:latin typeface="Calibri" panose="020F0502020204030204" pitchFamily="34" charset="0"/>
                <a:ea typeface="Calibri" panose="020F0502020204030204" pitchFamily="34" charset="0"/>
                <a:cs typeface="Times New Roman" panose="02020603050405020304" pitchFamily="18" charset="0"/>
              </a:rPr>
              <a:t>Traditional malaria detection techniques are expensive and require evaluation of a blood sample by an experienced professional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Anti Malaria medication is safe, effective, and widely available</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Content Placeholder 3">
            <a:extLst>
              <a:ext uri="{FF2B5EF4-FFF2-40B4-BE49-F238E27FC236}">
                <a16:creationId xmlns:a16="http://schemas.microsoft.com/office/drawing/2014/main" id="{7255FA1F-BA67-4E7D-EEEE-A05554D2C369}"/>
              </a:ext>
            </a:extLst>
          </p:cNvPr>
          <p:cNvSpPr>
            <a:spLocks noGrp="1"/>
          </p:cNvSpPr>
          <p:nvPr>
            <p:ph sz="half" idx="2"/>
          </p:nvPr>
        </p:nvSpPr>
        <p:spPr/>
        <p:txBody>
          <a:bodyPr>
            <a:normAutofit lnSpcReduction="10000"/>
          </a:bodyPr>
          <a:lstStyle/>
          <a:p>
            <a:r>
              <a:rPr lang="en-US" dirty="0"/>
              <a:t>Our Computer Vision Model, trained by scanning labeled images of healthy and infected blood samples, can detect malaria quickly, at scale, and at low cost</a:t>
            </a:r>
          </a:p>
          <a:p>
            <a:r>
              <a:rPr lang="en-US" dirty="0"/>
              <a:t>No need for a lab technician to evaluate each individual sample</a:t>
            </a:r>
          </a:p>
          <a:p>
            <a:r>
              <a:rPr lang="en-US" dirty="0"/>
              <a:t>99% accuracy with a model that can be trained in under 20 seconds </a:t>
            </a:r>
          </a:p>
          <a:p>
            <a:r>
              <a:rPr lang="en-US" dirty="0"/>
              <a:t>Key next step: Develop tools able to capture blood samples from patients and easily covert them to images for malaria detection</a:t>
            </a:r>
          </a:p>
          <a:p>
            <a:endParaRPr lang="en-US" dirty="0"/>
          </a:p>
          <a:p>
            <a:endParaRPr lang="en-US" dirty="0"/>
          </a:p>
        </p:txBody>
      </p:sp>
    </p:spTree>
    <p:extLst>
      <p:ext uri="{BB962C8B-B14F-4D97-AF65-F5344CB8AC3E}">
        <p14:creationId xmlns:p14="http://schemas.microsoft.com/office/powerpoint/2010/main" val="4101000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D5FD13B3-3F58-4777-997E-5447AA079D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5" name="Straight Connector 44">
              <a:extLst>
                <a:ext uri="{FF2B5EF4-FFF2-40B4-BE49-F238E27FC236}">
                  <a16:creationId xmlns:a16="http://schemas.microsoft.com/office/drawing/2014/main" id="{EFE7BD20-6D81-4370-9DB7-04C9B4E9FC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E08F0ECF-D673-4442-A82C-CDA64905A9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47" name="Rectangle 23">
              <a:extLst>
                <a:ext uri="{FF2B5EF4-FFF2-40B4-BE49-F238E27FC236}">
                  <a16:creationId xmlns:a16="http://schemas.microsoft.com/office/drawing/2014/main" id="{2AF8E598-80EA-41AD-A0F3-9543D601A0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5">
              <a:extLst>
                <a:ext uri="{FF2B5EF4-FFF2-40B4-BE49-F238E27FC236}">
                  <a16:creationId xmlns:a16="http://schemas.microsoft.com/office/drawing/2014/main" id="{AC7D6F9C-7670-4ACC-ACE1-A6BD24F5C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FF420142-D3AA-46D3-A3A5-250686CD7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7">
              <a:extLst>
                <a:ext uri="{FF2B5EF4-FFF2-40B4-BE49-F238E27FC236}">
                  <a16:creationId xmlns:a16="http://schemas.microsoft.com/office/drawing/2014/main" id="{051037D6-83DE-41D6-9103-84ABD0FEEB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8">
              <a:extLst>
                <a:ext uri="{FF2B5EF4-FFF2-40B4-BE49-F238E27FC236}">
                  <a16:creationId xmlns:a16="http://schemas.microsoft.com/office/drawing/2014/main" id="{FCAED6F3-E1FA-489A-A2B1-E97972EB4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9">
              <a:extLst>
                <a:ext uri="{FF2B5EF4-FFF2-40B4-BE49-F238E27FC236}">
                  <a16:creationId xmlns:a16="http://schemas.microsoft.com/office/drawing/2014/main" id="{AA247423-55F2-4D5D-806A-BE33BE6B1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Isosceles Triangle 52">
              <a:extLst>
                <a:ext uri="{FF2B5EF4-FFF2-40B4-BE49-F238E27FC236}">
                  <a16:creationId xmlns:a16="http://schemas.microsoft.com/office/drawing/2014/main" id="{B2FE1F39-B712-4260-8DA6-3B6A941028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Isosceles Triangle 53">
              <a:extLst>
                <a:ext uri="{FF2B5EF4-FFF2-40B4-BE49-F238E27FC236}">
                  <a16:creationId xmlns:a16="http://schemas.microsoft.com/office/drawing/2014/main" id="{0259AF7F-DAB9-4EE7-BBEF-7B961E5CF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570DE34-E2DB-ECD2-B929-55B2D40E277B}"/>
              </a:ext>
            </a:extLst>
          </p:cNvPr>
          <p:cNvSpPr>
            <a:spLocks noGrp="1"/>
          </p:cNvSpPr>
          <p:nvPr>
            <p:ph type="title"/>
          </p:nvPr>
        </p:nvSpPr>
        <p:spPr>
          <a:xfrm>
            <a:off x="5536734" y="609600"/>
            <a:ext cx="3737268" cy="1320800"/>
          </a:xfrm>
        </p:spPr>
        <p:txBody>
          <a:bodyPr vert="horz" lIns="91440" tIns="45720" rIns="91440" bIns="45720" rtlCol="0" anchor="t">
            <a:normAutofit/>
          </a:bodyPr>
          <a:lstStyle/>
          <a:p>
            <a:r>
              <a:rPr lang="en-US" sz="3600"/>
              <a:t>A Deadly Disease</a:t>
            </a:r>
          </a:p>
        </p:txBody>
      </p:sp>
      <p:sp>
        <p:nvSpPr>
          <p:cNvPr id="4" name="Text Placeholder 3">
            <a:extLst>
              <a:ext uri="{FF2B5EF4-FFF2-40B4-BE49-F238E27FC236}">
                <a16:creationId xmlns:a16="http://schemas.microsoft.com/office/drawing/2014/main" id="{ED591450-E39F-B337-824F-BEFFFF04F632}"/>
              </a:ext>
            </a:extLst>
          </p:cNvPr>
          <p:cNvSpPr>
            <a:spLocks noGrp="1"/>
          </p:cNvSpPr>
          <p:nvPr>
            <p:ph type="body" sz="half" idx="2"/>
          </p:nvPr>
        </p:nvSpPr>
        <p:spPr>
          <a:xfrm>
            <a:off x="5325530" y="1490763"/>
            <a:ext cx="4598316" cy="4381300"/>
          </a:xfrm>
        </p:spPr>
        <p:txBody>
          <a:bodyPr vert="horz" lIns="91440" tIns="45720" rIns="91440" bIns="45720" rtlCol="0">
            <a:normAutofit/>
          </a:bodyPr>
          <a:lstStyle/>
          <a:p>
            <a:pPr marL="285750" indent="-285750">
              <a:lnSpc>
                <a:spcPct val="90000"/>
              </a:lnSpc>
              <a:buFont typeface="Wingdings 3" charset="2"/>
              <a:buChar char=""/>
            </a:pPr>
            <a:r>
              <a:rPr lang="en-US" sz="1600" dirty="0">
                <a:effectLst/>
              </a:rPr>
              <a:t>Malaria is the leading cause of death in many countries with over 95% of cases and 96% of deaths occurring in Africa</a:t>
            </a:r>
            <a:r>
              <a:rPr lang="en-US" sz="1600" baseline="30000" dirty="0">
                <a:effectLst/>
              </a:rPr>
              <a:t>1</a:t>
            </a:r>
            <a:r>
              <a:rPr lang="en-US" sz="1600" dirty="0">
                <a:effectLst/>
              </a:rPr>
              <a:t> </a:t>
            </a:r>
          </a:p>
          <a:p>
            <a:pPr marL="285750" indent="-285750">
              <a:lnSpc>
                <a:spcPct val="90000"/>
              </a:lnSpc>
              <a:buFont typeface="Wingdings 3" charset="2"/>
              <a:buChar char=""/>
            </a:pPr>
            <a:r>
              <a:rPr lang="en-US" sz="1600" dirty="0">
                <a:effectLst/>
              </a:rPr>
              <a:t>The CDC estimates that malaria caused 229 million clinical episodes in 2019 and 400,000 deaths</a:t>
            </a:r>
            <a:r>
              <a:rPr lang="en-US" sz="1600" baseline="30000" dirty="0">
                <a:effectLst/>
              </a:rPr>
              <a:t>2</a:t>
            </a:r>
            <a:endParaRPr lang="en-US" sz="1600" dirty="0">
              <a:effectLst/>
            </a:endParaRPr>
          </a:p>
          <a:p>
            <a:pPr marL="285750" indent="-285750">
              <a:lnSpc>
                <a:spcPct val="90000"/>
              </a:lnSpc>
              <a:buFont typeface="Wingdings 3" charset="2"/>
              <a:buChar char=""/>
            </a:pPr>
            <a:r>
              <a:rPr lang="en-US" sz="1600" dirty="0">
                <a:effectLst/>
              </a:rPr>
              <a:t>Early and low-cost detection is essential in reducing malaria mortality</a:t>
            </a:r>
          </a:p>
          <a:p>
            <a:pPr>
              <a:lnSpc>
                <a:spcPct val="90000"/>
              </a:lnSpc>
            </a:pPr>
            <a:endParaRPr lang="en-US" sz="1000" dirty="0">
              <a:effectLst/>
            </a:endParaRPr>
          </a:p>
        </p:txBody>
      </p:sp>
      <p:pic>
        <p:nvPicPr>
          <p:cNvPr id="6" name="Content Placeholder 5" descr="Chart&#10;&#10;Description automatically generated">
            <a:extLst>
              <a:ext uri="{FF2B5EF4-FFF2-40B4-BE49-F238E27FC236}">
                <a16:creationId xmlns:a16="http://schemas.microsoft.com/office/drawing/2014/main" id="{A917C591-5C5B-76FB-CEA9-2358429F763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881"/>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56" name="Isosceles Triangle 55">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01371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CE143-BED9-7358-905E-C8A2ED1847E0}"/>
              </a:ext>
            </a:extLst>
          </p:cNvPr>
          <p:cNvSpPr>
            <a:spLocks noGrp="1"/>
          </p:cNvSpPr>
          <p:nvPr>
            <p:ph type="title"/>
          </p:nvPr>
        </p:nvSpPr>
        <p:spPr/>
        <p:txBody>
          <a:bodyPr/>
          <a:lstStyle/>
          <a:p>
            <a:r>
              <a:rPr lang="en-US" dirty="0"/>
              <a:t>Problem Definition &amp; Key Objectives</a:t>
            </a:r>
          </a:p>
        </p:txBody>
      </p:sp>
      <p:sp>
        <p:nvSpPr>
          <p:cNvPr id="3" name="Content Placeholder 2">
            <a:extLst>
              <a:ext uri="{FF2B5EF4-FFF2-40B4-BE49-F238E27FC236}">
                <a16:creationId xmlns:a16="http://schemas.microsoft.com/office/drawing/2014/main" id="{99B2E5BF-CFA8-6D59-A848-16F8A325B735}"/>
              </a:ext>
            </a:extLst>
          </p:cNvPr>
          <p:cNvSpPr>
            <a:spLocks noGrp="1"/>
          </p:cNvSpPr>
          <p:nvPr>
            <p:ph sz="half" idx="1"/>
          </p:nvPr>
        </p:nvSpPr>
        <p:spPr/>
        <p:txBody>
          <a:bodyPr>
            <a:normAutofit lnSpcReduction="10000"/>
          </a:bodyPr>
          <a:lstStyle/>
          <a:p>
            <a:r>
              <a:rPr lang="en-US" dirty="0"/>
              <a:t>Objectives</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Create a computer vision model to detect malaria from the image of a patient’s red blood cell.</a:t>
            </a:r>
          </a:p>
          <a:p>
            <a:pPr lvl="1"/>
            <a:r>
              <a:rPr lang="en-US" sz="1800" dirty="0">
                <a:latin typeface="Calibri" panose="020F0502020204030204" pitchFamily="34" charset="0"/>
                <a:ea typeface="Calibri" panose="020F0502020204030204" pitchFamily="34" charset="0"/>
                <a:cs typeface="Times New Roman" panose="02020603050405020304" pitchFamily="18" charset="0"/>
              </a:rPr>
              <a:t>Reduce the cost and increase speed of detection</a:t>
            </a:r>
          </a:p>
          <a:p>
            <a:pPr lvl="1"/>
            <a:r>
              <a:rPr lang="en-US" sz="1800" dirty="0">
                <a:latin typeface="Calibri" panose="020F0502020204030204" pitchFamily="34" charset="0"/>
                <a:ea typeface="Calibri" panose="020F0502020204030204" pitchFamily="34" charset="0"/>
                <a:cs typeface="Times New Roman" panose="02020603050405020304" pitchFamily="18" charset="0"/>
              </a:rPr>
              <a:t>Create a flexible model that can be trained quickly on multiple image types/sizes, without the need for high powered computers or high-speed internet connections</a:t>
            </a:r>
          </a:p>
          <a:p>
            <a:pPr lvl="1"/>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lang="en-US" sz="1400" dirty="0"/>
          </a:p>
          <a:p>
            <a:pPr lvl="1"/>
            <a:endParaRPr lang="en-US" sz="1000" dirty="0"/>
          </a:p>
        </p:txBody>
      </p:sp>
      <p:sp>
        <p:nvSpPr>
          <p:cNvPr id="4" name="Content Placeholder 3">
            <a:extLst>
              <a:ext uri="{FF2B5EF4-FFF2-40B4-BE49-F238E27FC236}">
                <a16:creationId xmlns:a16="http://schemas.microsoft.com/office/drawing/2014/main" id="{15671AD2-5864-749A-08C3-80FFCD9844A8}"/>
              </a:ext>
            </a:extLst>
          </p:cNvPr>
          <p:cNvSpPr>
            <a:spLocks noGrp="1"/>
          </p:cNvSpPr>
          <p:nvPr>
            <p:ph sz="half" idx="2"/>
          </p:nvPr>
        </p:nvSpPr>
        <p:spPr/>
        <p:txBody>
          <a:bodyPr>
            <a:normAutofit lnSpcReduction="10000"/>
          </a:bodyPr>
          <a:lstStyle/>
          <a:p>
            <a:r>
              <a:rPr lang="en-US" dirty="0"/>
              <a:t>Key Questions</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Can we develop a machine vision model that is accurate and reliable in order to improve patient outcomes leaving the population with confidence that their diagnosis is accurate?</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Will a machine learning model be too computationally intensive to be used in the field?</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How can samples be taken and transformed quickly and cost effectively?</a:t>
            </a:r>
          </a:p>
          <a:p>
            <a:pPr marL="457200" lvl="1"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buNone/>
            </a:pPr>
            <a:endParaRPr lang="en-US" sz="1000" dirty="0"/>
          </a:p>
        </p:txBody>
      </p:sp>
    </p:spTree>
    <p:extLst>
      <p:ext uri="{BB962C8B-B14F-4D97-AF65-F5344CB8AC3E}">
        <p14:creationId xmlns:p14="http://schemas.microsoft.com/office/powerpoint/2010/main" val="2240298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3DD77-F8FD-1E7D-35F9-CB990A340CF1}"/>
              </a:ext>
            </a:extLst>
          </p:cNvPr>
          <p:cNvSpPr>
            <a:spLocks noGrp="1"/>
          </p:cNvSpPr>
          <p:nvPr>
            <p:ph type="title"/>
          </p:nvPr>
        </p:nvSpPr>
        <p:spPr/>
        <p:txBody>
          <a:bodyPr/>
          <a:lstStyle/>
          <a:p>
            <a:r>
              <a:rPr lang="en-US" dirty="0"/>
              <a:t>Proposed Solution</a:t>
            </a:r>
            <a:br>
              <a:rPr lang="en-US" dirty="0"/>
            </a:br>
            <a:endParaRPr lang="en-US" dirty="0"/>
          </a:p>
        </p:txBody>
      </p:sp>
      <p:sp>
        <p:nvSpPr>
          <p:cNvPr id="3" name="Text Placeholder 2">
            <a:extLst>
              <a:ext uri="{FF2B5EF4-FFF2-40B4-BE49-F238E27FC236}">
                <a16:creationId xmlns:a16="http://schemas.microsoft.com/office/drawing/2014/main" id="{E0129F77-5939-DD42-6816-2D3900D693EB}"/>
              </a:ext>
            </a:extLst>
          </p:cNvPr>
          <p:cNvSpPr>
            <a:spLocks noGrp="1"/>
          </p:cNvSpPr>
          <p:nvPr>
            <p:ph type="body" idx="1"/>
          </p:nvPr>
        </p:nvSpPr>
        <p:spPr/>
        <p:txBody>
          <a:bodyPr/>
          <a:lstStyle/>
          <a:p>
            <a:r>
              <a:rPr lang="en-US" dirty="0"/>
              <a:t>Model Structure</a:t>
            </a:r>
          </a:p>
        </p:txBody>
      </p:sp>
      <p:sp>
        <p:nvSpPr>
          <p:cNvPr id="4" name="Content Placeholder 3">
            <a:extLst>
              <a:ext uri="{FF2B5EF4-FFF2-40B4-BE49-F238E27FC236}">
                <a16:creationId xmlns:a16="http://schemas.microsoft.com/office/drawing/2014/main" id="{257B17E7-D136-9916-F596-29D7EEE88F6F}"/>
              </a:ext>
            </a:extLst>
          </p:cNvPr>
          <p:cNvSpPr>
            <a:spLocks noGrp="1"/>
          </p:cNvSpPr>
          <p:nvPr>
            <p:ph sz="half" idx="2"/>
          </p:nvPr>
        </p:nvSpPr>
        <p:spPr/>
        <p:txBody>
          <a:bodyPr>
            <a:normAutofit fontScale="85000" lnSpcReduction="10000"/>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We will start by creating a Convolutional Neural Network (CNN) with multiple layers Convolutional layers, pooling layers,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ReLU</a:t>
            </a:r>
            <a:r>
              <a:rPr lang="en-US" sz="1800" dirty="0">
                <a:effectLst/>
                <a:latin typeface="Calibri" panose="020F0502020204030204" pitchFamily="34" charset="0"/>
                <a:ea typeface="Calibri" panose="020F0502020204030204" pitchFamily="34" charset="0"/>
                <a:cs typeface="Times New Roman" panose="02020603050405020304" pitchFamily="18" charset="0"/>
              </a:rPr>
              <a:t> layers, Fully connected layers, and Loss layers </a:t>
            </a:r>
          </a:p>
          <a:p>
            <a:r>
              <a:rPr lang="en-US" dirty="0">
                <a:latin typeface="Calibri" panose="020F0502020204030204" pitchFamily="34" charset="0"/>
                <a:ea typeface="Calibri" panose="020F0502020204030204" pitchFamily="34" charset="0"/>
                <a:cs typeface="Times New Roman" panose="02020603050405020304" pitchFamily="18" charset="0"/>
              </a:rPr>
              <a:t>Our machine learning model will scan each image in small batches of pixels in order to find patterns among the Parasitized and Uninfected images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In order to prevent model over fitting we will use Loss layers (dropout) to penalize parameters, early stopping, and we will ensure that we do not see a significant deterioration in model accuracy between the training and testing datasets</a:t>
            </a:r>
          </a:p>
          <a:p>
            <a:endParaRPr lang="en-US" dirty="0"/>
          </a:p>
        </p:txBody>
      </p:sp>
      <p:sp>
        <p:nvSpPr>
          <p:cNvPr id="5" name="Text Placeholder 4">
            <a:extLst>
              <a:ext uri="{FF2B5EF4-FFF2-40B4-BE49-F238E27FC236}">
                <a16:creationId xmlns:a16="http://schemas.microsoft.com/office/drawing/2014/main" id="{FEA87404-7D2B-0A36-6B38-A21A1EF0F81E}"/>
              </a:ext>
            </a:extLst>
          </p:cNvPr>
          <p:cNvSpPr>
            <a:spLocks noGrp="1"/>
          </p:cNvSpPr>
          <p:nvPr>
            <p:ph type="body" sz="quarter" idx="3"/>
          </p:nvPr>
        </p:nvSpPr>
        <p:spPr/>
        <p:txBody>
          <a:bodyPr/>
          <a:lstStyle/>
          <a:p>
            <a:r>
              <a:rPr lang="en-US" dirty="0"/>
              <a:t>Model Tuning and Evaluation</a:t>
            </a:r>
          </a:p>
        </p:txBody>
      </p:sp>
      <p:sp>
        <p:nvSpPr>
          <p:cNvPr id="6" name="Content Placeholder 5">
            <a:extLst>
              <a:ext uri="{FF2B5EF4-FFF2-40B4-BE49-F238E27FC236}">
                <a16:creationId xmlns:a16="http://schemas.microsoft.com/office/drawing/2014/main" id="{BCC9B863-6E25-F5EC-4455-BB4F46C6984E}"/>
              </a:ext>
            </a:extLst>
          </p:cNvPr>
          <p:cNvSpPr>
            <a:spLocks noGrp="1"/>
          </p:cNvSpPr>
          <p:nvPr>
            <p:ph sz="quarter" idx="4"/>
          </p:nvPr>
        </p:nvSpPr>
        <p:spPr/>
        <p:txBody>
          <a:bodyPr>
            <a:normAutofit fontScale="85000" lnSpcReduction="10000"/>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We will try multiple model constructions and hyper tune our parameters to optimize our model</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Since malaria is a potentially deadly disease, it is more important for us to prioritize identifying infected patients knowing that this might lead our model to more frequently falsely identify some patients as </a:t>
            </a:r>
            <a:r>
              <a:rPr lang="en-US" dirty="0">
                <a:latin typeface="Calibri" panose="020F0502020204030204" pitchFamily="34" charset="0"/>
                <a:ea typeface="Calibri" panose="020F0502020204030204" pitchFamily="34" charset="0"/>
                <a:cs typeface="Times New Roman" panose="02020603050405020304" pitchFamily="18" charset="0"/>
              </a:rPr>
              <a:t>Parasitized</a:t>
            </a:r>
            <a:r>
              <a:rPr lang="en-US" sz="1800" dirty="0">
                <a:effectLst/>
                <a:latin typeface="Calibri" panose="020F0502020204030204" pitchFamily="34" charset="0"/>
                <a:ea typeface="Calibri" panose="020F0502020204030204" pitchFamily="34" charset="0"/>
                <a:cs typeface="Times New Roman" panose="02020603050405020304" pitchFamily="18" charset="0"/>
              </a:rPr>
              <a:t> when they are actually Uninfected.</a:t>
            </a:r>
          </a:p>
          <a:p>
            <a:endParaRPr lang="en-US" dirty="0"/>
          </a:p>
        </p:txBody>
      </p:sp>
    </p:spTree>
    <p:extLst>
      <p:ext uri="{BB962C8B-B14F-4D97-AF65-F5344CB8AC3E}">
        <p14:creationId xmlns:p14="http://schemas.microsoft.com/office/powerpoint/2010/main" val="2954586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1DA6830-24AC-11C1-8735-537F8D6AC4F0}"/>
              </a:ext>
            </a:extLst>
          </p:cNvPr>
          <p:cNvSpPr>
            <a:spLocks noGrp="1"/>
          </p:cNvSpPr>
          <p:nvPr>
            <p:ph type="title"/>
          </p:nvPr>
        </p:nvSpPr>
        <p:spPr>
          <a:xfrm>
            <a:off x="677336" y="405493"/>
            <a:ext cx="8596668" cy="1320800"/>
          </a:xfrm>
        </p:spPr>
        <p:txBody>
          <a:bodyPr/>
          <a:lstStyle/>
          <a:p>
            <a:r>
              <a:rPr lang="en-US" dirty="0"/>
              <a:t>Refined Insights</a:t>
            </a:r>
            <a:br>
              <a:rPr lang="en-US" dirty="0"/>
            </a:br>
            <a:endParaRPr lang="en-US" dirty="0"/>
          </a:p>
        </p:txBody>
      </p:sp>
      <p:graphicFrame>
        <p:nvGraphicFramePr>
          <p:cNvPr id="14" name="Text Placeholder 3">
            <a:extLst>
              <a:ext uri="{FF2B5EF4-FFF2-40B4-BE49-F238E27FC236}">
                <a16:creationId xmlns:a16="http://schemas.microsoft.com/office/drawing/2014/main" id="{4CD50031-C025-0742-8BEB-D1C80AD96F25}"/>
              </a:ext>
            </a:extLst>
          </p:cNvPr>
          <p:cNvGraphicFramePr>
            <a:graphicFrameLocks noGrp="1"/>
          </p:cNvGraphicFramePr>
          <p:nvPr>
            <p:ph sz="half" idx="1"/>
          </p:nvPr>
        </p:nvGraphicFramePr>
        <p:xfrm>
          <a:off x="674850" y="1246759"/>
          <a:ext cx="4184035" cy="4212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 Placeholder 8">
            <a:extLst>
              <a:ext uri="{FF2B5EF4-FFF2-40B4-BE49-F238E27FC236}">
                <a16:creationId xmlns:a16="http://schemas.microsoft.com/office/drawing/2014/main" id="{629B20EB-AE2C-6D5E-D98A-70201E5F1549}"/>
              </a:ext>
            </a:extLst>
          </p:cNvPr>
          <p:cNvSpPr>
            <a:spLocks noGrp="1"/>
          </p:cNvSpPr>
          <p:nvPr>
            <p:ph sz="half" idx="2"/>
          </p:nvPr>
        </p:nvSpPr>
        <p:spPr>
          <a:xfrm>
            <a:off x="5089970" y="1528111"/>
            <a:ext cx="4184034" cy="3931209"/>
          </a:xfrm>
        </p:spPr>
        <p:txBody>
          <a:bodyPr>
            <a:normAutofit/>
          </a:bodyPr>
          <a:lstStyle/>
          <a:p>
            <a:pPr marL="0" indent="0">
              <a:buNone/>
            </a:pPr>
            <a:endParaRPr lang="en-US" sz="1500" dirty="0"/>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endParaRPr lang="en-US" dirty="0"/>
          </a:p>
        </p:txBody>
      </p:sp>
      <p:graphicFrame>
        <p:nvGraphicFramePr>
          <p:cNvPr id="2" name="Object 1">
            <a:extLst>
              <a:ext uri="{FF2B5EF4-FFF2-40B4-BE49-F238E27FC236}">
                <a16:creationId xmlns:a16="http://schemas.microsoft.com/office/drawing/2014/main" id="{2CB3CA4D-49E0-BC97-0D62-1634BDABB0E4}"/>
              </a:ext>
            </a:extLst>
          </p:cNvPr>
          <p:cNvGraphicFramePr>
            <a:graphicFrameLocks noChangeAspect="1"/>
          </p:cNvGraphicFramePr>
          <p:nvPr>
            <p:extLst>
              <p:ext uri="{D42A27DB-BD31-4B8C-83A1-F6EECF244321}">
                <p14:modId xmlns:p14="http://schemas.microsoft.com/office/powerpoint/2010/main" val="2250239032"/>
              </p:ext>
            </p:extLst>
          </p:nvPr>
        </p:nvGraphicFramePr>
        <p:xfrm>
          <a:off x="5136234" y="1772104"/>
          <a:ext cx="3362325" cy="3400425"/>
        </p:xfrm>
        <a:graphic>
          <a:graphicData uri="http://schemas.openxmlformats.org/presentationml/2006/ole">
            <mc:AlternateContent xmlns:mc="http://schemas.openxmlformats.org/markup-compatibility/2006">
              <mc:Choice xmlns:v="urn:schemas-microsoft-com:vml" Requires="v">
                <p:oleObj name="Bitmap Image" r:id="rId7" imgW="3362400" imgH="3400560" progId="Paint.Picture">
                  <p:embed/>
                </p:oleObj>
              </mc:Choice>
              <mc:Fallback>
                <p:oleObj name="Bitmap Image" r:id="rId7" imgW="3362400" imgH="3400560" progId="Paint.Picture">
                  <p:embed/>
                  <p:pic>
                    <p:nvPicPr>
                      <p:cNvPr id="0" name=""/>
                      <p:cNvPicPr/>
                      <p:nvPr/>
                    </p:nvPicPr>
                    <p:blipFill>
                      <a:blip r:embed="rId8"/>
                      <a:stretch>
                        <a:fillRect/>
                      </a:stretch>
                    </p:blipFill>
                    <p:spPr>
                      <a:xfrm>
                        <a:off x="5136234" y="1772104"/>
                        <a:ext cx="3362325" cy="3400425"/>
                      </a:xfrm>
                      <a:prstGeom prst="rect">
                        <a:avLst/>
                      </a:prstGeom>
                    </p:spPr>
                  </p:pic>
                </p:oleObj>
              </mc:Fallback>
            </mc:AlternateContent>
          </a:graphicData>
        </a:graphic>
      </p:graphicFrame>
    </p:spTree>
    <p:extLst>
      <p:ext uri="{BB962C8B-B14F-4D97-AF65-F5344CB8AC3E}">
        <p14:creationId xmlns:p14="http://schemas.microsoft.com/office/powerpoint/2010/main" val="4103028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61" name="Group 60">
            <a:extLst>
              <a:ext uri="{FF2B5EF4-FFF2-40B4-BE49-F238E27FC236}">
                <a16:creationId xmlns:a16="http://schemas.microsoft.com/office/drawing/2014/main" id="{702EF214-B007-4771-8985-A3041E8F6E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62" name="Straight Connector 61">
              <a:extLst>
                <a:ext uri="{FF2B5EF4-FFF2-40B4-BE49-F238E27FC236}">
                  <a16:creationId xmlns:a16="http://schemas.microsoft.com/office/drawing/2014/main" id="{E2BF9CC7-88C9-4BDF-845E-2BB24ADD0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5B3BDFA9-3CAC-42FD-97D5-4F4FEF5E46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64" name="Rectangle 23">
              <a:extLst>
                <a:ext uri="{FF2B5EF4-FFF2-40B4-BE49-F238E27FC236}">
                  <a16:creationId xmlns:a16="http://schemas.microsoft.com/office/drawing/2014/main" id="{CB4B9049-A2D4-40FE-A49C-70450D125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5">
              <a:extLst>
                <a:ext uri="{FF2B5EF4-FFF2-40B4-BE49-F238E27FC236}">
                  <a16:creationId xmlns:a16="http://schemas.microsoft.com/office/drawing/2014/main" id="{43DE6DC5-6433-482B-970E-3FCDDA394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Isosceles Triangle 65">
              <a:extLst>
                <a:ext uri="{FF2B5EF4-FFF2-40B4-BE49-F238E27FC236}">
                  <a16:creationId xmlns:a16="http://schemas.microsoft.com/office/drawing/2014/main" id="{5C409EFF-FE08-4B90-9C93-B11960F26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7">
              <a:extLst>
                <a:ext uri="{FF2B5EF4-FFF2-40B4-BE49-F238E27FC236}">
                  <a16:creationId xmlns:a16="http://schemas.microsoft.com/office/drawing/2014/main" id="{9B247D5D-6A57-4E15-B30F-EF614BEA0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Rectangle 28">
              <a:extLst>
                <a:ext uri="{FF2B5EF4-FFF2-40B4-BE49-F238E27FC236}">
                  <a16:creationId xmlns:a16="http://schemas.microsoft.com/office/drawing/2014/main" id="{B3DE0615-51F9-4436-BC6F-8B37603C0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9">
              <a:extLst>
                <a:ext uri="{FF2B5EF4-FFF2-40B4-BE49-F238E27FC236}">
                  <a16:creationId xmlns:a16="http://schemas.microsoft.com/office/drawing/2014/main" id="{687DCF6E-0DB3-4AB1-9CD0-A726BDAE3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Isosceles Triangle 69">
              <a:extLst>
                <a:ext uri="{FF2B5EF4-FFF2-40B4-BE49-F238E27FC236}">
                  <a16:creationId xmlns:a16="http://schemas.microsoft.com/office/drawing/2014/main" id="{1230C3CB-B359-4E08-8158-239721515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Isosceles Triangle 70">
              <a:extLst>
                <a:ext uri="{FF2B5EF4-FFF2-40B4-BE49-F238E27FC236}">
                  <a16:creationId xmlns:a16="http://schemas.microsoft.com/office/drawing/2014/main" id="{1C28B691-36C0-43DF-BA92-BBDFA8451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3941B4C-86C1-878F-AD64-3DAE1B1E0431}"/>
              </a:ext>
            </a:extLst>
          </p:cNvPr>
          <p:cNvSpPr>
            <a:spLocks noGrp="1"/>
          </p:cNvSpPr>
          <p:nvPr>
            <p:ph type="title"/>
          </p:nvPr>
        </p:nvSpPr>
        <p:spPr>
          <a:xfrm>
            <a:off x="4349123" y="609600"/>
            <a:ext cx="4924878" cy="1320800"/>
          </a:xfrm>
        </p:spPr>
        <p:txBody>
          <a:bodyPr vert="horz" lIns="91440" tIns="45720" rIns="91440" bIns="45720" rtlCol="0" anchor="ctr">
            <a:normAutofit/>
          </a:bodyPr>
          <a:lstStyle/>
          <a:p>
            <a:r>
              <a:rPr lang="en-US" sz="3600"/>
              <a:t>Base Model</a:t>
            </a:r>
          </a:p>
        </p:txBody>
      </p:sp>
      <p:pic>
        <p:nvPicPr>
          <p:cNvPr id="6" name="Content Placeholder 5" descr="A picture containing table&#10;&#10;Description automatically generated">
            <a:extLst>
              <a:ext uri="{FF2B5EF4-FFF2-40B4-BE49-F238E27FC236}">
                <a16:creationId xmlns:a16="http://schemas.microsoft.com/office/drawing/2014/main" id="{FDA63F9E-8250-B03E-6021-7A5347657D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4382" y="473875"/>
            <a:ext cx="2367911" cy="6110740"/>
          </a:xfrm>
          <a:prstGeom prst="rect">
            <a:avLst/>
          </a:prstGeom>
        </p:spPr>
      </p:pic>
      <p:graphicFrame>
        <p:nvGraphicFramePr>
          <p:cNvPr id="23" name="Text Placeholder 3">
            <a:extLst>
              <a:ext uri="{FF2B5EF4-FFF2-40B4-BE49-F238E27FC236}">
                <a16:creationId xmlns:a16="http://schemas.microsoft.com/office/drawing/2014/main" id="{ABB17233-E67B-6716-6EDD-CA104EFFF1DE}"/>
              </a:ext>
            </a:extLst>
          </p:cNvPr>
          <p:cNvGraphicFramePr/>
          <p:nvPr>
            <p:extLst>
              <p:ext uri="{D42A27DB-BD31-4B8C-83A1-F6EECF244321}">
                <p14:modId xmlns:p14="http://schemas.microsoft.com/office/powerpoint/2010/main" val="905620876"/>
              </p:ext>
            </p:extLst>
          </p:nvPr>
        </p:nvGraphicFramePr>
        <p:xfrm>
          <a:off x="4349123" y="2160590"/>
          <a:ext cx="4921876" cy="37396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56542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BBBE7A-1254-36F9-28AE-AD03F7E8E14F}"/>
              </a:ext>
            </a:extLst>
          </p:cNvPr>
          <p:cNvSpPr>
            <a:spLocks noGrp="1"/>
          </p:cNvSpPr>
          <p:nvPr>
            <p:ph type="title"/>
          </p:nvPr>
        </p:nvSpPr>
        <p:spPr>
          <a:xfrm>
            <a:off x="677334" y="525506"/>
            <a:ext cx="3854528" cy="1278466"/>
          </a:xfrm>
        </p:spPr>
        <p:txBody>
          <a:bodyPr/>
          <a:lstStyle/>
          <a:p>
            <a:r>
              <a:rPr lang="en-US" dirty="0"/>
              <a:t>Beauty in simplicity</a:t>
            </a:r>
          </a:p>
        </p:txBody>
      </p:sp>
      <p:graphicFrame>
        <p:nvGraphicFramePr>
          <p:cNvPr id="7" name="Content Placeholder 2">
            <a:extLst>
              <a:ext uri="{FF2B5EF4-FFF2-40B4-BE49-F238E27FC236}">
                <a16:creationId xmlns:a16="http://schemas.microsoft.com/office/drawing/2014/main" id="{305D3954-571C-F8FC-9A86-1704992B0FE7}"/>
              </a:ext>
            </a:extLst>
          </p:cNvPr>
          <p:cNvGraphicFramePr>
            <a:graphicFrameLocks noGrp="1"/>
          </p:cNvGraphicFramePr>
          <p:nvPr>
            <p:ph idx="1"/>
          </p:nvPr>
        </p:nvGraphicFramePr>
        <p:xfrm>
          <a:off x="4744132" y="1664484"/>
          <a:ext cx="4513541" cy="46680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a:extLst>
              <a:ext uri="{FF2B5EF4-FFF2-40B4-BE49-F238E27FC236}">
                <a16:creationId xmlns:a16="http://schemas.microsoft.com/office/drawing/2014/main" id="{15671AD2-5864-749A-08C3-80FFCD9844A8}"/>
              </a:ext>
            </a:extLst>
          </p:cNvPr>
          <p:cNvSpPr>
            <a:spLocks noGrp="1"/>
          </p:cNvSpPr>
          <p:nvPr>
            <p:ph type="body" sz="half" idx="2"/>
          </p:nvPr>
        </p:nvSpPr>
        <p:spPr>
          <a:xfrm>
            <a:off x="677334" y="2363831"/>
            <a:ext cx="3854528" cy="3968663"/>
          </a:xfrm>
        </p:spPr>
        <p:txBody>
          <a:bodyPr>
            <a:normAutofit/>
          </a:bodyPr>
          <a:lstStyle/>
          <a:p>
            <a:pPr marL="137" algn="ctr"/>
            <a:r>
              <a:rPr lang="en-US" dirty="0"/>
              <a:t>Increasing Model Complexity</a:t>
            </a:r>
          </a:p>
          <a:p>
            <a:pPr marL="171587" indent="-171450">
              <a:buFont typeface="Arial" panose="020B0604020202020204" pitchFamily="34" charset="0"/>
              <a:buChar char="•"/>
            </a:pPr>
            <a:r>
              <a:rPr lang="en-US" sz="1000" dirty="0"/>
              <a:t>Our Base Model performed extremely well with 98.3% overall model accuracy, and only 33 cases of failing to identify a parasitized sample</a:t>
            </a:r>
          </a:p>
          <a:p>
            <a:pPr marL="171587" indent="-171450">
              <a:buFont typeface="Arial" panose="020B0604020202020204" pitchFamily="34" charset="0"/>
              <a:buChar char="•"/>
            </a:pPr>
            <a:r>
              <a:rPr lang="en-US" sz="1000" dirty="0"/>
              <a:t>Adding additional activation layers to our base model did not improve model accuracy, and model performance began to decline with longer training, suggesting potential model over fitting</a:t>
            </a:r>
          </a:p>
          <a:p>
            <a:pPr marL="171587" indent="-171450">
              <a:buFont typeface="Arial" panose="020B0604020202020204" pitchFamily="34" charset="0"/>
              <a:buChar char="•"/>
            </a:pPr>
            <a:r>
              <a:rPr lang="en-US" sz="1000" dirty="0"/>
              <a:t>Next we tried adding Batch Normalization layers, </a:t>
            </a:r>
            <a:r>
              <a:rPr lang="en-US" sz="1000" dirty="0" err="1"/>
              <a:t>LeakyRelu</a:t>
            </a:r>
            <a:r>
              <a:rPr lang="en-US" sz="1000" dirty="0"/>
              <a:t> activation function to standardize the inputs of each layer, removing the dropout layers since Batch Normalization already produces some regularization effects, and increasing the learning rate.  This approach showed slight improvements</a:t>
            </a:r>
          </a:p>
          <a:p>
            <a:pPr marL="171587" indent="-171450">
              <a:buFont typeface="Arial" panose="020B0604020202020204" pitchFamily="34" charset="0"/>
              <a:buChar char="•"/>
            </a:pPr>
            <a:r>
              <a:rPr lang="en-US" sz="1000" dirty="0"/>
              <a:t>Image augmentation techniques did not degrade or improve model performance, but did increase training time</a:t>
            </a:r>
          </a:p>
          <a:p>
            <a:pPr marL="171587" indent="-171450">
              <a:buFont typeface="Arial" panose="020B0604020202020204" pitchFamily="34" charset="0"/>
              <a:buChar char="•"/>
            </a:pPr>
            <a:r>
              <a:rPr lang="en-US" sz="1000" dirty="0"/>
              <a:t>A pre-trained VGG-16 model with over 14 million trainable parameters performed far worse than our base model, suggesting that perhaps increasing model complexity would not lead to better performance</a:t>
            </a:r>
          </a:p>
        </p:txBody>
      </p:sp>
    </p:spTree>
    <p:extLst>
      <p:ext uri="{BB962C8B-B14F-4D97-AF65-F5344CB8AC3E}">
        <p14:creationId xmlns:p14="http://schemas.microsoft.com/office/powerpoint/2010/main" val="3940621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02EF214-B007-4771-8985-A3041E8F6E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E2BF9CC7-88C9-4BDF-845E-2BB24ADD0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5B3BDFA9-3CAC-42FD-97D5-4F4FEF5E46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CB4B9049-A2D4-40FE-A49C-70450D125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43DE6DC5-6433-482B-970E-3FCDDA394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5C409EFF-FE08-4B90-9C93-B11960F26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9B247D5D-6A57-4E15-B30F-EF614BEA0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B3DE0615-51F9-4436-BC6F-8B37603C0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687DCF6E-0DB3-4AB1-9CD0-A726BDAE3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1230C3CB-B359-4E08-8158-239721515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1C28B691-36C0-43DF-BA92-BBDFA8451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Isosceles Triangle 2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756BF362-2CE2-6885-AD9D-EA71C5E5D90E}"/>
              </a:ext>
            </a:extLst>
          </p:cNvPr>
          <p:cNvSpPr>
            <a:spLocks noGrp="1"/>
          </p:cNvSpPr>
          <p:nvPr>
            <p:ph type="title"/>
          </p:nvPr>
        </p:nvSpPr>
        <p:spPr>
          <a:xfrm>
            <a:off x="673754" y="643467"/>
            <a:ext cx="4203045" cy="1375608"/>
          </a:xfrm>
        </p:spPr>
        <p:txBody>
          <a:bodyPr vert="horz" lIns="91440" tIns="45720" rIns="91440" bIns="45720" rtlCol="0" anchor="ctr">
            <a:normAutofit/>
          </a:bodyPr>
          <a:lstStyle/>
          <a:p>
            <a:r>
              <a:rPr lang="en-US" sz="3600">
                <a:solidFill>
                  <a:schemeClr val="bg1"/>
                </a:solidFill>
              </a:rPr>
              <a:t>Final Model</a:t>
            </a:r>
          </a:p>
        </p:txBody>
      </p:sp>
      <p:sp>
        <p:nvSpPr>
          <p:cNvPr id="4" name="Text Placeholder 3">
            <a:extLst>
              <a:ext uri="{FF2B5EF4-FFF2-40B4-BE49-F238E27FC236}">
                <a16:creationId xmlns:a16="http://schemas.microsoft.com/office/drawing/2014/main" id="{F35517BA-46ED-B0A8-FB66-20910ACCC65E}"/>
              </a:ext>
            </a:extLst>
          </p:cNvPr>
          <p:cNvSpPr>
            <a:spLocks noGrp="1"/>
          </p:cNvSpPr>
          <p:nvPr>
            <p:ph type="body" sz="half" idx="2"/>
          </p:nvPr>
        </p:nvSpPr>
        <p:spPr>
          <a:xfrm>
            <a:off x="673754" y="2160590"/>
            <a:ext cx="3973943" cy="3440110"/>
          </a:xfrm>
        </p:spPr>
        <p:txBody>
          <a:bodyPr vert="horz" lIns="91440" tIns="45720" rIns="91440" bIns="45720" rtlCol="0">
            <a:normAutofit/>
          </a:bodyPr>
          <a:lstStyle/>
          <a:p>
            <a:pPr marL="285750" indent="-285750">
              <a:buFont typeface="Wingdings 3" charset="2"/>
              <a:buChar char=""/>
            </a:pPr>
            <a:r>
              <a:rPr lang="en-US" sz="1300" dirty="0">
                <a:solidFill>
                  <a:schemeClr val="bg1"/>
                </a:solidFill>
              </a:rPr>
              <a:t>Fewer layers (14), and fewer trainable parameters (203,970) led to higher accuracy, and faster performance</a:t>
            </a:r>
          </a:p>
          <a:p>
            <a:pPr marL="285750" indent="-285750">
              <a:buFont typeface="Wingdings 3" charset="2"/>
              <a:buChar char=""/>
            </a:pPr>
            <a:r>
              <a:rPr lang="en-US" sz="1300" dirty="0">
                <a:solidFill>
                  <a:schemeClr val="bg1"/>
                </a:solidFill>
              </a:rPr>
              <a:t>98.8% accuracy on the test set with only 10 cases of failing to identify parasitized samples</a:t>
            </a:r>
          </a:p>
          <a:p>
            <a:pPr marL="285750" indent="-285750">
              <a:buFont typeface="Wingdings 3" charset="2"/>
              <a:buChar char=""/>
            </a:pPr>
            <a:r>
              <a:rPr lang="en-US" sz="1300" dirty="0">
                <a:solidFill>
                  <a:schemeClr val="bg1"/>
                </a:solidFill>
              </a:rPr>
              <a:t>Can be trained in under 20 seconds</a:t>
            </a:r>
          </a:p>
          <a:p>
            <a:pPr marL="285750" indent="-285750">
              <a:buFont typeface="Wingdings 3" charset="2"/>
              <a:buChar char=""/>
            </a:pPr>
            <a:r>
              <a:rPr lang="en-US" sz="1300" dirty="0">
                <a:solidFill>
                  <a:schemeClr val="bg1"/>
                </a:solidFill>
              </a:rPr>
              <a:t>Performed well when trained with HSV, Gaussian Blurred, or larger image formats ensures flexibility in the field</a:t>
            </a:r>
          </a:p>
          <a:p>
            <a:pPr marL="285750" indent="-285750">
              <a:buFont typeface="Wingdings 3" charset="2"/>
              <a:buChar char=""/>
            </a:pPr>
            <a:r>
              <a:rPr lang="en-US" sz="1300" dirty="0">
                <a:solidFill>
                  <a:schemeClr val="bg1"/>
                </a:solidFill>
              </a:rPr>
              <a:t>Trained in under 20 seconds using a cloud-based server, and is simple enough to be trained on a low-cost laptop computer</a:t>
            </a:r>
          </a:p>
          <a:p>
            <a:pPr marL="285750" indent="-285750">
              <a:buFont typeface="Wingdings 3" charset="2"/>
              <a:buChar char=""/>
            </a:pPr>
            <a:endParaRPr lang="en-US" sz="1300" dirty="0">
              <a:solidFill>
                <a:schemeClr val="bg1"/>
              </a:solidFill>
            </a:endParaRPr>
          </a:p>
          <a:p>
            <a:pPr marL="285750" indent="-285750">
              <a:buFont typeface="Wingdings 3" charset="2"/>
              <a:buChar char=""/>
            </a:pPr>
            <a:endParaRPr lang="en-US" sz="1300" dirty="0">
              <a:solidFill>
                <a:schemeClr val="bg1"/>
              </a:solidFill>
            </a:endParaRPr>
          </a:p>
        </p:txBody>
      </p:sp>
      <p:pic>
        <p:nvPicPr>
          <p:cNvPr id="6" name="Content Placeholder 5" descr="Table&#10;&#10;Description automatically generated">
            <a:extLst>
              <a:ext uri="{FF2B5EF4-FFF2-40B4-BE49-F238E27FC236}">
                <a16:creationId xmlns:a16="http://schemas.microsoft.com/office/drawing/2014/main" id="{D7BE1D49-81AD-146E-1BDF-36674C9494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89109" y="515408"/>
            <a:ext cx="2363200" cy="5982786"/>
          </a:xfrm>
          <a:prstGeom prst="rect">
            <a:avLst/>
          </a:prstGeom>
        </p:spPr>
      </p:pic>
      <p:sp>
        <p:nvSpPr>
          <p:cNvPr id="29" name="Isosceles Triangle 2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66631641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2835</TotalTime>
  <Words>1030</Words>
  <Application>Microsoft Office PowerPoint</Application>
  <PresentationFormat>Widescreen</PresentationFormat>
  <Paragraphs>72</Paragraphs>
  <Slides>10</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6" baseType="lpstr">
      <vt:lpstr>Arial</vt:lpstr>
      <vt:lpstr>Calibri</vt:lpstr>
      <vt:lpstr>Trebuchet MS</vt:lpstr>
      <vt:lpstr>Wingdings 3</vt:lpstr>
      <vt:lpstr>Facet</vt:lpstr>
      <vt:lpstr>Paintbrush Picture</vt:lpstr>
      <vt:lpstr>Malaria Detection </vt:lpstr>
      <vt:lpstr>Executive Summary</vt:lpstr>
      <vt:lpstr>A Deadly Disease</vt:lpstr>
      <vt:lpstr>Problem Definition &amp; Key Objectives</vt:lpstr>
      <vt:lpstr>Proposed Solution </vt:lpstr>
      <vt:lpstr>Refined Insights </vt:lpstr>
      <vt:lpstr>Base Model</vt:lpstr>
      <vt:lpstr>Beauty in simplicity</vt:lpstr>
      <vt:lpstr>Final Model</vt:lpstr>
      <vt:lpstr>Implementation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Malaria Detection </dc:title>
  <dc:creator>James Hochleutner</dc:creator>
  <cp:lastModifiedBy>James Hochleutner</cp:lastModifiedBy>
  <cp:revision>12</cp:revision>
  <dcterms:created xsi:type="dcterms:W3CDTF">2022-05-24T18:25:15Z</dcterms:created>
  <dcterms:modified xsi:type="dcterms:W3CDTF">2022-06-11T12:47:42Z</dcterms:modified>
</cp:coreProperties>
</file>