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9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FE8F1A-9D65-4AC5-8DD7-7A72B3012F0A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F8B186-6EA7-4F55-819B-CEB016C79D2A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77877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F8B186-6EA7-4F55-819B-CEB016C79D2A}" type="slidenum">
              <a:rPr lang="es-PE" smtClean="0"/>
              <a:t>2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7085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C79611-8BDE-1DAE-721A-B9F4D3457A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438885-0136-6DBD-2E98-DFBD721FF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FA95F53-EC07-94F8-8857-983F64284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1151DD-9361-6722-4D6F-2D627E8C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47214FD-F3D4-2225-BCDD-95CE55B8C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2263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1D39C-A7A1-5FBD-0CE0-0F61745D9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D2200D-0639-070A-1E7A-268586A32B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177C5EE-2F84-FFF9-37D3-855289CF7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01A195-6760-873E-50A6-FA367F22F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DF374E-3D91-1F77-E50C-EA6363023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94649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515628C-2AE5-D473-35F2-1FC548755B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F9FE704-8C4A-F978-E329-6D4A05102F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B59CB4F-E53F-1D05-2C09-7FA664CA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001427-DF4D-923A-9280-DAF3AB08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2EFE261-854A-18C7-4D06-4D203B05A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39572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A1DD-11E4-9AA4-31E6-ED0F9E38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67277A-03B5-4CEA-F29E-07956F229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6668F1-A3DD-25B2-7B69-49DDA7BF4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125FBA-FE51-011D-A549-1443F8A56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34B867-B53A-F88D-8586-FA07AFC9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0450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3C360D-AE4F-EE4F-73F2-02C4AB7C0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41E351-5049-0B42-4832-E126C4904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9A3D13-58B6-B526-E095-807A08D15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95EEBD-D7C5-FF7C-751B-F44F78F23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B1CCE0E-11ED-AACC-47FF-19BF44D1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559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E58693-CF47-9586-53F8-4EA70595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C8DD83-43C6-B112-A3EE-3E00B8F6B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4B3EE4-B071-3268-B0D7-C85A6E0502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9134AE-026D-D561-910C-544A2B88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C8CE4B5-E803-3EDF-B092-A6FA1D9B0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105A19D-992F-6E7A-D8E4-85CCF08EC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262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C6FF4-7679-CE41-1A48-47A79D8C4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30AE15-160C-AB7C-F783-E3620DDDB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63FB3F5-E771-B61A-1CB4-D7630290A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482587B-5876-25CA-86A8-FE711B96C7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7895B2B-09A2-E222-F404-FC12FF09C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D2637FC-7760-F516-1C02-B12247AB2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13F230D-8376-E9EF-8A94-818FCABBF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B8E5F3A-FE80-463D-CDC4-A38DC0000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47706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6D1A81-3C9D-A390-62F5-C4B332DB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203423C-ACC7-26F5-EC9C-2DDD0DE95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301352-85A1-901F-9DBB-5FEC3EC04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B39B105-9388-54D2-E043-B81AF7C08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9424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37712B5-B2CC-C466-472A-3A6D76206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23A752D-B90A-BFB4-6D96-96293A2DF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A007A0-6863-21D0-F72A-CEE18D2DE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86424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36692-02C4-B6F4-7B7F-9C66235F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9EEC88-1D79-CF28-B34D-243624DF31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60E467-ED01-A563-A8A0-419F8FFAA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2A54E5-7054-B8DB-9AE8-AB9442144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B436E10-57BC-91B0-B5C8-1F6EBA915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DC64EC-198F-D6C2-C5EA-79409291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5031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41100-82D1-6C80-1D64-4A0C1A1AF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0B5E469-A5E0-643A-70DB-137C9ECB90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A0C9890-100A-E800-143A-9D7F8C1780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3FAF1F-D4AD-CFA5-0771-2F1598CD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653037-F064-3032-020A-A9C36F787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A244F9D-A27B-3ABE-2384-A06B2D66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1607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BD76C24-0655-5679-C8F6-2DB0EB9DE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44E7BF6-8C57-7CCC-40E6-93CDA768E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95C694E-4CAA-4C76-6867-DB1BCBB34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2DA470-B299-4220-ABE9-85261959724E}" type="datetimeFigureOut">
              <a:rPr lang="es-PE" smtClean="0"/>
              <a:t>28/04/2025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B69DEBB-012C-932B-23B8-B8181EA58A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A35F78-AE31-4187-5ABD-110DF044F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999A3-4984-4E08-BF52-130622D88021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80662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C452C5C5-BF37-6794-C6AD-AE261162203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5" name="Marcador de fecha 1">
            <a:extLst>
              <a:ext uri="{FF2B5EF4-FFF2-40B4-BE49-F238E27FC236}">
                <a16:creationId xmlns:a16="http://schemas.microsoft.com/office/drawing/2014/main" id="{9681E74A-449D-896F-28DB-D1A7BBD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pie de página 2">
            <a:extLst>
              <a:ext uri="{FF2B5EF4-FFF2-40B4-BE49-F238E27FC236}">
                <a16:creationId xmlns:a16="http://schemas.microsoft.com/office/drawing/2014/main" id="{EDFDD720-80B6-F0E5-E699-944F1537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arcador de número de diapositiva 5">
            <a:extLst>
              <a:ext uri="{FF2B5EF4-FFF2-40B4-BE49-F238E27FC236}">
                <a16:creationId xmlns:a16="http://schemas.microsoft.com/office/drawing/2014/main" id="{EB645E71-3D6C-195E-A996-FD9928D1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1431DE-AC32-8433-947F-30E9C753592F}"/>
              </a:ext>
            </a:extLst>
          </p:cNvPr>
          <p:cNvSpPr txBox="1"/>
          <p:nvPr/>
        </p:nvSpPr>
        <p:spPr>
          <a:xfrm>
            <a:off x="924486" y="527058"/>
            <a:ext cx="24591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I. Título</a:t>
            </a:r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0A2C410-AFFC-EC52-AC62-B0A1DEEFC6C6}"/>
              </a:ext>
            </a:extLst>
          </p:cNvPr>
          <p:cNvCxnSpPr>
            <a:cxnSpLocks/>
          </p:cNvCxnSpPr>
          <p:nvPr/>
        </p:nvCxnSpPr>
        <p:spPr>
          <a:xfrm>
            <a:off x="739588" y="1050278"/>
            <a:ext cx="2768110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38524881-0260-194C-29D3-457870E5CF57}"/>
              </a:ext>
            </a:extLst>
          </p:cNvPr>
          <p:cNvCxnSpPr>
            <a:cxnSpLocks/>
          </p:cNvCxnSpPr>
          <p:nvPr/>
        </p:nvCxnSpPr>
        <p:spPr>
          <a:xfrm>
            <a:off x="739588" y="4716287"/>
            <a:ext cx="544269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9E80C61-4635-9F88-9C16-6034D6F71DB4}"/>
              </a:ext>
            </a:extLst>
          </p:cNvPr>
          <p:cNvSpPr txBox="1"/>
          <p:nvPr/>
        </p:nvSpPr>
        <p:spPr>
          <a:xfrm>
            <a:off x="924486" y="4174612"/>
            <a:ext cx="53114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28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</a:t>
            </a:r>
            <a:r>
              <a:rPr lang="es-ES" sz="2800" b="1" spc="-10" dirty="0">
                <a:solidFill>
                  <a:srgbClr val="678D4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Problema de Investigación </a:t>
            </a:r>
            <a:endParaRPr lang="es-ES" sz="2800" b="1" spc="-10" dirty="0">
              <a:solidFill>
                <a:srgbClr val="678D4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6968D65-4D65-FEF1-5AB6-76BF455E8B14}"/>
              </a:ext>
            </a:extLst>
          </p:cNvPr>
          <p:cNvSpPr txBox="1"/>
          <p:nvPr/>
        </p:nvSpPr>
        <p:spPr>
          <a:xfrm>
            <a:off x="854751" y="1155774"/>
            <a:ext cx="53811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Identificación de parasitoides asociados al cultivo de maíz (</a:t>
            </a: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upo 19">
            <a:extLst>
              <a:ext uri="{FF2B5EF4-FFF2-40B4-BE49-F238E27FC236}">
                <a16:creationId xmlns:a16="http://schemas.microsoft.com/office/drawing/2014/main" id="{BAA6AD2D-5232-D20C-80AA-45D95783AC48}"/>
              </a:ext>
            </a:extLst>
          </p:cNvPr>
          <p:cNvGrpSpPr/>
          <p:nvPr/>
        </p:nvGrpSpPr>
        <p:grpSpPr>
          <a:xfrm>
            <a:off x="6094440" y="704542"/>
            <a:ext cx="5242809" cy="5357531"/>
            <a:chOff x="6094440" y="704542"/>
            <a:chExt cx="5242809" cy="5357531"/>
          </a:xfrm>
        </p:grpSpPr>
        <p:pic>
          <p:nvPicPr>
            <p:cNvPr id="1026" name="Picture 2" descr="25 ideas de Muñecos blancos 3D | imagenes para diapositivas, imagenes para  presentaciones, gente blanca">
              <a:extLst>
                <a:ext uri="{FF2B5EF4-FFF2-40B4-BE49-F238E27FC236}">
                  <a16:creationId xmlns:a16="http://schemas.microsoft.com/office/drawing/2014/main" id="{21DBD6F4-CE68-25DA-5826-C1F4C58C21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94440" y="3014073"/>
              <a:ext cx="3048000" cy="304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Bocadillo nube: nube 18">
              <a:extLst>
                <a:ext uri="{FF2B5EF4-FFF2-40B4-BE49-F238E27FC236}">
                  <a16:creationId xmlns:a16="http://schemas.microsoft.com/office/drawing/2014/main" id="{D8845E80-ED74-C141-BD87-FB58107432F3}"/>
                </a:ext>
              </a:extLst>
            </p:cNvPr>
            <p:cNvSpPr/>
            <p:nvPr/>
          </p:nvSpPr>
          <p:spPr>
            <a:xfrm>
              <a:off x="7450111" y="704542"/>
              <a:ext cx="3887138" cy="2248220"/>
            </a:xfrm>
            <a:prstGeom prst="cloudCallout">
              <a:avLst>
                <a:gd name="adj1" fmla="val -28931"/>
                <a:gd name="adj2" fmla="val 87837"/>
              </a:avLst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PE"/>
            </a:p>
          </p:txBody>
        </p:sp>
      </p:grpSp>
      <p:sp>
        <p:nvSpPr>
          <p:cNvPr id="18" name="CuadroTexto 17">
            <a:extLst>
              <a:ext uri="{FF2B5EF4-FFF2-40B4-BE49-F238E27FC236}">
                <a16:creationId xmlns:a16="http://schemas.microsoft.com/office/drawing/2014/main" id="{E470082B-4A6C-3121-4FC8-B3F18266D3D8}"/>
              </a:ext>
            </a:extLst>
          </p:cNvPr>
          <p:cNvSpPr txBox="1"/>
          <p:nvPr/>
        </p:nvSpPr>
        <p:spPr>
          <a:xfrm>
            <a:off x="7767247" y="1166932"/>
            <a:ext cx="325286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¿Qué especies de parasitoides están asociadas al cultivo de maíz (</a:t>
            </a:r>
            <a:r>
              <a:rPr lang="es-MX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Perú?</a:t>
            </a:r>
            <a:endParaRPr lang="es-P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8" name="Picture 4" descr="Species New to Science: [Entomology • 2023] Eiphosoma caqueta, E. eneke, E.  interpunctum, etc. • Five New Species of Eiphosoma Cresson, 1865  (Hymenoptera: Ichneumonidae: Cremastinae) from Colombia, New Records, and A  Key to Colombian Species">
            <a:extLst>
              <a:ext uri="{FF2B5EF4-FFF2-40B4-BE49-F238E27FC236}">
                <a16:creationId xmlns:a16="http://schemas.microsoft.com/office/drawing/2014/main" id="{D5F244CD-A125-CCA6-6F67-B5CC70B624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30"/>
          <a:stretch/>
        </p:blipFill>
        <p:spPr bwMode="auto">
          <a:xfrm>
            <a:off x="2042272" y="1998088"/>
            <a:ext cx="2682666" cy="2123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6416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0005CF7D-B297-6DB0-01CB-14A8910C2F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9146"/>
            <a:ext cx="12192000" cy="43133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76FE02B4-0C46-4F8F-95ED-10A87E0C0F36}"/>
              </a:ext>
            </a:extLst>
          </p:cNvPr>
          <p:cNvSpPr txBox="1"/>
          <p:nvPr/>
        </p:nvSpPr>
        <p:spPr>
          <a:xfrm>
            <a:off x="1890620" y="615405"/>
            <a:ext cx="3054348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3200" b="1" spc="-10" dirty="0">
                <a:solidFill>
                  <a:srgbClr val="678D4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II. OBJETIVOS</a:t>
            </a:r>
          </a:p>
          <a:p>
            <a:endParaRPr lang="es-PE" sz="3200" dirty="0"/>
          </a:p>
        </p:txBody>
      </p:sp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C06041-7FF4-DA37-2677-81671F87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4486" y="6320457"/>
            <a:ext cx="2743200" cy="365125"/>
          </a:xfrm>
        </p:spPr>
        <p:txBody>
          <a:bodyPr/>
          <a:lstStyle/>
          <a:p>
            <a:fld id="{6D6938E2-E32A-4AE3-A240-0183F91F0C71}" type="datetime1">
              <a:rPr lang="es-PE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28/04/2025</a:t>
            </a:fld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24057BE-190A-9EE4-8A43-30C0AD997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24886" y="6320457"/>
            <a:ext cx="4114800" cy="365125"/>
          </a:xfrm>
        </p:spPr>
        <p:txBody>
          <a:bodyPr/>
          <a:lstStyle/>
          <a:p>
            <a:r>
              <a:rPr lang="es-MX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PROYECTO DE TESIS</a:t>
            </a:r>
            <a:endParaRPr lang="es-PE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79FD6C-E41C-B025-3E57-F275AD30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7391" y="6292249"/>
            <a:ext cx="2743200" cy="365125"/>
          </a:xfrm>
        </p:spPr>
        <p:txBody>
          <a:bodyPr/>
          <a:lstStyle/>
          <a:p>
            <a:fld id="{87D75D39-ABF2-421A-A49D-D1890B74CF6F}" type="slidenum">
              <a:rPr lang="es-PE" sz="1600" b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fld>
            <a:endParaRPr lang="es-PE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E8EEB121-5F7D-8768-0F54-2ECF0F96CB51}"/>
              </a:ext>
            </a:extLst>
          </p:cNvPr>
          <p:cNvCxnSpPr/>
          <p:nvPr/>
        </p:nvCxnSpPr>
        <p:spPr>
          <a:xfrm>
            <a:off x="739588" y="1196788"/>
            <a:ext cx="5356412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lipse 15">
            <a:extLst>
              <a:ext uri="{FF2B5EF4-FFF2-40B4-BE49-F238E27FC236}">
                <a16:creationId xmlns:a16="http://schemas.microsoft.com/office/drawing/2014/main" id="{129E17B1-9830-A0C9-1942-4BA91D6BCEDD}"/>
              </a:ext>
            </a:extLst>
          </p:cNvPr>
          <p:cNvSpPr/>
          <p:nvPr/>
        </p:nvSpPr>
        <p:spPr>
          <a:xfrm>
            <a:off x="269823" y="1805623"/>
            <a:ext cx="4070677" cy="3965587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A9B3FC0-C26A-751A-A545-FACD301ABE79}"/>
              </a:ext>
            </a:extLst>
          </p:cNvPr>
          <p:cNvSpPr txBox="1"/>
          <p:nvPr/>
        </p:nvSpPr>
        <p:spPr>
          <a:xfrm>
            <a:off x="985766" y="2901892"/>
            <a:ext cx="2638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ES" b="1" spc="-10" dirty="0">
                <a:effectLst/>
                <a:highlight>
                  <a:srgbClr val="C0C0C0"/>
                </a:highlight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OBJETIVO GENERAL</a:t>
            </a:r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ACB25830-7D08-5C18-23DE-AF6904E671BB}"/>
              </a:ext>
            </a:extLst>
          </p:cNvPr>
          <p:cNvSpPr/>
          <p:nvPr/>
        </p:nvSpPr>
        <p:spPr>
          <a:xfrm>
            <a:off x="3611356" y="2195424"/>
            <a:ext cx="180414" cy="190267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7BFF5938-F0E4-4A2B-BE71-32EC4A4760C5}"/>
              </a:ext>
            </a:extLst>
          </p:cNvPr>
          <p:cNvSpPr/>
          <p:nvPr/>
        </p:nvSpPr>
        <p:spPr>
          <a:xfrm>
            <a:off x="4175068" y="3187856"/>
            <a:ext cx="180414" cy="190267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9028148C-D6C7-EF16-90A9-FB10175CC4D6}"/>
              </a:ext>
            </a:extLst>
          </p:cNvPr>
          <p:cNvSpPr/>
          <p:nvPr/>
        </p:nvSpPr>
        <p:spPr>
          <a:xfrm>
            <a:off x="4140667" y="4198291"/>
            <a:ext cx="180414" cy="190267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6" name="Conector recto 25">
            <a:extLst>
              <a:ext uri="{FF2B5EF4-FFF2-40B4-BE49-F238E27FC236}">
                <a16:creationId xmlns:a16="http://schemas.microsoft.com/office/drawing/2014/main" id="{A9151DEC-ACFA-F074-CF75-2D7CA24F11BB}"/>
              </a:ext>
            </a:extLst>
          </p:cNvPr>
          <p:cNvCxnSpPr>
            <a:cxnSpLocks/>
            <a:stCxn id="22" idx="6"/>
            <a:endCxn id="33" idx="2"/>
          </p:cNvCxnSpPr>
          <p:nvPr/>
        </p:nvCxnSpPr>
        <p:spPr>
          <a:xfrm flipV="1">
            <a:off x="3791770" y="2290556"/>
            <a:ext cx="1083421" cy="2"/>
          </a:xfrm>
          <a:prstGeom prst="line">
            <a:avLst/>
          </a:prstGeom>
          <a:ln>
            <a:solidFill>
              <a:srgbClr val="04A59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27">
            <a:extLst>
              <a:ext uri="{FF2B5EF4-FFF2-40B4-BE49-F238E27FC236}">
                <a16:creationId xmlns:a16="http://schemas.microsoft.com/office/drawing/2014/main" id="{625C1BBC-C65E-54D6-FDD0-8AC6983DC336}"/>
              </a:ext>
            </a:extLst>
          </p:cNvPr>
          <p:cNvCxnSpPr>
            <a:cxnSpLocks/>
            <a:stCxn id="23" idx="6"/>
            <a:endCxn id="35" idx="2"/>
          </p:cNvCxnSpPr>
          <p:nvPr/>
        </p:nvCxnSpPr>
        <p:spPr>
          <a:xfrm>
            <a:off x="4355482" y="3282990"/>
            <a:ext cx="517949" cy="7766"/>
          </a:xfrm>
          <a:prstGeom prst="line">
            <a:avLst/>
          </a:prstGeom>
          <a:ln>
            <a:solidFill>
              <a:srgbClr val="3E74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cto 30">
            <a:extLst>
              <a:ext uri="{FF2B5EF4-FFF2-40B4-BE49-F238E27FC236}">
                <a16:creationId xmlns:a16="http://schemas.microsoft.com/office/drawing/2014/main" id="{B5265288-402A-759E-00C9-27671113260A}"/>
              </a:ext>
            </a:extLst>
          </p:cNvPr>
          <p:cNvCxnSpPr>
            <a:cxnSpLocks/>
            <a:stCxn id="24" idx="6"/>
            <a:endCxn id="37" idx="2"/>
          </p:cNvCxnSpPr>
          <p:nvPr/>
        </p:nvCxnSpPr>
        <p:spPr>
          <a:xfrm>
            <a:off x="4321081" y="4293425"/>
            <a:ext cx="557910" cy="0"/>
          </a:xfrm>
          <a:prstGeom prst="line">
            <a:avLst/>
          </a:prstGeom>
          <a:ln>
            <a:solidFill>
              <a:srgbClr val="5F5CA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ipse 31">
            <a:extLst>
              <a:ext uri="{FF2B5EF4-FFF2-40B4-BE49-F238E27FC236}">
                <a16:creationId xmlns:a16="http://schemas.microsoft.com/office/drawing/2014/main" id="{E37C7264-0E78-7A21-4742-7C712B4BDAEA}"/>
              </a:ext>
            </a:extLst>
          </p:cNvPr>
          <p:cNvSpPr/>
          <p:nvPr/>
        </p:nvSpPr>
        <p:spPr>
          <a:xfrm>
            <a:off x="4932014" y="1968748"/>
            <a:ext cx="622301" cy="643613"/>
          </a:xfrm>
          <a:prstGeom prst="ellipse">
            <a:avLst/>
          </a:prstGeom>
          <a:solidFill>
            <a:srgbClr val="04A597"/>
          </a:solidFill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D7356300-594C-3800-1A3B-686818FC2821}"/>
              </a:ext>
            </a:extLst>
          </p:cNvPr>
          <p:cNvSpPr/>
          <p:nvPr/>
        </p:nvSpPr>
        <p:spPr>
          <a:xfrm>
            <a:off x="4875191" y="1904163"/>
            <a:ext cx="735948" cy="772785"/>
          </a:xfrm>
          <a:prstGeom prst="ellipse">
            <a:avLst/>
          </a:prstGeom>
          <a:noFill/>
          <a:ln>
            <a:solidFill>
              <a:srgbClr val="04A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10E1CA17-C384-AACF-D31C-019C21A34770}"/>
              </a:ext>
            </a:extLst>
          </p:cNvPr>
          <p:cNvSpPr/>
          <p:nvPr/>
        </p:nvSpPr>
        <p:spPr>
          <a:xfrm>
            <a:off x="4930254" y="2968948"/>
            <a:ext cx="622301" cy="643613"/>
          </a:xfrm>
          <a:prstGeom prst="ellipse">
            <a:avLst/>
          </a:prstGeom>
          <a:solidFill>
            <a:srgbClr val="3E74AB"/>
          </a:solidFill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E7FEC286-51D3-A60F-FAB4-15D4DF048D2B}"/>
              </a:ext>
            </a:extLst>
          </p:cNvPr>
          <p:cNvSpPr/>
          <p:nvPr/>
        </p:nvSpPr>
        <p:spPr>
          <a:xfrm>
            <a:off x="4873431" y="2904363"/>
            <a:ext cx="735948" cy="772785"/>
          </a:xfrm>
          <a:prstGeom prst="ellipse">
            <a:avLst/>
          </a:prstGeom>
          <a:noFill/>
          <a:ln>
            <a:solidFill>
              <a:srgbClr val="3E74A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F789D239-0A90-C2AF-1321-DC8C3CECC567}"/>
              </a:ext>
            </a:extLst>
          </p:cNvPr>
          <p:cNvSpPr/>
          <p:nvPr/>
        </p:nvSpPr>
        <p:spPr>
          <a:xfrm>
            <a:off x="4935814" y="3971617"/>
            <a:ext cx="622301" cy="643613"/>
          </a:xfrm>
          <a:prstGeom prst="ellipse">
            <a:avLst/>
          </a:prstGeom>
          <a:solidFill>
            <a:srgbClr val="5F5CA2"/>
          </a:solidFill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71CAFD49-0D45-F31D-DED6-66F510A3690B}"/>
              </a:ext>
            </a:extLst>
          </p:cNvPr>
          <p:cNvSpPr/>
          <p:nvPr/>
        </p:nvSpPr>
        <p:spPr>
          <a:xfrm>
            <a:off x="4878991" y="3907032"/>
            <a:ext cx="735948" cy="772785"/>
          </a:xfrm>
          <a:prstGeom prst="ellipse">
            <a:avLst/>
          </a:prstGeom>
          <a:noFill/>
          <a:ln>
            <a:solidFill>
              <a:srgbClr val="5F5CA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46989C1B-AA2F-F208-AE17-80F42E17B1F7}"/>
              </a:ext>
            </a:extLst>
          </p:cNvPr>
          <p:cNvSpPr txBox="1"/>
          <p:nvPr/>
        </p:nvSpPr>
        <p:spPr>
          <a:xfrm>
            <a:off x="7247034" y="1362183"/>
            <a:ext cx="3054348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ES" b="1" spc="-10" dirty="0">
                <a:latin typeface="Times New Roman" panose="02020603050405020304" pitchFamily="18" charset="0"/>
              </a:rPr>
              <a:t>OBJETIVOS ESPECÌFICOS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11E62B2-4C1D-3CA3-7347-F2D0C52984BC}"/>
              </a:ext>
            </a:extLst>
          </p:cNvPr>
          <p:cNvSpPr txBox="1"/>
          <p:nvPr/>
        </p:nvSpPr>
        <p:spPr>
          <a:xfrm>
            <a:off x="896686" y="3429000"/>
            <a:ext cx="288590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Identificar taxonómicamente los parasitoides asociados al cultivo de maíz (</a:t>
            </a:r>
            <a:r>
              <a:rPr lang="es-MX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Zea </a:t>
            </a:r>
            <a:r>
              <a:rPr lang="es-MX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mays</a:t>
            </a:r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en la región Amazonas, Perú.</a:t>
            </a:r>
            <a:endParaRPr lang="es-P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6ACE5DA6-502D-36E5-21F9-81D077D4FD18}"/>
              </a:ext>
            </a:extLst>
          </p:cNvPr>
          <p:cNvSpPr txBox="1"/>
          <p:nvPr/>
        </p:nvSpPr>
        <p:spPr>
          <a:xfrm>
            <a:off x="5699501" y="2949665"/>
            <a:ext cx="56802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Recolectar, preservar y montar los especímenes de parasitoides obtenidos.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AAAA631-5305-00A2-2AD3-B1025BCEAF90}"/>
              </a:ext>
            </a:extLst>
          </p:cNvPr>
          <p:cNvSpPr txBox="1"/>
          <p:nvPr/>
        </p:nvSpPr>
        <p:spPr>
          <a:xfrm>
            <a:off x="5699501" y="1965158"/>
            <a:ext cx="5680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Realizar muestreos de parasitoides en parcelas de cultivo de maíz en diferentes localidades de Amazonas.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79D857-FC08-310D-955C-5DA2B91FDA37}"/>
              </a:ext>
            </a:extLst>
          </p:cNvPr>
          <p:cNvSpPr txBox="1"/>
          <p:nvPr/>
        </p:nvSpPr>
        <p:spPr>
          <a:xfrm>
            <a:off x="5699501" y="3968899"/>
            <a:ext cx="568021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Identificar morfológicamente los parasitoides utilizando claves taxonómicas.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40E86C9C-0DE1-05D0-E8FD-FFAAE40531B6}"/>
              </a:ext>
            </a:extLst>
          </p:cNvPr>
          <p:cNvSpPr txBox="1"/>
          <p:nvPr/>
        </p:nvSpPr>
        <p:spPr>
          <a:xfrm>
            <a:off x="5743632" y="4953406"/>
            <a:ext cx="5668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Elaborar un listado preliminar de las especies de parasitoides encontradas.</a:t>
            </a:r>
          </a:p>
        </p:txBody>
      </p:sp>
      <p:sp>
        <p:nvSpPr>
          <p:cNvPr id="49" name="Elipse 48">
            <a:extLst>
              <a:ext uri="{FF2B5EF4-FFF2-40B4-BE49-F238E27FC236}">
                <a16:creationId xmlns:a16="http://schemas.microsoft.com/office/drawing/2014/main" id="{E69B4F63-5B17-5EAC-E6C9-FC58184508D3}"/>
              </a:ext>
            </a:extLst>
          </p:cNvPr>
          <p:cNvSpPr/>
          <p:nvPr/>
        </p:nvSpPr>
        <p:spPr>
          <a:xfrm>
            <a:off x="3609597" y="5181920"/>
            <a:ext cx="180414" cy="190267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305BC38A-8141-C606-CAA0-C46283E89307}"/>
              </a:ext>
            </a:extLst>
          </p:cNvPr>
          <p:cNvCxnSpPr>
            <a:cxnSpLocks/>
            <a:stCxn id="49" idx="6"/>
            <a:endCxn id="52" idx="2"/>
          </p:cNvCxnSpPr>
          <p:nvPr/>
        </p:nvCxnSpPr>
        <p:spPr>
          <a:xfrm flipV="1">
            <a:off x="3790011" y="5277052"/>
            <a:ext cx="1083421" cy="2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Elipse 50">
            <a:extLst>
              <a:ext uri="{FF2B5EF4-FFF2-40B4-BE49-F238E27FC236}">
                <a16:creationId xmlns:a16="http://schemas.microsoft.com/office/drawing/2014/main" id="{681D2CE5-7328-A052-EDDD-39306D58891F}"/>
              </a:ext>
            </a:extLst>
          </p:cNvPr>
          <p:cNvSpPr/>
          <p:nvPr/>
        </p:nvSpPr>
        <p:spPr>
          <a:xfrm>
            <a:off x="4930255" y="4955244"/>
            <a:ext cx="622301" cy="643613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52" name="Elipse 51">
            <a:extLst>
              <a:ext uri="{FF2B5EF4-FFF2-40B4-BE49-F238E27FC236}">
                <a16:creationId xmlns:a16="http://schemas.microsoft.com/office/drawing/2014/main" id="{98FBB77E-8048-B50B-B87B-C21A5929639E}"/>
              </a:ext>
            </a:extLst>
          </p:cNvPr>
          <p:cNvSpPr/>
          <p:nvPr/>
        </p:nvSpPr>
        <p:spPr>
          <a:xfrm>
            <a:off x="4873432" y="4890659"/>
            <a:ext cx="735948" cy="772785"/>
          </a:xfrm>
          <a:prstGeom prst="ellipse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050" name="Picture 2" descr="Imágenes de Maiz Planta - Descarga gratuita en Freepik">
            <a:extLst>
              <a:ext uri="{FF2B5EF4-FFF2-40B4-BE49-F238E27FC236}">
                <a16:creationId xmlns:a16="http://schemas.microsoft.com/office/drawing/2014/main" id="{2B27FFCF-B432-6F99-4C98-A5431C9D9F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799" y="1963851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Imágenes de Maiz Planta - Descarga gratuita en Freepik">
            <a:extLst>
              <a:ext uri="{FF2B5EF4-FFF2-40B4-BE49-F238E27FC236}">
                <a16:creationId xmlns:a16="http://schemas.microsoft.com/office/drawing/2014/main" id="{E6418FAE-F5C7-BAA2-9FAC-7FF64DB402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7232" y="2971922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" name="Picture 2" descr="Imágenes de Maiz Planta - Descarga gratuita en Freepik">
            <a:extLst>
              <a:ext uri="{FF2B5EF4-FFF2-40B4-BE49-F238E27FC236}">
                <a16:creationId xmlns:a16="http://schemas.microsoft.com/office/drawing/2014/main" id="{C55A104D-E9DF-9E6E-8E68-5B3F003FC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665" y="3918834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Picture 2" descr="Imágenes de Maiz Planta - Descarga gratuita en Freepik">
            <a:extLst>
              <a:ext uri="{FF2B5EF4-FFF2-40B4-BE49-F238E27FC236}">
                <a16:creationId xmlns:a16="http://schemas.microsoft.com/office/drawing/2014/main" id="{DDC2F389-826E-04E0-72B4-ADA21411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429" y="4963572"/>
            <a:ext cx="503756" cy="62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086817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140</Words>
  <Application>Microsoft Office PowerPoint</Application>
  <PresentationFormat>Panorámica</PresentationFormat>
  <Paragraphs>19</Paragraphs>
  <Slides>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JHODANY PAREJAS GONZALES</dc:creator>
  <cp:lastModifiedBy>JHODANY PAREJAS GONZALES</cp:lastModifiedBy>
  <cp:revision>3</cp:revision>
  <dcterms:created xsi:type="dcterms:W3CDTF">2025-04-29T04:37:34Z</dcterms:created>
  <dcterms:modified xsi:type="dcterms:W3CDTF">2025-04-29T04:47:22Z</dcterms:modified>
</cp:coreProperties>
</file>