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9611-8BDE-1DAE-721A-B9F4D3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38885-0136-6DBD-2E98-DFBD721FF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95F53-EC07-94F8-8857-983F6428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151DD-9361-6722-4D6F-2D627E8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214FD-F3D4-2225-BCDD-95CE55B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6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1D39C-A7A1-5FBD-0CE0-0F61745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2200D-0639-070A-1E7A-268586A3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7C5EE-2F84-FFF9-37D3-855289CF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1A195-6760-873E-50A6-FA367F2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F374E-3D91-1F77-E50C-EA636302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5628C-2AE5-D473-35F2-1FC54875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9FE704-8C4A-F978-E329-6D4A0510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CB4F-E53F-1D05-2C09-7FA664CA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01427-DF4D-923A-9280-DAF3AB08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FE261-854A-18C7-4D06-4D203B05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5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A1DD-11E4-9AA4-31E6-ED0F9E3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7277A-03B5-4CEA-F29E-07956F22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668F1-A3DD-25B2-7B69-49DDA7BF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25FBA-FE51-011D-A549-1443F8A5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4B867-B53A-F88D-8586-FA07AFC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4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360D-AE4F-EE4F-73F2-02C4AB7C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1E351-5049-0B42-4832-E126C490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A3D13-58B6-B526-E095-807A08D1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EEBD-D7C5-FF7C-751B-F44F78F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CCE0E-11ED-AACC-47FF-19BF44D1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693-CF47-9586-53F8-4EA7059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8DD83-43C6-B112-A3EE-3E00B8F6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B3EE4-B071-3268-B0D7-C85A6E05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134AE-026D-D561-910C-544A2B88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E4B5-E803-3EDF-B092-A6FA1D9B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5A19D-992F-6E7A-D8E4-85CCF08E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6FF4-7679-CE41-1A48-47A79D8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0AE15-160C-AB7C-F783-E3620DDD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FB3F5-E771-B61A-1CB4-D7630290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2587B-5876-25CA-86A8-FE711B96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95B2B-09A2-E222-F404-FC12FF09C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637FC-7760-F516-1C02-B12247A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F230D-8376-E9EF-8A94-818FCAB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8E5F3A-FE80-463D-CDC4-A38DC00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77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D1A81-3C9D-A390-62F5-C4B332D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03423C-ACC7-26F5-EC9C-2DDD0DE9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301352-85A1-901F-9DBB-5FEC3EC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39B105-9388-54D2-E043-B81AF7C0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7712B5-B2CC-C466-472A-3A6D7620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A752D-B90A-BFB4-6D96-96293A2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007A0-6863-21D0-F72A-CEE18D2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42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6692-02C4-B6F4-7B7F-9C66235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EEC88-1D79-CF28-B34D-243624DF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60E467-ED01-A563-A8A0-419F8FFA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A54E5-7054-B8DB-9AE8-AB94421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36E10-57BC-91B0-B5C8-1F6EBA91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C64EC-198F-D6C2-C5EA-7940929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0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1100-82D1-6C80-1D64-4A0C1A1A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B5E469-A5E0-643A-70DB-137C9ECB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C9890-100A-E800-143A-9D7F8C17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FAF1F-D4AD-CFA5-0771-2F1598CD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53037-F064-3032-020A-A9C36F7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44F9D-A27B-3ABE-2384-A06B2D6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60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D76C24-0655-5679-C8F6-2DB0EB9D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E7BF6-8C57-7CCC-40E6-93CDA768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C694E-4CAA-4C76-6867-DB1BCBB34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9DEBB-012C-932B-23B8-B8181EA58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35F78-AE31-4187-5ABD-110DF044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6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2C5C5-BF37-6794-C6AD-AE2611622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9681E74A-449D-896F-28DB-D1A7BBD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EDFDD720-80B6-F0E5-E699-944F1537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 de la luz en la germinación de trigo (Triticum aestivum L.): un enfoque experimental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645E71-3D6C-195E-A996-FD9928D1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1431DE-AC32-8433-947F-30E9C753592F}"/>
              </a:ext>
            </a:extLst>
          </p:cNvPr>
          <p:cNvSpPr txBox="1"/>
          <p:nvPr/>
        </p:nvSpPr>
        <p:spPr>
          <a:xfrm>
            <a:off x="924486" y="527058"/>
            <a:ext cx="24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0A2C410-AFFC-EC52-AC62-B0A1DEEFC6C6}"/>
              </a:ext>
            </a:extLst>
          </p:cNvPr>
          <p:cNvCxnSpPr>
            <a:cxnSpLocks/>
          </p:cNvCxnSpPr>
          <p:nvPr/>
        </p:nvCxnSpPr>
        <p:spPr>
          <a:xfrm>
            <a:off x="739588" y="1050278"/>
            <a:ext cx="27681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524881-0260-194C-29D3-457870E5CF57}"/>
              </a:ext>
            </a:extLst>
          </p:cNvPr>
          <p:cNvCxnSpPr>
            <a:cxnSpLocks/>
          </p:cNvCxnSpPr>
          <p:nvPr/>
        </p:nvCxnSpPr>
        <p:spPr>
          <a:xfrm>
            <a:off x="739588" y="4716287"/>
            <a:ext cx="54426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E80C61-4635-9F88-9C16-6034D6F71DB4}"/>
              </a:ext>
            </a:extLst>
          </p:cNvPr>
          <p:cNvSpPr txBox="1"/>
          <p:nvPr/>
        </p:nvSpPr>
        <p:spPr>
          <a:xfrm>
            <a:off x="924486" y="4174612"/>
            <a:ext cx="5311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</a:t>
            </a:r>
            <a:r>
              <a:rPr lang="es-ES" sz="28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Problema de Investigación </a:t>
            </a:r>
            <a:endParaRPr lang="es-ES" sz="2800" b="1" spc="-10" dirty="0">
              <a:solidFill>
                <a:srgbClr val="678D4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968D65-4D65-FEF1-5AB6-76BF455E8B14}"/>
              </a:ext>
            </a:extLst>
          </p:cNvPr>
          <p:cNvSpPr txBox="1"/>
          <p:nvPr/>
        </p:nvSpPr>
        <p:spPr>
          <a:xfrm>
            <a:off x="854751" y="1155774"/>
            <a:ext cx="5381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 de parasitoides asociados al cultivo de maíz (</a:t>
            </a: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AA6AD2D-5232-D20C-80AA-45D95783AC48}"/>
              </a:ext>
            </a:extLst>
          </p:cNvPr>
          <p:cNvGrpSpPr/>
          <p:nvPr/>
        </p:nvGrpSpPr>
        <p:grpSpPr>
          <a:xfrm>
            <a:off x="6094440" y="704542"/>
            <a:ext cx="5242809" cy="5357531"/>
            <a:chOff x="6094440" y="704542"/>
            <a:chExt cx="5242809" cy="5357531"/>
          </a:xfrm>
        </p:grpSpPr>
        <p:pic>
          <p:nvPicPr>
            <p:cNvPr id="1026" name="Picture 2" descr="25 ideas de Muñecos blancos 3D | imagenes para diapositivas, imagenes para  presentaciones, gente blanca">
              <a:extLst>
                <a:ext uri="{FF2B5EF4-FFF2-40B4-BE49-F238E27FC236}">
                  <a16:creationId xmlns:a16="http://schemas.microsoft.com/office/drawing/2014/main" id="{21DBD6F4-CE68-25DA-5826-C1F4C58C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40" y="3014073"/>
              <a:ext cx="3048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Bocadillo nube: nube 18">
              <a:extLst>
                <a:ext uri="{FF2B5EF4-FFF2-40B4-BE49-F238E27FC236}">
                  <a16:creationId xmlns:a16="http://schemas.microsoft.com/office/drawing/2014/main" id="{D8845E80-ED74-C141-BD87-FB58107432F3}"/>
                </a:ext>
              </a:extLst>
            </p:cNvPr>
            <p:cNvSpPr/>
            <p:nvPr/>
          </p:nvSpPr>
          <p:spPr>
            <a:xfrm>
              <a:off x="7450111" y="704542"/>
              <a:ext cx="3887138" cy="2248220"/>
            </a:xfrm>
            <a:prstGeom prst="cloudCallout">
              <a:avLst>
                <a:gd name="adj1" fmla="val -28931"/>
                <a:gd name="adj2" fmla="val 878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70082B-4A6C-3121-4FC8-B3F18266D3D8}"/>
              </a:ext>
            </a:extLst>
          </p:cNvPr>
          <p:cNvSpPr txBox="1"/>
          <p:nvPr/>
        </p:nvSpPr>
        <p:spPr>
          <a:xfrm>
            <a:off x="7767247" y="1166932"/>
            <a:ext cx="3252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especies de parasitoides están asociadas al cultivo de maíz (</a:t>
            </a: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Perú?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pecies New to Science: [Entomology • 2023] Eiphosoma caqueta, E. eneke, E.  interpunctum, etc. • Five New Species of Eiphosoma Cresson, 1865  (Hymenoptera: Ichneumonidae: Cremastinae) from Colombia, New Records, and A  Key to Colombian Species">
            <a:extLst>
              <a:ext uri="{FF2B5EF4-FFF2-40B4-BE49-F238E27FC236}">
                <a16:creationId xmlns:a16="http://schemas.microsoft.com/office/drawing/2014/main" id="{D5F244CD-A125-CCA6-6F67-B5CC70B62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/>
        </p:blipFill>
        <p:spPr bwMode="auto">
          <a:xfrm>
            <a:off x="2042272" y="1998088"/>
            <a:ext cx="2682666" cy="21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05CF7D-B297-6DB0-01CB-14A8910C2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E02B4-0C46-4F8F-95ED-10A87E0C0F36}"/>
              </a:ext>
            </a:extLst>
          </p:cNvPr>
          <p:cNvSpPr txBox="1"/>
          <p:nvPr/>
        </p:nvSpPr>
        <p:spPr>
          <a:xfrm>
            <a:off x="1890620" y="615405"/>
            <a:ext cx="3054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OBJETIVOS</a:t>
            </a:r>
          </a:p>
          <a:p>
            <a:endParaRPr lang="es-PE" sz="32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C06041-7FF4-DA37-2677-81671F8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057BE-190A-9EE4-8A43-30C0AD9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Efecto de la luz en la germinación de trigo (Triticum aestivum L.): un enfoque experimental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FD6C-E41C-B025-3E57-F275AD3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EB121-5F7D-8768-0F54-2ECF0F96CB51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29E17B1-9830-A0C9-1942-4BA91D6BCEDD}"/>
              </a:ext>
            </a:extLst>
          </p:cNvPr>
          <p:cNvSpPr/>
          <p:nvPr/>
        </p:nvSpPr>
        <p:spPr>
          <a:xfrm>
            <a:off x="269823" y="1805623"/>
            <a:ext cx="4070677" cy="396558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9B3FC0-C26A-751A-A545-FACD301ABE79}"/>
              </a:ext>
            </a:extLst>
          </p:cNvPr>
          <p:cNvSpPr txBox="1"/>
          <p:nvPr/>
        </p:nvSpPr>
        <p:spPr>
          <a:xfrm>
            <a:off x="985766" y="2901892"/>
            <a:ext cx="263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spc="-1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B25830-7D08-5C18-23DE-AF6904E671BB}"/>
              </a:ext>
            </a:extLst>
          </p:cNvPr>
          <p:cNvSpPr/>
          <p:nvPr/>
        </p:nvSpPr>
        <p:spPr>
          <a:xfrm>
            <a:off x="3611356" y="2195424"/>
            <a:ext cx="180414" cy="190267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BFF5938-F0E4-4A2B-BE71-32EC4A4760C5}"/>
              </a:ext>
            </a:extLst>
          </p:cNvPr>
          <p:cNvSpPr/>
          <p:nvPr/>
        </p:nvSpPr>
        <p:spPr>
          <a:xfrm>
            <a:off x="4175068" y="3187856"/>
            <a:ext cx="180414" cy="190267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28148C-D6C7-EF16-90A9-FB10175CC4D6}"/>
              </a:ext>
            </a:extLst>
          </p:cNvPr>
          <p:cNvSpPr/>
          <p:nvPr/>
        </p:nvSpPr>
        <p:spPr>
          <a:xfrm>
            <a:off x="4140667" y="4198291"/>
            <a:ext cx="180414" cy="190267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151DEC-ACFA-F074-CF75-2D7CA24F11BB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 flipV="1">
            <a:off x="3791770" y="2290556"/>
            <a:ext cx="1083421" cy="2"/>
          </a:xfrm>
          <a:prstGeom prst="line">
            <a:avLst/>
          </a:prstGeom>
          <a:ln>
            <a:solidFill>
              <a:srgbClr val="04A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5C1BBC-C65E-54D6-FDD0-8AC6983DC336}"/>
              </a:ext>
            </a:extLst>
          </p:cNvPr>
          <p:cNvCxnSpPr>
            <a:cxnSpLocks/>
            <a:stCxn id="23" idx="6"/>
            <a:endCxn id="35" idx="2"/>
          </p:cNvCxnSpPr>
          <p:nvPr/>
        </p:nvCxnSpPr>
        <p:spPr>
          <a:xfrm>
            <a:off x="4355482" y="3282990"/>
            <a:ext cx="517949" cy="7766"/>
          </a:xfrm>
          <a:prstGeom prst="line">
            <a:avLst/>
          </a:prstGeom>
          <a:ln>
            <a:solidFill>
              <a:srgbClr val="3E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5265288-402A-759E-00C9-27671113260A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321081" y="4293425"/>
            <a:ext cx="557910" cy="0"/>
          </a:xfrm>
          <a:prstGeom prst="line">
            <a:avLst/>
          </a:prstGeom>
          <a:ln>
            <a:solidFill>
              <a:srgbClr val="5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37C7264-0E78-7A21-4742-7C712B4BDAEA}"/>
              </a:ext>
            </a:extLst>
          </p:cNvPr>
          <p:cNvSpPr/>
          <p:nvPr/>
        </p:nvSpPr>
        <p:spPr>
          <a:xfrm>
            <a:off x="4932014" y="1968748"/>
            <a:ext cx="622301" cy="643613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7356300-594C-3800-1A3B-686818FC2821}"/>
              </a:ext>
            </a:extLst>
          </p:cNvPr>
          <p:cNvSpPr/>
          <p:nvPr/>
        </p:nvSpPr>
        <p:spPr>
          <a:xfrm>
            <a:off x="4875191" y="1904163"/>
            <a:ext cx="735948" cy="772785"/>
          </a:xfrm>
          <a:prstGeom prst="ellipse">
            <a:avLst/>
          </a:prstGeom>
          <a:noFill/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0E1CA17-C384-AACF-D31C-019C21A34770}"/>
              </a:ext>
            </a:extLst>
          </p:cNvPr>
          <p:cNvSpPr/>
          <p:nvPr/>
        </p:nvSpPr>
        <p:spPr>
          <a:xfrm>
            <a:off x="4930254" y="2968948"/>
            <a:ext cx="622301" cy="643613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7FEC286-51D3-A60F-FAB4-15D4DF048D2B}"/>
              </a:ext>
            </a:extLst>
          </p:cNvPr>
          <p:cNvSpPr/>
          <p:nvPr/>
        </p:nvSpPr>
        <p:spPr>
          <a:xfrm>
            <a:off x="4873431" y="2904363"/>
            <a:ext cx="735948" cy="772785"/>
          </a:xfrm>
          <a:prstGeom prst="ellipse">
            <a:avLst/>
          </a:prstGeom>
          <a:noFill/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789D239-0A90-C2AF-1321-DC8C3CECC567}"/>
              </a:ext>
            </a:extLst>
          </p:cNvPr>
          <p:cNvSpPr/>
          <p:nvPr/>
        </p:nvSpPr>
        <p:spPr>
          <a:xfrm>
            <a:off x="4935814" y="3971617"/>
            <a:ext cx="622301" cy="643613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1CAFD49-0D45-F31D-DED6-66F510A3690B}"/>
              </a:ext>
            </a:extLst>
          </p:cNvPr>
          <p:cNvSpPr/>
          <p:nvPr/>
        </p:nvSpPr>
        <p:spPr>
          <a:xfrm>
            <a:off x="4878991" y="3907032"/>
            <a:ext cx="735948" cy="772785"/>
          </a:xfrm>
          <a:prstGeom prst="ellipse">
            <a:avLst/>
          </a:prstGeom>
          <a:noFill/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12781F60-91BB-A3D3-CCB2-54A7328BE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14975" r="14731" b="21253"/>
          <a:stretch/>
        </p:blipFill>
        <p:spPr>
          <a:xfrm rot="5559459" flipV="1">
            <a:off x="4946871" y="2129518"/>
            <a:ext cx="583098" cy="31761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C66241D-3B43-914D-C687-32DB978D5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14975" r="14731" b="21253"/>
          <a:stretch/>
        </p:blipFill>
        <p:spPr>
          <a:xfrm rot="5559459" flipV="1">
            <a:off x="4945111" y="3126687"/>
            <a:ext cx="583098" cy="317612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67CA9742-9B75-DB32-F9DD-408B03B14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14975" r="14731" b="21253"/>
          <a:stretch/>
        </p:blipFill>
        <p:spPr>
          <a:xfrm rot="5559459" flipV="1">
            <a:off x="4950672" y="4123320"/>
            <a:ext cx="583098" cy="317612"/>
          </a:xfrm>
          <a:prstGeom prst="rect">
            <a:avLst/>
          </a:prstGeom>
        </p:spPr>
      </p:pic>
      <p:sp>
        <p:nvSpPr>
          <p:cNvPr id="42" name="CuadroTexto 41">
            <a:extLst>
              <a:ext uri="{FF2B5EF4-FFF2-40B4-BE49-F238E27FC236}">
                <a16:creationId xmlns:a16="http://schemas.microsoft.com/office/drawing/2014/main" id="{46989C1B-AA2F-F208-AE17-80F42E17B1F7}"/>
              </a:ext>
            </a:extLst>
          </p:cNvPr>
          <p:cNvSpPr txBox="1"/>
          <p:nvPr/>
        </p:nvSpPr>
        <p:spPr>
          <a:xfrm>
            <a:off x="7247034" y="1362183"/>
            <a:ext cx="30543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b="1" spc="-10" dirty="0">
                <a:latin typeface="Times New Roman" panose="02020603050405020304" pitchFamily="18" charset="0"/>
              </a:rPr>
              <a:t>OBJETIVOS ESPECÌFICOS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1E62B2-4C1D-3CA3-7347-F2D0C52984BC}"/>
              </a:ext>
            </a:extLst>
          </p:cNvPr>
          <p:cNvSpPr txBox="1"/>
          <p:nvPr/>
        </p:nvSpPr>
        <p:spPr>
          <a:xfrm>
            <a:off x="896686" y="3429000"/>
            <a:ext cx="2885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taxonómicamente los parasitoides asociados al cultivo de maíz (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CE5DA6-502D-36E5-21F9-81D077D4FD18}"/>
              </a:ext>
            </a:extLst>
          </p:cNvPr>
          <p:cNvSpPr txBox="1"/>
          <p:nvPr/>
        </p:nvSpPr>
        <p:spPr>
          <a:xfrm>
            <a:off x="5699501" y="2949665"/>
            <a:ext cx="568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Recolectar, preservar y montar los especímenes de parasitoides obtenidos.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AAA631-5305-00A2-2AD3-B1025BCEAF90}"/>
              </a:ext>
            </a:extLst>
          </p:cNvPr>
          <p:cNvSpPr txBox="1"/>
          <p:nvPr/>
        </p:nvSpPr>
        <p:spPr>
          <a:xfrm>
            <a:off x="5699501" y="1965158"/>
            <a:ext cx="5680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Realizar muestreos de parasitoides en parcelas de cultivo de maíz en diferentes localidades de Amazonas.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79D857-FC08-310D-955C-5DA2B91FDA37}"/>
              </a:ext>
            </a:extLst>
          </p:cNvPr>
          <p:cNvSpPr txBox="1"/>
          <p:nvPr/>
        </p:nvSpPr>
        <p:spPr>
          <a:xfrm>
            <a:off x="5699501" y="3968899"/>
            <a:ext cx="5680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Identificar morfológicamente los parasitoides utilizando claves taxonómicas.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E86C9C-0DE1-05D0-E8FD-FFAAE40531B6}"/>
              </a:ext>
            </a:extLst>
          </p:cNvPr>
          <p:cNvSpPr txBox="1"/>
          <p:nvPr/>
        </p:nvSpPr>
        <p:spPr>
          <a:xfrm>
            <a:off x="5743632" y="4953406"/>
            <a:ext cx="5668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Elaborar un listado preliminar de las especies de parasitoides encontradas.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69B4F63-5B17-5EAC-E6C9-FC58184508D3}"/>
              </a:ext>
            </a:extLst>
          </p:cNvPr>
          <p:cNvSpPr/>
          <p:nvPr/>
        </p:nvSpPr>
        <p:spPr>
          <a:xfrm>
            <a:off x="3609597" y="5181920"/>
            <a:ext cx="180414" cy="19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5BC38A-8141-C606-CAA0-C46283E89307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3790011" y="5277052"/>
            <a:ext cx="1083421" cy="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681D2CE5-7328-A052-EDDD-39306D58891F}"/>
              </a:ext>
            </a:extLst>
          </p:cNvPr>
          <p:cNvSpPr/>
          <p:nvPr/>
        </p:nvSpPr>
        <p:spPr>
          <a:xfrm>
            <a:off x="4930255" y="4955244"/>
            <a:ext cx="622301" cy="643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8FBB77E-8048-B50B-B87B-C21A5929639E}"/>
              </a:ext>
            </a:extLst>
          </p:cNvPr>
          <p:cNvSpPr/>
          <p:nvPr/>
        </p:nvSpPr>
        <p:spPr>
          <a:xfrm>
            <a:off x="4873432" y="4890659"/>
            <a:ext cx="735948" cy="7727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A89423A4-4BB3-9114-D5CF-026DE5096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93" t="14975" r="14731" b="21253"/>
          <a:stretch/>
        </p:blipFill>
        <p:spPr>
          <a:xfrm rot="5559459" flipV="1">
            <a:off x="4945112" y="5116014"/>
            <a:ext cx="583098" cy="3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68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JHODANY PAREJAS GONZALES</dc:creator>
  <cp:lastModifiedBy>JHODANY PAREJAS GONZALES</cp:lastModifiedBy>
  <cp:revision>1</cp:revision>
  <dcterms:created xsi:type="dcterms:W3CDTF">2025-04-29T04:37:34Z</dcterms:created>
  <dcterms:modified xsi:type="dcterms:W3CDTF">2025-04-29T04:38:00Z</dcterms:modified>
</cp:coreProperties>
</file>