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0"/>
    <p:restoredTop sz="78360"/>
  </p:normalViewPr>
  <p:slideViewPr>
    <p:cSldViewPr snapToGrid="0" snapToObjects="1">
      <p:cViewPr varScale="1">
        <p:scale>
          <a:sx n="119" d="100"/>
          <a:sy n="119" d="100"/>
        </p:scale>
        <p:origin x="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B64F6-0E24-FB4A-88C8-D5ADF04B124A}"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29E47-BA94-DB45-AD5D-53C2AD24D0B5}" type="slidenum">
              <a:rPr lang="en-US" smtClean="0"/>
              <a:t>‹#›</a:t>
            </a:fld>
            <a:endParaRPr lang="en-US"/>
          </a:p>
        </p:txBody>
      </p:sp>
    </p:spTree>
    <p:extLst>
      <p:ext uri="{BB962C8B-B14F-4D97-AF65-F5344CB8AC3E}">
        <p14:creationId xmlns:p14="http://schemas.microsoft.com/office/powerpoint/2010/main" val="295675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c/shelter-animal-outcom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my name is John Hoerr, and this is my presentation of my I526 Final Project.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goal of my project was to model and predict the outcomes of shelter animals. According to the American Society for the Prevention of Cruelty to Animals, approximately 6.5 million animals enter shelters every year. I propose to improve adoption rates by modeling and classifying animal outcomes using a combination of observable and historical features. This model can be used by shelter staff to allocate resources in a way that maximizes their adoption goals.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My inspiration and data source for this project is the Kaggle competition, </a:t>
            </a:r>
            <a:r>
              <a:rPr lang="en-US" sz="1200" kern="1200" dirty="0">
                <a:solidFill>
                  <a:schemeClr val="tx1"/>
                </a:solidFill>
                <a:effectLst/>
                <a:latin typeface="+mn-lt"/>
                <a:ea typeface="+mn-ea"/>
                <a:cs typeface="+mn-cs"/>
                <a:hlinkClick r:id="rId3"/>
              </a:rPr>
              <a:t>Shelter Animal Outcomes</a:t>
            </a:r>
            <a:r>
              <a:rPr lang="en-US" sz="1200" kern="1200" dirty="0">
                <a:solidFill>
                  <a:schemeClr val="tx1"/>
                </a:solidFill>
                <a:effectLst/>
                <a:latin typeface="+mn-lt"/>
                <a:ea typeface="+mn-ea"/>
                <a:cs typeface="+mn-cs"/>
              </a:rPr>
              <a:t>. The data set includes approximately 27,000 unique animals in the Austin, TX area from October 2013 to March 2016. [TRANSITION] The input features include the animal’s age, sex, reproductive status, and breed, as well as visual characteristics such as coloring and coat pattern. [TRANSITION] The outputs included the classification of the animal outcome -- whether it was adopted or euthanized, among others – and often the reason for the animal entering the shelter. </a:t>
            </a:r>
          </a:p>
          <a:p>
            <a:endParaRPr lang="en-US" dirty="0"/>
          </a:p>
        </p:txBody>
      </p:sp>
      <p:sp>
        <p:nvSpPr>
          <p:cNvPr id="4" name="Slide Number Placeholder 3"/>
          <p:cNvSpPr>
            <a:spLocks noGrp="1"/>
          </p:cNvSpPr>
          <p:nvPr>
            <p:ph type="sldNum" sz="quarter" idx="10"/>
          </p:nvPr>
        </p:nvSpPr>
        <p:spPr/>
        <p:txBody>
          <a:bodyPr/>
          <a:lstStyle/>
          <a:p>
            <a:fld id="{DF329E47-BA94-DB45-AD5D-53C2AD24D0B5}" type="slidenum">
              <a:rPr lang="en-US" smtClean="0"/>
              <a:t>1</a:t>
            </a:fld>
            <a:endParaRPr lang="en-US"/>
          </a:p>
        </p:txBody>
      </p:sp>
    </p:spTree>
    <p:extLst>
      <p:ext uri="{BB962C8B-B14F-4D97-AF65-F5344CB8AC3E}">
        <p14:creationId xmlns:p14="http://schemas.microsoft.com/office/powerpoint/2010/main" val="279341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Exploratory data analysis indicated that features such as age and reproductive status would play a strong role in determining outcomes. [TRANSITION] This analysis was later confirmed by observations of feature importance. The few available input features were engineered primarily for normalization. Ages were converted to days, discrete labels such as dog/cat, male/female, fixed/intact were isolated, and breeds, colors, and coat patterns were distilled to their dominant values. </a:t>
            </a:r>
            <a:endParaRPr lang="en-US" dirty="0"/>
          </a:p>
        </p:txBody>
      </p:sp>
      <p:sp>
        <p:nvSpPr>
          <p:cNvPr id="4" name="Slide Number Placeholder 3"/>
          <p:cNvSpPr>
            <a:spLocks noGrp="1"/>
          </p:cNvSpPr>
          <p:nvPr>
            <p:ph type="sldNum" sz="quarter" idx="10"/>
          </p:nvPr>
        </p:nvSpPr>
        <p:spPr/>
        <p:txBody>
          <a:bodyPr/>
          <a:lstStyle/>
          <a:p>
            <a:fld id="{DF329E47-BA94-DB45-AD5D-53C2AD24D0B5}" type="slidenum">
              <a:rPr lang="en-US" smtClean="0"/>
              <a:t>2</a:t>
            </a:fld>
            <a:endParaRPr lang="en-US"/>
          </a:p>
        </p:txBody>
      </p:sp>
    </p:spTree>
    <p:extLst>
      <p:ext uri="{BB962C8B-B14F-4D97-AF65-F5344CB8AC3E}">
        <p14:creationId xmlns:p14="http://schemas.microsoft.com/office/powerpoint/2010/main" val="310051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Log-loss scoring was selected to align with the Kaggle’s scoring metric. This type of scoring does best with probabilistic, non-binary classification, so a grid search was conducted using a range of classifiers that supported probabilistic classification. These included </a:t>
            </a:r>
            <a:r>
              <a:rPr lang="en-US" sz="1200" kern="1200" dirty="0" err="1">
                <a:solidFill>
                  <a:schemeClr val="tx1"/>
                </a:solidFill>
                <a:effectLst/>
                <a:latin typeface="+mn-lt"/>
                <a:ea typeface="+mn-ea"/>
                <a:cs typeface="+mn-cs"/>
              </a:rPr>
              <a:t>LogisticRegression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Support Vector Classifier, Random Forest, and </a:t>
            </a:r>
            <a:r>
              <a:rPr lang="en-US" sz="1200" kern="1200" dirty="0" err="1">
                <a:solidFill>
                  <a:schemeClr val="tx1"/>
                </a:solidFill>
                <a:effectLst/>
                <a:latin typeface="+mn-lt"/>
                <a:ea typeface="+mn-ea"/>
                <a:cs typeface="+mn-cs"/>
              </a:rPr>
              <a:t>XGradientBoost</a:t>
            </a:r>
            <a:r>
              <a:rPr lang="en-US" sz="1200" kern="1200" dirty="0">
                <a:solidFill>
                  <a:schemeClr val="tx1"/>
                </a:solidFill>
                <a:effectLst/>
                <a:latin typeface="+mn-lt"/>
                <a:ea typeface="+mn-ea"/>
                <a:cs typeface="+mn-cs"/>
              </a:rPr>
              <a:t>. The best model achieved a log-loss score of ~0.87 with the engineered feature set and the X Gradient Boost classifier, narrowly outperforming our baseline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with the raw features. Neither model ultimately proved any more accurate than guessing. I think one reason for this poor accuracy is that the contextual information that would inform an animal’s outcome (such as being sick or a runaway) was included as an output of the dataset, and I was thus left to model outcomes based purely on physical features. </a:t>
            </a:r>
          </a:p>
          <a:p>
            <a:endParaRPr lang="en-US" dirty="0"/>
          </a:p>
        </p:txBody>
      </p:sp>
      <p:sp>
        <p:nvSpPr>
          <p:cNvPr id="4" name="Slide Number Placeholder 3"/>
          <p:cNvSpPr>
            <a:spLocks noGrp="1"/>
          </p:cNvSpPr>
          <p:nvPr>
            <p:ph type="sldNum" sz="quarter" idx="10"/>
          </p:nvPr>
        </p:nvSpPr>
        <p:spPr/>
        <p:txBody>
          <a:bodyPr/>
          <a:lstStyle/>
          <a:p>
            <a:fld id="{DF329E47-BA94-DB45-AD5D-53C2AD24D0B5}" type="slidenum">
              <a:rPr lang="en-US" smtClean="0"/>
              <a:t>3</a:t>
            </a:fld>
            <a:endParaRPr lang="en-US"/>
          </a:p>
        </p:txBody>
      </p:sp>
    </p:spTree>
    <p:extLst>
      <p:ext uri="{BB962C8B-B14F-4D97-AF65-F5344CB8AC3E}">
        <p14:creationId xmlns:p14="http://schemas.microsoft.com/office/powerpoint/2010/main" val="121492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request the city of Bloomington recently released our local shelter data which includes richer context for the animals entry into the shelter as well as the outcome. [TRANSITION] I will be revisiting this problem over the summer with the Bloomington data and sharing the results with the city. </a:t>
            </a:r>
          </a:p>
          <a:p>
            <a:endParaRPr lang="en-US" dirty="0"/>
          </a:p>
        </p:txBody>
      </p:sp>
      <p:sp>
        <p:nvSpPr>
          <p:cNvPr id="4" name="Slide Number Placeholder 3"/>
          <p:cNvSpPr>
            <a:spLocks noGrp="1"/>
          </p:cNvSpPr>
          <p:nvPr>
            <p:ph type="sldNum" sz="quarter" idx="10"/>
          </p:nvPr>
        </p:nvSpPr>
        <p:spPr/>
        <p:txBody>
          <a:bodyPr/>
          <a:lstStyle/>
          <a:p>
            <a:fld id="{DF329E47-BA94-DB45-AD5D-53C2AD24D0B5}" type="slidenum">
              <a:rPr lang="en-US" smtClean="0"/>
              <a:t>4</a:t>
            </a:fld>
            <a:endParaRPr lang="en-US"/>
          </a:p>
        </p:txBody>
      </p:sp>
    </p:spTree>
    <p:extLst>
      <p:ext uri="{BB962C8B-B14F-4D97-AF65-F5344CB8AC3E}">
        <p14:creationId xmlns:p14="http://schemas.microsoft.com/office/powerpoint/2010/main" val="13235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FF18-C702-7F4D-B879-B43496D5DE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068C65-08D0-0844-A632-952CAE2CF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6B311D-98E0-AB4A-8A0B-50069EE7CE4C}"/>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04CAC259-968E-C043-9685-9BF4A922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33466-947B-5D42-8753-446162CDE515}"/>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401333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9A0-8E5D-F241-8801-232FC83004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F278D1-B9F1-2E42-8994-0FBEAB28C6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04E1B-222D-CF49-8F69-6EA30BCFE419}"/>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65A88F40-98E7-A34F-85C1-21A6DC1AA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34A07-0D00-9C4C-B957-81DC094E48FC}"/>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424925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DB06D-649F-9144-A56A-E41D73403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364B3C-7D10-154F-9118-E53D30F98A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8DFC8-BC70-7846-9DF8-FA7C35AA5194}"/>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C732EE37-B121-7641-ABB6-43655CD21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C2DD0-C670-7344-BA3A-A9EDA284E305}"/>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365370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302F-D83B-5B4D-9007-21074134E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7F202-2494-8C4C-986B-12821B02E5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5D0A4-A72F-1247-A793-B5FE01C12578}"/>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537B5A82-A9BF-8345-845B-6668B3DD0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09249-B683-FB46-ACCD-C07B82B14EB2}"/>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20307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232F-8E8A-6840-8DDC-523A78240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00FCFD-2586-0A4D-B1CD-087912CC3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0C19E6-F7C4-8B49-B849-42A981A3A86E}"/>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0F62278E-7C12-014E-96D8-05BE60E42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51038-727D-5542-B432-3D4961B8D6B7}"/>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341326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A42B-487F-3743-82CA-D9F412788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1F6FB-C971-8547-9D65-9A119888F1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37426F-6B69-9B48-BDCE-595B761DDE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E3B09-081B-8341-9A6A-AB5D615FC3B1}"/>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6" name="Footer Placeholder 5">
            <a:extLst>
              <a:ext uri="{FF2B5EF4-FFF2-40B4-BE49-F238E27FC236}">
                <a16:creationId xmlns:a16="http://schemas.microsoft.com/office/drawing/2014/main" id="{98EAB556-93B0-7F4F-93D9-2186BBAF5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D4296-EC33-A449-B88A-2C5D0F89E2E2}"/>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89560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CCA-6115-FD43-97E8-22F48455C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44865-E824-DC4A-B541-30AC2DF04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7F5598-ECF9-7A43-8735-E49A8FA6C5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4F09C2-5C88-694E-82D7-748DC3AD0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FD7F25-7F42-4242-A45A-00DE77C362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E4B46D-2D53-CA47-A09A-E2A82C95738B}"/>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8" name="Footer Placeholder 7">
            <a:extLst>
              <a:ext uri="{FF2B5EF4-FFF2-40B4-BE49-F238E27FC236}">
                <a16:creationId xmlns:a16="http://schemas.microsoft.com/office/drawing/2014/main" id="{49259358-0C7F-4448-9934-B6EF036881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E3BF3-4E7D-5544-8569-7C6C68E64319}"/>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12255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1079-4967-F44A-B29E-58701A13D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FCC57-48AF-B840-A8DB-92D1D9AD0610}"/>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4" name="Footer Placeholder 3">
            <a:extLst>
              <a:ext uri="{FF2B5EF4-FFF2-40B4-BE49-F238E27FC236}">
                <a16:creationId xmlns:a16="http://schemas.microsoft.com/office/drawing/2014/main" id="{A68FB260-DAA9-3741-8065-E83518B65E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84D60-A590-5F42-92D3-FE6CE22608A3}"/>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400276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393FC-550F-014E-9D6E-B16F487A2749}"/>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3" name="Footer Placeholder 2">
            <a:extLst>
              <a:ext uri="{FF2B5EF4-FFF2-40B4-BE49-F238E27FC236}">
                <a16:creationId xmlns:a16="http://schemas.microsoft.com/office/drawing/2014/main" id="{42AE2A82-1663-E84A-B3A2-77DD0D49F3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77C694-6C93-714B-A22B-491E36077E1B}"/>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20646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F860-6BAD-0C40-A8FC-386560251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3CC30-BC65-9544-B92D-224F16272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55D54-B1AC-3947-BD3C-0A250795B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ED3EB8-315B-F041-AF93-F9989C6D4B26}"/>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6" name="Footer Placeholder 5">
            <a:extLst>
              <a:ext uri="{FF2B5EF4-FFF2-40B4-BE49-F238E27FC236}">
                <a16:creationId xmlns:a16="http://schemas.microsoft.com/office/drawing/2014/main" id="{E43C5DC6-2A03-9A4A-B0C8-07C27AC37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4D076-C1D9-AC41-B3C0-5EF89FD8C187}"/>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58509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D0F-EB6A-FE49-AEDF-918AAB6D9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0E6E0B-6CDA-2C40-BE64-1B9E6120E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4E5CB8-5B88-D44F-A697-7C9A67C03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FC2C9D-A287-0242-87C7-D66E8F7027D6}"/>
              </a:ext>
            </a:extLst>
          </p:cNvPr>
          <p:cNvSpPr>
            <a:spLocks noGrp="1"/>
          </p:cNvSpPr>
          <p:nvPr>
            <p:ph type="dt" sz="half" idx="10"/>
          </p:nvPr>
        </p:nvSpPr>
        <p:spPr/>
        <p:txBody>
          <a:bodyPr/>
          <a:lstStyle/>
          <a:p>
            <a:fld id="{174D5FA1-1592-C643-9600-CE880CFBE277}" type="datetimeFigureOut">
              <a:rPr lang="en-US" smtClean="0"/>
              <a:t>4/25/18</a:t>
            </a:fld>
            <a:endParaRPr lang="en-US"/>
          </a:p>
        </p:txBody>
      </p:sp>
      <p:sp>
        <p:nvSpPr>
          <p:cNvPr id="6" name="Footer Placeholder 5">
            <a:extLst>
              <a:ext uri="{FF2B5EF4-FFF2-40B4-BE49-F238E27FC236}">
                <a16:creationId xmlns:a16="http://schemas.microsoft.com/office/drawing/2014/main" id="{5C6B5DC3-9DF3-E24C-BED9-649BC728F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1F886-CBC4-0343-8CF7-1476930E9DCF}"/>
              </a:ext>
            </a:extLst>
          </p:cNvPr>
          <p:cNvSpPr>
            <a:spLocks noGrp="1"/>
          </p:cNvSpPr>
          <p:nvPr>
            <p:ph type="sldNum" sz="quarter" idx="12"/>
          </p:nvPr>
        </p:nvSpPr>
        <p:spPr/>
        <p:txBody>
          <a:bodyPr/>
          <a:lstStyle/>
          <a:p>
            <a:fld id="{150E899C-DD40-754E-903A-7C6DC26ABE76}" type="slidenum">
              <a:rPr lang="en-US" smtClean="0"/>
              <a:t>‹#›</a:t>
            </a:fld>
            <a:endParaRPr lang="en-US"/>
          </a:p>
        </p:txBody>
      </p:sp>
    </p:spTree>
    <p:extLst>
      <p:ext uri="{BB962C8B-B14F-4D97-AF65-F5344CB8AC3E}">
        <p14:creationId xmlns:p14="http://schemas.microsoft.com/office/powerpoint/2010/main" val="370715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E0E7F-E35F-EB4A-8B35-A85F8E7C1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C0B9B8-57AD-614D-942E-900FA9278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75523-4B69-5245-805B-D73BC8C03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D5FA1-1592-C643-9600-CE880CFBE277}" type="datetimeFigureOut">
              <a:rPr lang="en-US" smtClean="0"/>
              <a:t>4/25/18</a:t>
            </a:fld>
            <a:endParaRPr lang="en-US"/>
          </a:p>
        </p:txBody>
      </p:sp>
      <p:sp>
        <p:nvSpPr>
          <p:cNvPr id="5" name="Footer Placeholder 4">
            <a:extLst>
              <a:ext uri="{FF2B5EF4-FFF2-40B4-BE49-F238E27FC236}">
                <a16:creationId xmlns:a16="http://schemas.microsoft.com/office/drawing/2014/main" id="{A4299193-FCC6-6849-931F-3D660798A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89194-69C5-694D-B965-CF78FF810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E899C-DD40-754E-903A-7C6DC26ABE76}" type="slidenum">
              <a:rPr lang="en-US" smtClean="0"/>
              <a:t>‹#›</a:t>
            </a:fld>
            <a:endParaRPr lang="en-US"/>
          </a:p>
        </p:txBody>
      </p:sp>
    </p:spTree>
    <p:extLst>
      <p:ext uri="{BB962C8B-B14F-4D97-AF65-F5344CB8AC3E}">
        <p14:creationId xmlns:p14="http://schemas.microsoft.com/office/powerpoint/2010/main" val="414087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72353F-5FB0-F243-9BE7-15DEF0765595}"/>
              </a:ext>
            </a:extLst>
          </p:cNvPr>
          <p:cNvPicPr>
            <a:picLocks noChangeAspect="1"/>
          </p:cNvPicPr>
          <p:nvPr/>
        </p:nvPicPr>
        <p:blipFill>
          <a:blip r:embed="rId3"/>
          <a:stretch>
            <a:fillRect/>
          </a:stretch>
        </p:blipFill>
        <p:spPr>
          <a:xfrm>
            <a:off x="0" y="2745688"/>
            <a:ext cx="12192000" cy="3232636"/>
          </a:xfrm>
          <a:prstGeom prst="rect">
            <a:avLst/>
          </a:prstGeom>
        </p:spPr>
      </p:pic>
      <p:pic>
        <p:nvPicPr>
          <p:cNvPr id="5" name="Picture 4">
            <a:extLst>
              <a:ext uri="{FF2B5EF4-FFF2-40B4-BE49-F238E27FC236}">
                <a16:creationId xmlns:a16="http://schemas.microsoft.com/office/drawing/2014/main" id="{7DC1E85D-53AE-3B4E-BED6-B28C90CA8C69}"/>
              </a:ext>
            </a:extLst>
          </p:cNvPr>
          <p:cNvPicPr>
            <a:picLocks noChangeAspect="1"/>
          </p:cNvPicPr>
          <p:nvPr/>
        </p:nvPicPr>
        <p:blipFill>
          <a:blip r:embed="rId4"/>
          <a:stretch>
            <a:fillRect/>
          </a:stretch>
        </p:blipFill>
        <p:spPr>
          <a:xfrm>
            <a:off x="195035" y="564277"/>
            <a:ext cx="6921500" cy="1714500"/>
          </a:xfrm>
          <a:prstGeom prst="rect">
            <a:avLst/>
          </a:prstGeom>
        </p:spPr>
      </p:pic>
      <p:sp>
        <p:nvSpPr>
          <p:cNvPr id="6" name="TextBox 5">
            <a:extLst>
              <a:ext uri="{FF2B5EF4-FFF2-40B4-BE49-F238E27FC236}">
                <a16:creationId xmlns:a16="http://schemas.microsoft.com/office/drawing/2014/main" id="{1C492716-1AF2-8A4D-A2FD-44F1C31E25DB}"/>
              </a:ext>
            </a:extLst>
          </p:cNvPr>
          <p:cNvSpPr txBox="1"/>
          <p:nvPr/>
        </p:nvSpPr>
        <p:spPr>
          <a:xfrm>
            <a:off x="8171727" y="693371"/>
            <a:ext cx="3505127" cy="954107"/>
          </a:xfrm>
          <a:prstGeom prst="rect">
            <a:avLst/>
          </a:prstGeom>
          <a:noFill/>
        </p:spPr>
        <p:txBody>
          <a:bodyPr wrap="none" rtlCol="0">
            <a:spAutoFit/>
          </a:bodyPr>
          <a:lstStyle/>
          <a:p>
            <a:pPr algn="r"/>
            <a:r>
              <a:rPr lang="en-US" sz="2800" dirty="0"/>
              <a:t>John Hoerr</a:t>
            </a:r>
          </a:p>
          <a:p>
            <a:pPr algn="r"/>
            <a:r>
              <a:rPr lang="en-US" sz="2800" dirty="0"/>
              <a:t>I526 SP18 Final Project</a:t>
            </a:r>
          </a:p>
        </p:txBody>
      </p:sp>
      <p:sp>
        <p:nvSpPr>
          <p:cNvPr id="9" name="Rectangle 8">
            <a:extLst>
              <a:ext uri="{FF2B5EF4-FFF2-40B4-BE49-F238E27FC236}">
                <a16:creationId xmlns:a16="http://schemas.microsoft.com/office/drawing/2014/main" id="{E6FAF852-EE1D-D146-AF29-021A2FD514C7}"/>
              </a:ext>
            </a:extLst>
          </p:cNvPr>
          <p:cNvSpPr/>
          <p:nvPr/>
        </p:nvSpPr>
        <p:spPr>
          <a:xfrm>
            <a:off x="0" y="6454207"/>
            <a:ext cx="5117748" cy="369332"/>
          </a:xfrm>
          <a:prstGeom prst="rect">
            <a:avLst/>
          </a:prstGeom>
        </p:spPr>
        <p:txBody>
          <a:bodyPr wrap="none">
            <a:spAutoFit/>
          </a:bodyPr>
          <a:lstStyle/>
          <a:p>
            <a:r>
              <a:rPr lang="en-US" dirty="0"/>
              <a:t>https://</a:t>
            </a:r>
            <a:r>
              <a:rPr lang="en-US" dirty="0" err="1"/>
              <a:t>www.kaggle.com</a:t>
            </a:r>
            <a:r>
              <a:rPr lang="en-US" dirty="0"/>
              <a:t>/c/shelter-animal-outcomes</a:t>
            </a:r>
          </a:p>
        </p:txBody>
      </p:sp>
      <p:sp>
        <p:nvSpPr>
          <p:cNvPr id="10" name="Rectangle 9">
            <a:extLst>
              <a:ext uri="{FF2B5EF4-FFF2-40B4-BE49-F238E27FC236}">
                <a16:creationId xmlns:a16="http://schemas.microsoft.com/office/drawing/2014/main" id="{6B48C1B4-961D-B540-AB82-895270D75662}"/>
              </a:ext>
            </a:extLst>
          </p:cNvPr>
          <p:cNvSpPr/>
          <p:nvPr/>
        </p:nvSpPr>
        <p:spPr>
          <a:xfrm>
            <a:off x="5791199" y="2745687"/>
            <a:ext cx="6257365" cy="30275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03FA51-075D-5B44-9780-73CED98AFD56}"/>
              </a:ext>
            </a:extLst>
          </p:cNvPr>
          <p:cNvSpPr/>
          <p:nvPr/>
        </p:nvSpPr>
        <p:spPr>
          <a:xfrm>
            <a:off x="3182470" y="2754660"/>
            <a:ext cx="2537009" cy="3018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85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E8B419-FD45-924C-8CAF-E4CA9CFC36AB}"/>
              </a:ext>
            </a:extLst>
          </p:cNvPr>
          <p:cNvSpPr txBox="1"/>
          <p:nvPr/>
        </p:nvSpPr>
        <p:spPr>
          <a:xfrm>
            <a:off x="8751122" y="6488668"/>
            <a:ext cx="3440878" cy="369332"/>
          </a:xfrm>
          <a:prstGeom prst="rect">
            <a:avLst/>
          </a:prstGeom>
          <a:noFill/>
        </p:spPr>
        <p:txBody>
          <a:bodyPr wrap="none" rtlCol="0">
            <a:spAutoFit/>
          </a:bodyPr>
          <a:lstStyle/>
          <a:p>
            <a:r>
              <a:rPr lang="en-US" dirty="0"/>
              <a:t>John Hoerr, I526 SP18 Final Project</a:t>
            </a:r>
          </a:p>
        </p:txBody>
      </p:sp>
      <p:pic>
        <p:nvPicPr>
          <p:cNvPr id="7" name="Picture 6">
            <a:extLst>
              <a:ext uri="{FF2B5EF4-FFF2-40B4-BE49-F238E27FC236}">
                <a16:creationId xmlns:a16="http://schemas.microsoft.com/office/drawing/2014/main" id="{73828655-36ED-284E-A123-06E057CC8CE5}"/>
              </a:ext>
            </a:extLst>
          </p:cNvPr>
          <p:cNvPicPr>
            <a:picLocks noChangeAspect="1"/>
          </p:cNvPicPr>
          <p:nvPr/>
        </p:nvPicPr>
        <p:blipFill>
          <a:blip r:embed="rId3"/>
          <a:stretch>
            <a:fillRect/>
          </a:stretch>
        </p:blipFill>
        <p:spPr>
          <a:xfrm>
            <a:off x="54018" y="1761271"/>
            <a:ext cx="6068991" cy="4229100"/>
          </a:xfrm>
          <a:prstGeom prst="rect">
            <a:avLst/>
          </a:prstGeom>
        </p:spPr>
      </p:pic>
      <p:sp>
        <p:nvSpPr>
          <p:cNvPr id="8" name="TextBox 7">
            <a:extLst>
              <a:ext uri="{FF2B5EF4-FFF2-40B4-BE49-F238E27FC236}">
                <a16:creationId xmlns:a16="http://schemas.microsoft.com/office/drawing/2014/main" id="{BD53C422-2773-6143-8A60-3DE97E5DCD46}"/>
              </a:ext>
            </a:extLst>
          </p:cNvPr>
          <p:cNvSpPr txBox="1"/>
          <p:nvPr/>
        </p:nvSpPr>
        <p:spPr>
          <a:xfrm>
            <a:off x="8172387" y="161786"/>
            <a:ext cx="3868880" cy="954107"/>
          </a:xfrm>
          <a:prstGeom prst="rect">
            <a:avLst/>
          </a:prstGeom>
          <a:noFill/>
        </p:spPr>
        <p:txBody>
          <a:bodyPr wrap="none" rtlCol="0">
            <a:spAutoFit/>
          </a:bodyPr>
          <a:lstStyle/>
          <a:p>
            <a:r>
              <a:rPr lang="en-US" sz="2800" dirty="0"/>
              <a:t>Feature Importance vs</a:t>
            </a:r>
          </a:p>
          <a:p>
            <a:r>
              <a:rPr lang="en-US" sz="2800" dirty="0"/>
              <a:t>Exploratory Data Analysis</a:t>
            </a:r>
          </a:p>
        </p:txBody>
      </p:sp>
      <p:pic>
        <p:nvPicPr>
          <p:cNvPr id="9" name="Picture 8">
            <a:extLst>
              <a:ext uri="{FF2B5EF4-FFF2-40B4-BE49-F238E27FC236}">
                <a16:creationId xmlns:a16="http://schemas.microsoft.com/office/drawing/2014/main" id="{BADD51DA-CF15-E840-9E19-FC61156AAE8C}"/>
              </a:ext>
            </a:extLst>
          </p:cNvPr>
          <p:cNvPicPr>
            <a:picLocks noChangeAspect="1"/>
          </p:cNvPicPr>
          <p:nvPr/>
        </p:nvPicPr>
        <p:blipFill>
          <a:blip r:embed="rId4"/>
          <a:stretch>
            <a:fillRect/>
          </a:stretch>
        </p:blipFill>
        <p:spPr>
          <a:xfrm>
            <a:off x="979509" y="254643"/>
            <a:ext cx="5143500" cy="1371600"/>
          </a:xfrm>
          <a:prstGeom prst="rect">
            <a:avLst/>
          </a:prstGeom>
        </p:spPr>
      </p:pic>
      <p:pic>
        <p:nvPicPr>
          <p:cNvPr id="10" name="Picture 9">
            <a:extLst>
              <a:ext uri="{FF2B5EF4-FFF2-40B4-BE49-F238E27FC236}">
                <a16:creationId xmlns:a16="http://schemas.microsoft.com/office/drawing/2014/main" id="{9F83CB2D-E295-644E-B970-81526537161B}"/>
              </a:ext>
            </a:extLst>
          </p:cNvPr>
          <p:cNvPicPr>
            <a:picLocks noChangeAspect="1"/>
          </p:cNvPicPr>
          <p:nvPr/>
        </p:nvPicPr>
        <p:blipFill>
          <a:blip r:embed="rId5"/>
          <a:stretch>
            <a:fillRect/>
          </a:stretch>
        </p:blipFill>
        <p:spPr>
          <a:xfrm>
            <a:off x="6123009" y="1748571"/>
            <a:ext cx="5918258" cy="4241800"/>
          </a:xfrm>
          <a:prstGeom prst="rect">
            <a:avLst/>
          </a:prstGeom>
        </p:spPr>
      </p:pic>
      <p:sp>
        <p:nvSpPr>
          <p:cNvPr id="11" name="Rectangle 10">
            <a:extLst>
              <a:ext uri="{FF2B5EF4-FFF2-40B4-BE49-F238E27FC236}">
                <a16:creationId xmlns:a16="http://schemas.microsoft.com/office/drawing/2014/main" id="{C884C5CA-54A0-BE4C-91FA-05720DC14BE4}"/>
              </a:ext>
            </a:extLst>
          </p:cNvPr>
          <p:cNvSpPr/>
          <p:nvPr/>
        </p:nvSpPr>
        <p:spPr>
          <a:xfrm>
            <a:off x="1064871" y="254643"/>
            <a:ext cx="4896090" cy="312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3D0FB9-68EA-2D49-8CA3-1D64800B7620}"/>
              </a:ext>
            </a:extLst>
          </p:cNvPr>
          <p:cNvSpPr/>
          <p:nvPr/>
        </p:nvSpPr>
        <p:spPr>
          <a:xfrm>
            <a:off x="1064870" y="702187"/>
            <a:ext cx="4896091" cy="312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DAD934-7CFE-8F45-83C6-7966C42D08C8}"/>
              </a:ext>
            </a:extLst>
          </p:cNvPr>
          <p:cNvSpPr/>
          <p:nvPr/>
        </p:nvSpPr>
        <p:spPr>
          <a:xfrm>
            <a:off x="1064869" y="1108156"/>
            <a:ext cx="4896091" cy="312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85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E8B419-FD45-924C-8CAF-E4CA9CFC36AB}"/>
              </a:ext>
            </a:extLst>
          </p:cNvPr>
          <p:cNvSpPr txBox="1"/>
          <p:nvPr/>
        </p:nvSpPr>
        <p:spPr>
          <a:xfrm>
            <a:off x="8751122" y="6488668"/>
            <a:ext cx="3440878" cy="369332"/>
          </a:xfrm>
          <a:prstGeom prst="rect">
            <a:avLst/>
          </a:prstGeom>
          <a:noFill/>
        </p:spPr>
        <p:txBody>
          <a:bodyPr wrap="none" rtlCol="0">
            <a:spAutoFit/>
          </a:bodyPr>
          <a:lstStyle/>
          <a:p>
            <a:r>
              <a:rPr lang="en-US" dirty="0"/>
              <a:t>John Hoerr, I526 SP18 Final Project</a:t>
            </a:r>
          </a:p>
        </p:txBody>
      </p:sp>
      <p:pic>
        <p:nvPicPr>
          <p:cNvPr id="2" name="Picture 1">
            <a:extLst>
              <a:ext uri="{FF2B5EF4-FFF2-40B4-BE49-F238E27FC236}">
                <a16:creationId xmlns:a16="http://schemas.microsoft.com/office/drawing/2014/main" id="{59FE17D0-8C36-164B-B5D5-C4058D5E4099}"/>
              </a:ext>
            </a:extLst>
          </p:cNvPr>
          <p:cNvPicPr>
            <a:picLocks noChangeAspect="1"/>
          </p:cNvPicPr>
          <p:nvPr/>
        </p:nvPicPr>
        <p:blipFill>
          <a:blip r:embed="rId3"/>
          <a:stretch>
            <a:fillRect/>
          </a:stretch>
        </p:blipFill>
        <p:spPr>
          <a:xfrm>
            <a:off x="353349" y="652363"/>
            <a:ext cx="11531600" cy="2844800"/>
          </a:xfrm>
          <a:prstGeom prst="rect">
            <a:avLst/>
          </a:prstGeom>
        </p:spPr>
      </p:pic>
      <p:pic>
        <p:nvPicPr>
          <p:cNvPr id="3" name="Picture 2">
            <a:extLst>
              <a:ext uri="{FF2B5EF4-FFF2-40B4-BE49-F238E27FC236}">
                <a16:creationId xmlns:a16="http://schemas.microsoft.com/office/drawing/2014/main" id="{0C1A4C1C-4E66-6B47-B2A7-93F470CCADBC}"/>
              </a:ext>
            </a:extLst>
          </p:cNvPr>
          <p:cNvPicPr>
            <a:picLocks noChangeAspect="1"/>
          </p:cNvPicPr>
          <p:nvPr/>
        </p:nvPicPr>
        <p:blipFill>
          <a:blip r:embed="rId4"/>
          <a:stretch>
            <a:fillRect/>
          </a:stretch>
        </p:blipFill>
        <p:spPr>
          <a:xfrm>
            <a:off x="353349" y="3497163"/>
            <a:ext cx="11506200" cy="2844800"/>
          </a:xfrm>
          <a:prstGeom prst="rect">
            <a:avLst/>
          </a:prstGeom>
        </p:spPr>
      </p:pic>
      <p:sp>
        <p:nvSpPr>
          <p:cNvPr id="6" name="TextBox 5">
            <a:extLst>
              <a:ext uri="{FF2B5EF4-FFF2-40B4-BE49-F238E27FC236}">
                <a16:creationId xmlns:a16="http://schemas.microsoft.com/office/drawing/2014/main" id="{A81FCD09-5DB4-D74D-8BAF-D043850B0534}"/>
              </a:ext>
            </a:extLst>
          </p:cNvPr>
          <p:cNvSpPr txBox="1"/>
          <p:nvPr/>
        </p:nvSpPr>
        <p:spPr>
          <a:xfrm>
            <a:off x="10634405" y="129143"/>
            <a:ext cx="1225144" cy="523220"/>
          </a:xfrm>
          <a:prstGeom prst="rect">
            <a:avLst/>
          </a:prstGeom>
          <a:noFill/>
        </p:spPr>
        <p:txBody>
          <a:bodyPr wrap="none" rtlCol="0">
            <a:spAutoFit/>
          </a:bodyPr>
          <a:lstStyle/>
          <a:p>
            <a:r>
              <a:rPr lang="en-US" sz="2800" dirty="0"/>
              <a:t>Results</a:t>
            </a:r>
          </a:p>
        </p:txBody>
      </p:sp>
      <p:sp>
        <p:nvSpPr>
          <p:cNvPr id="7" name="Rectangle 6">
            <a:extLst>
              <a:ext uri="{FF2B5EF4-FFF2-40B4-BE49-F238E27FC236}">
                <a16:creationId xmlns:a16="http://schemas.microsoft.com/office/drawing/2014/main" id="{C6817808-727D-CB42-9BA6-300F37B8D345}"/>
              </a:ext>
            </a:extLst>
          </p:cNvPr>
          <p:cNvSpPr/>
          <p:nvPr/>
        </p:nvSpPr>
        <p:spPr>
          <a:xfrm>
            <a:off x="1064872" y="1064871"/>
            <a:ext cx="6076708" cy="416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C28E87-20C2-B14F-8C86-174EFCF1CD5E}"/>
              </a:ext>
            </a:extLst>
          </p:cNvPr>
          <p:cNvSpPr/>
          <p:nvPr/>
        </p:nvSpPr>
        <p:spPr>
          <a:xfrm>
            <a:off x="1064872" y="4919563"/>
            <a:ext cx="6076708" cy="416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7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53F1BEE-70FE-654F-8C64-9291E8E87B79}"/>
              </a:ext>
            </a:extLst>
          </p:cNvPr>
          <p:cNvPicPr>
            <a:picLocks noChangeAspect="1"/>
          </p:cNvPicPr>
          <p:nvPr/>
        </p:nvPicPr>
        <p:blipFill>
          <a:blip r:embed="rId3"/>
          <a:stretch>
            <a:fillRect/>
          </a:stretch>
        </p:blipFill>
        <p:spPr>
          <a:xfrm>
            <a:off x="0" y="3863861"/>
            <a:ext cx="12192000" cy="1382860"/>
          </a:xfrm>
          <a:prstGeom prst="rect">
            <a:avLst/>
          </a:prstGeom>
        </p:spPr>
      </p:pic>
      <p:sp>
        <p:nvSpPr>
          <p:cNvPr id="4" name="TextBox 3">
            <a:extLst>
              <a:ext uri="{FF2B5EF4-FFF2-40B4-BE49-F238E27FC236}">
                <a16:creationId xmlns:a16="http://schemas.microsoft.com/office/drawing/2014/main" id="{F8E8B419-FD45-924C-8CAF-E4CA9CFC36AB}"/>
              </a:ext>
            </a:extLst>
          </p:cNvPr>
          <p:cNvSpPr txBox="1"/>
          <p:nvPr/>
        </p:nvSpPr>
        <p:spPr>
          <a:xfrm>
            <a:off x="8751122" y="6488668"/>
            <a:ext cx="3440878" cy="369332"/>
          </a:xfrm>
          <a:prstGeom prst="rect">
            <a:avLst/>
          </a:prstGeom>
          <a:noFill/>
        </p:spPr>
        <p:txBody>
          <a:bodyPr wrap="none" rtlCol="0">
            <a:spAutoFit/>
          </a:bodyPr>
          <a:lstStyle/>
          <a:p>
            <a:r>
              <a:rPr lang="en-US" dirty="0"/>
              <a:t>John Hoerr, I526 SP18 Final Project</a:t>
            </a:r>
          </a:p>
        </p:txBody>
      </p:sp>
      <p:sp>
        <p:nvSpPr>
          <p:cNvPr id="3" name="TextBox 2">
            <a:extLst>
              <a:ext uri="{FF2B5EF4-FFF2-40B4-BE49-F238E27FC236}">
                <a16:creationId xmlns:a16="http://schemas.microsoft.com/office/drawing/2014/main" id="{367A5F4E-B08C-0549-B78B-EE1BC29B36E0}"/>
              </a:ext>
            </a:extLst>
          </p:cNvPr>
          <p:cNvSpPr txBox="1"/>
          <p:nvPr/>
        </p:nvSpPr>
        <p:spPr>
          <a:xfrm>
            <a:off x="335584" y="208344"/>
            <a:ext cx="5390771" cy="369332"/>
          </a:xfrm>
          <a:prstGeom prst="rect">
            <a:avLst/>
          </a:prstGeom>
          <a:noFill/>
        </p:spPr>
        <p:txBody>
          <a:bodyPr wrap="none" rtlCol="0">
            <a:spAutoFit/>
          </a:bodyPr>
          <a:lstStyle/>
          <a:p>
            <a:r>
              <a:rPr lang="en-US" dirty="0"/>
              <a:t>Bloomington Animal Care and Control Adopted Animals</a:t>
            </a:r>
          </a:p>
        </p:txBody>
      </p:sp>
      <p:sp>
        <p:nvSpPr>
          <p:cNvPr id="18" name="Rectangle 17">
            <a:extLst>
              <a:ext uri="{FF2B5EF4-FFF2-40B4-BE49-F238E27FC236}">
                <a16:creationId xmlns:a16="http://schemas.microsoft.com/office/drawing/2014/main" id="{1A1F20CD-6D61-5E4B-A6C7-18083089C6AC}"/>
              </a:ext>
            </a:extLst>
          </p:cNvPr>
          <p:cNvSpPr/>
          <p:nvPr/>
        </p:nvSpPr>
        <p:spPr>
          <a:xfrm>
            <a:off x="81218" y="6488668"/>
            <a:ext cx="5658216" cy="369332"/>
          </a:xfrm>
          <a:prstGeom prst="rect">
            <a:avLst/>
          </a:prstGeom>
        </p:spPr>
        <p:txBody>
          <a:bodyPr wrap="none">
            <a:spAutoFit/>
          </a:bodyPr>
          <a:lstStyle/>
          <a:p>
            <a:r>
              <a:rPr lang="en-US" dirty="0"/>
              <a:t>https://</a:t>
            </a:r>
            <a:r>
              <a:rPr lang="en-US" dirty="0" err="1"/>
              <a:t>data.bloomington.in.gov</a:t>
            </a:r>
            <a:r>
              <a:rPr lang="en-US" dirty="0"/>
              <a:t>/dataset/adopted-animals</a:t>
            </a:r>
          </a:p>
        </p:txBody>
      </p:sp>
      <p:pic>
        <p:nvPicPr>
          <p:cNvPr id="20" name="Picture 19">
            <a:extLst>
              <a:ext uri="{FF2B5EF4-FFF2-40B4-BE49-F238E27FC236}">
                <a16:creationId xmlns:a16="http://schemas.microsoft.com/office/drawing/2014/main" id="{97228063-1BDB-1A47-8650-58582897EA5D}"/>
              </a:ext>
            </a:extLst>
          </p:cNvPr>
          <p:cNvPicPr>
            <a:picLocks noChangeAspect="1"/>
          </p:cNvPicPr>
          <p:nvPr/>
        </p:nvPicPr>
        <p:blipFill>
          <a:blip r:embed="rId4"/>
          <a:stretch>
            <a:fillRect/>
          </a:stretch>
        </p:blipFill>
        <p:spPr>
          <a:xfrm>
            <a:off x="0" y="1143712"/>
            <a:ext cx="12192000" cy="2169440"/>
          </a:xfrm>
          <a:prstGeom prst="rect">
            <a:avLst/>
          </a:prstGeom>
        </p:spPr>
      </p:pic>
      <p:sp>
        <p:nvSpPr>
          <p:cNvPr id="22" name="Rectangle 21">
            <a:extLst>
              <a:ext uri="{FF2B5EF4-FFF2-40B4-BE49-F238E27FC236}">
                <a16:creationId xmlns:a16="http://schemas.microsoft.com/office/drawing/2014/main" id="{021DC674-52DB-164B-8CFB-04367E24F1FE}"/>
              </a:ext>
            </a:extLst>
          </p:cNvPr>
          <p:cNvSpPr/>
          <p:nvPr/>
        </p:nvSpPr>
        <p:spPr>
          <a:xfrm>
            <a:off x="373831" y="2155488"/>
            <a:ext cx="3595742" cy="329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C47A-0AB8-5D47-88C2-0120C12339C4}"/>
              </a:ext>
            </a:extLst>
          </p:cNvPr>
          <p:cNvSpPr/>
          <p:nvPr/>
        </p:nvSpPr>
        <p:spPr>
          <a:xfrm>
            <a:off x="373830" y="2975443"/>
            <a:ext cx="3595742" cy="29531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EEF9F2-8727-6E42-94A2-3B767CA58F29}"/>
              </a:ext>
            </a:extLst>
          </p:cNvPr>
          <p:cNvSpPr/>
          <p:nvPr/>
        </p:nvSpPr>
        <p:spPr>
          <a:xfrm>
            <a:off x="373830" y="3879188"/>
            <a:ext cx="10598970" cy="3378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253D46-09F3-B643-B059-EA59092B5014}"/>
              </a:ext>
            </a:extLst>
          </p:cNvPr>
          <p:cNvSpPr/>
          <p:nvPr/>
        </p:nvSpPr>
        <p:spPr>
          <a:xfrm>
            <a:off x="335584" y="4736237"/>
            <a:ext cx="10637216" cy="29531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0AECA05-7BF1-E447-8378-185EB8D0E94C}"/>
              </a:ext>
            </a:extLst>
          </p:cNvPr>
          <p:cNvPicPr>
            <a:picLocks noChangeAspect="1"/>
          </p:cNvPicPr>
          <p:nvPr/>
        </p:nvPicPr>
        <p:blipFill>
          <a:blip r:embed="rId5"/>
          <a:stretch>
            <a:fillRect/>
          </a:stretch>
        </p:blipFill>
        <p:spPr>
          <a:xfrm>
            <a:off x="5295921" y="2984805"/>
            <a:ext cx="3686495" cy="2882889"/>
          </a:xfrm>
          <a:prstGeom prst="rect">
            <a:avLst/>
          </a:prstGeom>
        </p:spPr>
      </p:pic>
      <p:sp>
        <p:nvSpPr>
          <p:cNvPr id="26" name="Heart 25">
            <a:extLst>
              <a:ext uri="{FF2B5EF4-FFF2-40B4-BE49-F238E27FC236}">
                <a16:creationId xmlns:a16="http://schemas.microsoft.com/office/drawing/2014/main" id="{A177F780-AF11-294D-9B49-E9D7F1622FD4}"/>
              </a:ext>
            </a:extLst>
          </p:cNvPr>
          <p:cNvSpPr/>
          <p:nvPr/>
        </p:nvSpPr>
        <p:spPr>
          <a:xfrm>
            <a:off x="8638391" y="5529431"/>
            <a:ext cx="731520" cy="645458"/>
          </a:xfrm>
          <a:prstGeom prst="hear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3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E8B419-FD45-924C-8CAF-E4CA9CFC36AB}"/>
              </a:ext>
            </a:extLst>
          </p:cNvPr>
          <p:cNvSpPr txBox="1"/>
          <p:nvPr/>
        </p:nvSpPr>
        <p:spPr>
          <a:xfrm>
            <a:off x="8751122" y="6488668"/>
            <a:ext cx="3440878" cy="369332"/>
          </a:xfrm>
          <a:prstGeom prst="rect">
            <a:avLst/>
          </a:prstGeom>
          <a:noFill/>
        </p:spPr>
        <p:txBody>
          <a:bodyPr wrap="none" rtlCol="0">
            <a:spAutoFit/>
          </a:bodyPr>
          <a:lstStyle/>
          <a:p>
            <a:r>
              <a:rPr lang="en-US" dirty="0"/>
              <a:t>John Hoerr, I526 SP18 Final Project</a:t>
            </a:r>
          </a:p>
        </p:txBody>
      </p:sp>
    </p:spTree>
    <p:extLst>
      <p:ext uri="{BB962C8B-B14F-4D97-AF65-F5344CB8AC3E}">
        <p14:creationId xmlns:p14="http://schemas.microsoft.com/office/powerpoint/2010/main" val="369097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461</Words>
  <Application>Microsoft Macintosh PowerPoint</Application>
  <PresentationFormat>Widescreen</PresentationFormat>
  <Paragraphs>24</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2018-04-25T23:52:41Z</dcterms:created>
  <dcterms:modified xsi:type="dcterms:W3CDTF">2018-04-26T01:34:42Z</dcterms:modified>
</cp:coreProperties>
</file>