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9" r:id="rId4"/>
    <p:sldId id="303" r:id="rId5"/>
    <p:sldId id="292" r:id="rId6"/>
    <p:sldId id="293" r:id="rId7"/>
    <p:sldId id="302" r:id="rId8"/>
    <p:sldId id="294" r:id="rId9"/>
    <p:sldId id="295" r:id="rId10"/>
    <p:sldId id="296" r:id="rId11"/>
    <p:sldId id="304" r:id="rId12"/>
    <p:sldId id="298" r:id="rId13"/>
    <p:sldId id="297" r:id="rId14"/>
    <p:sldId id="301" r:id="rId15"/>
    <p:sldId id="300" r:id="rId16"/>
    <p:sldId id="290" r:id="rId17"/>
    <p:sldId id="280" r:id="rId18"/>
    <p:sldId id="281" r:id="rId19"/>
    <p:sldId id="282" r:id="rId20"/>
    <p:sldId id="283" r:id="rId21"/>
    <p:sldId id="284" r:id="rId22"/>
    <p:sldId id="285" r:id="rId23"/>
    <p:sldId id="286" r:id="rId24"/>
    <p:sldId id="28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4464" autoAdjust="0"/>
  </p:normalViewPr>
  <p:slideViewPr>
    <p:cSldViewPr snapToGrid="0">
      <p:cViewPr varScale="1">
        <p:scale>
          <a:sx n="104" d="100"/>
          <a:sy n="104" d="100"/>
        </p:scale>
        <p:origin x="130"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89014-B0AA-4E7E-BB0D-3C010066DA41}"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1EC3F-89C9-4584-8DCD-67AB019E66E5}" type="slidenum">
              <a:rPr lang="en-US" smtClean="0"/>
              <a:t>‹#›</a:t>
            </a:fld>
            <a:endParaRPr lang="en-US"/>
          </a:p>
        </p:txBody>
      </p:sp>
    </p:spTree>
    <p:extLst>
      <p:ext uri="{BB962C8B-B14F-4D97-AF65-F5344CB8AC3E}">
        <p14:creationId xmlns:p14="http://schemas.microsoft.com/office/powerpoint/2010/main" val="48655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takes a lot of time so, demo needs to be short to account for planning </a:t>
            </a:r>
            <a:r>
              <a:rPr lang="en-US" dirty="0" err="1"/>
              <a:t>pragmming</a:t>
            </a:r>
            <a:r>
              <a:rPr lang="en-US" dirty="0"/>
              <a:t> </a:t>
            </a:r>
            <a:r>
              <a:rPr lang="en-US" dirty="0" err="1"/>
              <a:t>lenght</a:t>
            </a:r>
            <a:endParaRPr lang="en-US" dirty="0"/>
          </a:p>
        </p:txBody>
      </p:sp>
      <p:sp>
        <p:nvSpPr>
          <p:cNvPr id="4" name="Slide Number Placeholder 3"/>
          <p:cNvSpPr>
            <a:spLocks noGrp="1"/>
          </p:cNvSpPr>
          <p:nvPr>
            <p:ph type="sldNum" sz="quarter" idx="5"/>
          </p:nvPr>
        </p:nvSpPr>
        <p:spPr/>
        <p:txBody>
          <a:bodyPr/>
          <a:lstStyle/>
          <a:p>
            <a:fld id="{F5C1EC3F-89C9-4584-8DCD-67AB019E66E5}" type="slidenum">
              <a:rPr lang="en-US" smtClean="0"/>
              <a:t>3</a:t>
            </a:fld>
            <a:endParaRPr lang="en-US"/>
          </a:p>
        </p:txBody>
      </p:sp>
    </p:spTree>
    <p:extLst>
      <p:ext uri="{BB962C8B-B14F-4D97-AF65-F5344CB8AC3E}">
        <p14:creationId xmlns:p14="http://schemas.microsoft.com/office/powerpoint/2010/main" val="13273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Because HTNs are forward searching there is no way to set an end goal. They just respond to the </a:t>
            </a:r>
            <a:r>
              <a:rPr lang="en-US" dirty="0" err="1"/>
              <a:t>everntment</a:t>
            </a:r>
            <a:r>
              <a:rPr lang="en-US" dirty="0"/>
              <a:t> and don’t care what will happen</a:t>
            </a:r>
          </a:p>
        </p:txBody>
      </p:sp>
      <p:sp>
        <p:nvSpPr>
          <p:cNvPr id="4" name="Slide Number Placeholder 3"/>
          <p:cNvSpPr>
            <a:spLocks noGrp="1"/>
          </p:cNvSpPr>
          <p:nvPr>
            <p:ph type="sldNum" sz="quarter" idx="5"/>
          </p:nvPr>
        </p:nvSpPr>
        <p:spPr/>
        <p:txBody>
          <a:bodyPr/>
          <a:lstStyle/>
          <a:p>
            <a:fld id="{F5C1EC3F-89C9-4584-8DCD-67AB019E66E5}" type="slidenum">
              <a:rPr lang="en-US" smtClean="0"/>
              <a:t>6</a:t>
            </a:fld>
            <a:endParaRPr lang="en-US"/>
          </a:p>
        </p:txBody>
      </p:sp>
    </p:spTree>
    <p:extLst>
      <p:ext uri="{BB962C8B-B14F-4D97-AF65-F5344CB8AC3E}">
        <p14:creationId xmlns:p14="http://schemas.microsoft.com/office/powerpoint/2010/main" val="366956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Because of backtracking it is hard to keep track of its affects on the world and can become unaccreted after planning a couple of tasks. It Has to assume the world state now is what it will be when it reaches the end because it has to track backwards. Might have to make guess about the starting state of a task</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5C1EC3F-89C9-4584-8DCD-67AB019E66E5}" type="slidenum">
              <a:rPr lang="en-US" smtClean="0"/>
              <a:t>9</a:t>
            </a:fld>
            <a:endParaRPr lang="en-US"/>
          </a:p>
        </p:txBody>
      </p:sp>
    </p:spTree>
    <p:extLst>
      <p:ext uri="{BB962C8B-B14F-4D97-AF65-F5344CB8AC3E}">
        <p14:creationId xmlns:p14="http://schemas.microsoft.com/office/powerpoint/2010/main" val="358874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borrowed from HTN</a:t>
            </a:r>
          </a:p>
        </p:txBody>
      </p:sp>
      <p:sp>
        <p:nvSpPr>
          <p:cNvPr id="4" name="Slide Number Placeholder 3"/>
          <p:cNvSpPr>
            <a:spLocks noGrp="1"/>
          </p:cNvSpPr>
          <p:nvPr>
            <p:ph type="sldNum" sz="quarter" idx="5"/>
          </p:nvPr>
        </p:nvSpPr>
        <p:spPr/>
        <p:txBody>
          <a:bodyPr/>
          <a:lstStyle/>
          <a:p>
            <a:fld id="{F5C1EC3F-89C9-4584-8DCD-67AB019E66E5}" type="slidenum">
              <a:rPr lang="en-US" smtClean="0"/>
              <a:t>12</a:t>
            </a:fld>
            <a:endParaRPr lang="en-US"/>
          </a:p>
        </p:txBody>
      </p:sp>
    </p:spTree>
    <p:extLst>
      <p:ext uri="{BB962C8B-B14F-4D97-AF65-F5344CB8AC3E}">
        <p14:creationId xmlns:p14="http://schemas.microsoft.com/office/powerpoint/2010/main" val="2425206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4554"/>
          <a:stretch/>
        </p:blipFill>
        <p:spPr>
          <a:xfrm>
            <a:off x="0" y="1"/>
            <a:ext cx="12192000" cy="6606282"/>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2" descr="Image result for digipen"/>
          <p:cNvPicPr>
            <a:picLocks noChangeAspect="1" noChangeArrowheads="1"/>
          </p:cNvPicPr>
          <p:nvPr userDrawn="1"/>
        </p:nvPicPr>
        <p:blipFill>
          <a:blip r:embed="rId3">
            <a:extLst>
              <a:ext uri="{BEBA8EAE-BF5A-486C-A8C5-ECC9F3942E4B}">
                <a14:imgProps xmlns:a14="http://schemas.microsoft.com/office/drawing/2010/main">
                  <a14:imgLayer r:embed="rId4">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56328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7801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02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w/Footer">
    <p:spTree>
      <p:nvGrpSpPr>
        <p:cNvPr id="1" name=""/>
        <p:cNvGrpSpPr/>
        <p:nvPr/>
      </p:nvGrpSpPr>
      <p:grpSpPr>
        <a:xfrm>
          <a:off x="0" y="0"/>
          <a:ext cx="0" cy="0"/>
          <a:chOff x="0" y="0"/>
          <a:chExt cx="0" cy="0"/>
        </a:xfrm>
      </p:grpSpPr>
      <p:cxnSp>
        <p:nvCxnSpPr>
          <p:cNvPr id="7" name="Straight Connector 6"/>
          <p:cNvCxnSpPr/>
          <p:nvPr userDrawn="1"/>
        </p:nvCxnSpPr>
        <p:spPr>
          <a:xfrm>
            <a:off x="4094607" y="0"/>
            <a:ext cx="0" cy="6333743"/>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1"/>
            <a:ext cx="4090988" cy="6333742"/>
          </a:xfrm>
        </p:spPr>
        <p:txBody>
          <a:bodyPr anchor="ctr">
            <a:normAutofit/>
          </a:bodyPr>
          <a:lstStyle>
            <a:lvl1pPr algn="ctr">
              <a:defRPr sz="4000">
                <a:solidFill>
                  <a:srgbClr val="898989"/>
                </a:solidFill>
                <a:latin typeface="Century Gothic" panose="020B0502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267200" y="1"/>
            <a:ext cx="7924800" cy="6333742"/>
          </a:xfrm>
        </p:spPr>
        <p:txBody>
          <a:bodyPr lIns="91440" anchor="ctr">
            <a:normAutofit/>
          </a:bodyPr>
          <a:lstStyle>
            <a:lvl1pPr marL="742950" indent="-742950">
              <a:lnSpc>
                <a:spcPct val="150000"/>
              </a:lnSpc>
              <a:buClr>
                <a:schemeClr val="accent1"/>
              </a:buClr>
              <a:buFont typeface="+mj-lt"/>
              <a:buAutoNum type="alphaUcPeriod"/>
              <a:defRPr sz="4000" baseline="0">
                <a:solidFill>
                  <a:schemeClr val="bg1">
                    <a:lumMod val="8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a:p>
            <a:pPr lvl="0"/>
            <a:r>
              <a:rPr lang="en-US" dirty="0"/>
              <a:t>Edit Master text styles</a:t>
            </a:r>
          </a:p>
          <a:p>
            <a:pPr lvl="0"/>
            <a:r>
              <a:rPr lang="en-US" dirty="0"/>
              <a:t>Edit Master text styles</a:t>
            </a:r>
          </a:p>
          <a:p>
            <a:pPr lvl="0"/>
            <a:r>
              <a:rPr lang="en-US" dirty="0"/>
              <a:t>Edit Master text styles</a:t>
            </a:r>
          </a:p>
        </p:txBody>
      </p:sp>
      <p:pic>
        <p:nvPicPr>
          <p:cNvPr id="5"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174055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No Footer">
    <p:spTree>
      <p:nvGrpSpPr>
        <p:cNvPr id="1" name=""/>
        <p:cNvGrpSpPr/>
        <p:nvPr/>
      </p:nvGrpSpPr>
      <p:grpSpPr>
        <a:xfrm>
          <a:off x="0" y="0"/>
          <a:ext cx="0" cy="0"/>
          <a:chOff x="0" y="0"/>
          <a:chExt cx="0" cy="0"/>
        </a:xfrm>
      </p:grpSpPr>
      <p:cxnSp>
        <p:nvCxnSpPr>
          <p:cNvPr id="7" name="Straight Connector 6"/>
          <p:cNvCxnSpPr>
            <a:cxnSpLocks/>
          </p:cNvCxnSpPr>
          <p:nvPr userDrawn="1"/>
        </p:nvCxnSpPr>
        <p:spPr>
          <a:xfrm>
            <a:off x="4114800" y="0"/>
            <a:ext cx="0" cy="6900863"/>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4114800" cy="6857999"/>
          </a:xfrm>
        </p:spPr>
        <p:txBody>
          <a:bodyPr anchor="ctr">
            <a:normAutofit/>
          </a:bodyPr>
          <a:lstStyle>
            <a:lvl1pPr algn="ctr">
              <a:defRPr sz="4000">
                <a:solidFill>
                  <a:srgbClr val="898989"/>
                </a:solidFill>
                <a:latin typeface="Century Gothic" panose="020B0502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281488" y="1"/>
            <a:ext cx="7910512" cy="6857998"/>
          </a:xfrm>
        </p:spPr>
        <p:txBody>
          <a:bodyPr lIns="91440" anchor="ctr">
            <a:normAutofit/>
          </a:bodyPr>
          <a:lstStyle>
            <a:lvl1pPr marL="742950" indent="-742950">
              <a:lnSpc>
                <a:spcPct val="150000"/>
              </a:lnSpc>
              <a:buClr>
                <a:schemeClr val="accent1"/>
              </a:buClr>
              <a:buFont typeface="+mj-lt"/>
              <a:buAutoNum type="alphaUcPeriod"/>
              <a:defRPr sz="4000" baseline="0">
                <a:solidFill>
                  <a:schemeClr val="bg1">
                    <a:lumMod val="8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a:p>
            <a:pPr lvl="0"/>
            <a:r>
              <a:rPr lang="en-US" dirty="0"/>
              <a:t>Edit Master text styles</a:t>
            </a:r>
          </a:p>
          <a:p>
            <a:pPr lvl="0"/>
            <a:r>
              <a:rPr lang="en-US" dirty="0"/>
              <a:t>Edit Master text styles</a:t>
            </a:r>
          </a:p>
          <a:p>
            <a:pPr lvl="0"/>
            <a:r>
              <a:rPr lang="en-US" dirty="0"/>
              <a:t>Edit Master text styles</a:t>
            </a:r>
          </a:p>
        </p:txBody>
      </p:sp>
    </p:spTree>
    <p:extLst>
      <p:ext uri="{BB962C8B-B14F-4D97-AF65-F5344CB8AC3E}">
        <p14:creationId xmlns:p14="http://schemas.microsoft.com/office/powerpoint/2010/main" val="20161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nted Content w/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763" y="1684421"/>
            <a:ext cx="10442123" cy="4492543"/>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pic>
        <p:nvPicPr>
          <p:cNvPr id="4"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216208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dented 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189" y="1684421"/>
            <a:ext cx="10470697" cy="4881384"/>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Tree>
    <p:extLst>
      <p:ext uri="{BB962C8B-B14F-4D97-AF65-F5344CB8AC3E}">
        <p14:creationId xmlns:p14="http://schemas.microsoft.com/office/powerpoint/2010/main" val="354666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Footer">
    <p:spTree>
      <p:nvGrpSpPr>
        <p:cNvPr id="1" name=""/>
        <p:cNvGrpSpPr/>
        <p:nvPr/>
      </p:nvGrpSpPr>
      <p:grpSpPr>
        <a:xfrm>
          <a:off x="0" y="0"/>
          <a:ext cx="0" cy="0"/>
          <a:chOff x="0" y="0"/>
          <a:chExt cx="0" cy="0"/>
        </a:xfrm>
      </p:grpSpPr>
      <p:sp>
        <p:nvSpPr>
          <p:cNvPr id="4"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
        <p:nvSpPr>
          <p:cNvPr id="5" name="Content Placeholder 2"/>
          <p:cNvSpPr>
            <a:spLocks noGrp="1"/>
          </p:cNvSpPr>
          <p:nvPr>
            <p:ph idx="1"/>
          </p:nvPr>
        </p:nvSpPr>
        <p:spPr>
          <a:xfrm>
            <a:off x="632517" y="1684421"/>
            <a:ext cx="11189369" cy="4492543"/>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07617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No Footer">
    <p:spTree>
      <p:nvGrpSpPr>
        <p:cNvPr id="1" name=""/>
        <p:cNvGrpSpPr/>
        <p:nvPr/>
      </p:nvGrpSpPr>
      <p:grpSpPr>
        <a:xfrm>
          <a:off x="0" y="0"/>
          <a:ext cx="0" cy="0"/>
          <a:chOff x="0" y="0"/>
          <a:chExt cx="0" cy="0"/>
        </a:xfrm>
      </p:grpSpPr>
      <p:sp>
        <p:nvSpPr>
          <p:cNvPr id="4"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
        <p:nvSpPr>
          <p:cNvPr id="5" name="Content Placeholder 2"/>
          <p:cNvSpPr>
            <a:spLocks noGrp="1"/>
          </p:cNvSpPr>
          <p:nvPr>
            <p:ph idx="1"/>
          </p:nvPr>
        </p:nvSpPr>
        <p:spPr>
          <a:xfrm>
            <a:off x="632517" y="1684421"/>
            <a:ext cx="11189369" cy="486075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6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lit Content w/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579" y="1711922"/>
            <a:ext cx="5225141" cy="4465042"/>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414407" y="1711922"/>
            <a:ext cx="5391149" cy="4465042"/>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pic>
        <p:nvPicPr>
          <p:cNvPr id="6"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66605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lit 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579" y="1711922"/>
            <a:ext cx="5225141" cy="487450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435033" y="1711922"/>
            <a:ext cx="5391149" cy="487450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Tree>
    <p:extLst>
      <p:ext uri="{BB962C8B-B14F-4D97-AF65-F5344CB8AC3E}">
        <p14:creationId xmlns:p14="http://schemas.microsoft.com/office/powerpoint/2010/main" val="6390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19838"/>
            <a:ext cx="12192000" cy="5381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latin typeface="Century Gothic" panose="020B0502020202020204" pitchFamily="34" charset="0"/>
            </a:endParaRPr>
          </a:p>
        </p:txBody>
      </p:sp>
      <p:sp>
        <p:nvSpPr>
          <p:cNvPr id="10" name="Rectangle 9"/>
          <p:cNvSpPr/>
          <p:nvPr userDrawn="1"/>
        </p:nvSpPr>
        <p:spPr>
          <a:xfrm>
            <a:off x="0" y="6332030"/>
            <a:ext cx="12192000" cy="5381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latin typeface="Century Gothic" panose="020B050202020202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6332030"/>
            <a:ext cx="1219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2618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 id="2147483667" r:id="rId5"/>
    <p:sldLayoutId id="2147483660" r:id="rId6"/>
    <p:sldLayoutId id="2147483668" r:id="rId7"/>
    <p:sldLayoutId id="2147483661" r:id="rId8"/>
    <p:sldLayoutId id="2147483669" r:id="rId9"/>
    <p:sldLayoutId id="214748365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Cooperative agents using planning</a:t>
            </a:r>
          </a:p>
        </p:txBody>
      </p:sp>
      <p:sp>
        <p:nvSpPr>
          <p:cNvPr id="3" name="Subtitle 2"/>
          <p:cNvSpPr>
            <a:spLocks noGrp="1"/>
          </p:cNvSpPr>
          <p:nvPr>
            <p:ph type="subTitle" idx="1"/>
          </p:nvPr>
        </p:nvSpPr>
        <p:spPr/>
        <p:txBody>
          <a:bodyPr/>
          <a:lstStyle/>
          <a:p>
            <a:r>
              <a:rPr lang="en-US" dirty="0"/>
              <a:t>Jordan Hoffmann, Zack Krolikowski, Dylan </a:t>
            </a:r>
            <a:r>
              <a:rPr lang="en-US" dirty="0" err="1"/>
              <a:t>Pautler</a:t>
            </a:r>
            <a:endParaRPr lang="en-US" dirty="0"/>
          </a:p>
          <a:p>
            <a:r>
              <a:rPr lang="en-US" sz="1800" dirty="0"/>
              <a:t>4/11/2021</a:t>
            </a:r>
          </a:p>
        </p:txBody>
      </p:sp>
    </p:spTree>
    <p:extLst>
      <p:ext uri="{BB962C8B-B14F-4D97-AF65-F5344CB8AC3E}">
        <p14:creationId xmlns:p14="http://schemas.microsoft.com/office/powerpoint/2010/main" val="109823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Can set a goal</a:t>
            </a:r>
          </a:p>
          <a:p>
            <a:pPr marL="457200" indent="-457200">
              <a:buClr>
                <a:schemeClr val="accent2"/>
              </a:buClr>
              <a:buFont typeface="Arial" panose="020B0604020202020204" pitchFamily="34" charset="0"/>
              <a:buChar char="•"/>
            </a:pPr>
            <a:r>
              <a:rPr lang="en-US" dirty="0">
                <a:solidFill>
                  <a:schemeClr val="bg1">
                    <a:lumMod val="50000"/>
                  </a:schemeClr>
                </a:solidFill>
              </a:rPr>
              <a:t>Easier to code</a:t>
            </a:r>
          </a:p>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Why we picked </a:t>
            </a:r>
            <a:r>
              <a:rPr lang="en-US" dirty="0">
                <a:solidFill>
                  <a:schemeClr val="accent2"/>
                </a:solidFill>
              </a:rPr>
              <a:t>GOAP</a:t>
            </a:r>
            <a:endParaRPr lang="en-US" dirty="0"/>
          </a:p>
        </p:txBody>
      </p:sp>
    </p:spTree>
    <p:extLst>
      <p:ext uri="{BB962C8B-B14F-4D97-AF65-F5344CB8AC3E}">
        <p14:creationId xmlns:p14="http://schemas.microsoft.com/office/powerpoint/2010/main" val="218142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All the possible </a:t>
            </a:r>
            <a:r>
              <a:rPr lang="en-US" dirty="0">
                <a:solidFill>
                  <a:schemeClr val="accent2"/>
                </a:solidFill>
              </a:rPr>
              <a:t>tasks</a:t>
            </a:r>
            <a:r>
              <a:rPr lang="en-US" dirty="0"/>
              <a:t> in our demo</a:t>
            </a:r>
          </a:p>
        </p:txBody>
      </p:sp>
      <p:pic>
        <p:nvPicPr>
          <p:cNvPr id="5" name="Picture 4">
            <a:extLst>
              <a:ext uri="{FF2B5EF4-FFF2-40B4-BE49-F238E27FC236}">
                <a16:creationId xmlns:a16="http://schemas.microsoft.com/office/drawing/2014/main" id="{50CCB183-77C8-4871-A67C-E9A337BFEC07}"/>
              </a:ext>
            </a:extLst>
          </p:cNvPr>
          <p:cNvPicPr>
            <a:picLocks noChangeAspect="1"/>
          </p:cNvPicPr>
          <p:nvPr/>
        </p:nvPicPr>
        <p:blipFill>
          <a:blip r:embed="rId2"/>
          <a:stretch>
            <a:fillRect/>
          </a:stretch>
        </p:blipFill>
        <p:spPr>
          <a:xfrm>
            <a:off x="4415644" y="1899880"/>
            <a:ext cx="3360711" cy="4450466"/>
          </a:xfrm>
          <a:prstGeom prst="rect">
            <a:avLst/>
          </a:prstGeom>
        </p:spPr>
      </p:pic>
    </p:spTree>
    <p:extLst>
      <p:ext uri="{BB962C8B-B14F-4D97-AF65-F5344CB8AC3E}">
        <p14:creationId xmlns:p14="http://schemas.microsoft.com/office/powerpoint/2010/main" val="218708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9" y="1684421"/>
            <a:ext cx="3558037" cy="4881384"/>
          </a:xfrm>
        </p:spPr>
        <p:txBody>
          <a:bodyPr/>
          <a:lstStyle/>
          <a:p>
            <a:endParaRPr lang="en-US" dirty="0"/>
          </a:p>
          <a:p>
            <a:endParaRPr lang="en-US" dirty="0"/>
          </a:p>
        </p:txBody>
      </p:sp>
      <p:sp>
        <p:nvSpPr>
          <p:cNvPr id="3" name="Content Placeholder 2"/>
          <p:cNvSpPr>
            <a:spLocks noGrp="1"/>
          </p:cNvSpPr>
          <p:nvPr>
            <p:ph idx="10"/>
          </p:nvPr>
        </p:nvSpPr>
        <p:spPr>
          <a:xfrm>
            <a:off x="0" y="39954"/>
            <a:ext cx="12192000" cy="1353554"/>
          </a:xfrm>
        </p:spPr>
        <p:txBody>
          <a:bodyPr>
            <a:noAutofit/>
          </a:bodyPr>
          <a:lstStyle/>
          <a:p>
            <a:pPr>
              <a:buClr>
                <a:schemeClr val="accent2"/>
              </a:buClr>
            </a:pPr>
            <a:r>
              <a:rPr lang="en-US" dirty="0"/>
              <a:t>How agents </a:t>
            </a:r>
            <a:r>
              <a:rPr lang="en-US" dirty="0">
                <a:solidFill>
                  <a:schemeClr val="accent2"/>
                </a:solidFill>
              </a:rPr>
              <a:t>perform</a:t>
            </a:r>
            <a:r>
              <a:rPr lang="en-US" dirty="0"/>
              <a:t> tasks</a:t>
            </a:r>
          </a:p>
        </p:txBody>
      </p:sp>
      <p:sp>
        <p:nvSpPr>
          <p:cNvPr id="4" name="Content Placeholder 1">
            <a:extLst>
              <a:ext uri="{FF2B5EF4-FFF2-40B4-BE49-F238E27FC236}">
                <a16:creationId xmlns:a16="http://schemas.microsoft.com/office/drawing/2014/main" id="{8A35E9E1-C51F-4063-BFDC-20FA12E0C37F}"/>
              </a:ext>
            </a:extLst>
          </p:cNvPr>
          <p:cNvSpPr txBox="1">
            <a:spLocks/>
          </p:cNvSpPr>
          <p:nvPr/>
        </p:nvSpPr>
        <p:spPr>
          <a:xfrm>
            <a:off x="1351189" y="1551476"/>
            <a:ext cx="3558037" cy="48813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Tx/>
              <a:buNone/>
              <a:defRPr sz="3200" kern="120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dirty="0">
                <a:solidFill>
                  <a:schemeClr val="bg1">
                    <a:lumMod val="50000"/>
                  </a:schemeClr>
                </a:solidFill>
              </a:rPr>
              <a:t>Parts of a task	</a:t>
            </a:r>
          </a:p>
          <a:p>
            <a:pPr marL="1143000" lvl="1" indent="-457200">
              <a:buClr>
                <a:schemeClr val="accent2"/>
              </a:buClr>
            </a:pPr>
            <a:r>
              <a:rPr lang="en-US" dirty="0">
                <a:solidFill>
                  <a:schemeClr val="bg1">
                    <a:lumMod val="50000"/>
                  </a:schemeClr>
                </a:solidFill>
              </a:rPr>
              <a:t>Preconditions</a:t>
            </a:r>
          </a:p>
          <a:p>
            <a:pPr marL="1143000" lvl="1" indent="-457200">
              <a:buClr>
                <a:schemeClr val="accent2"/>
              </a:buClr>
            </a:pPr>
            <a:r>
              <a:rPr lang="en-US" dirty="0">
                <a:solidFill>
                  <a:schemeClr val="bg1">
                    <a:lumMod val="50000"/>
                  </a:schemeClr>
                </a:solidFill>
              </a:rPr>
              <a:t>Effects</a:t>
            </a:r>
          </a:p>
          <a:p>
            <a:pPr marL="1143000" lvl="1" indent="-457200">
              <a:buClr>
                <a:schemeClr val="accent2"/>
              </a:buClr>
            </a:pPr>
            <a:r>
              <a:rPr lang="en-US" dirty="0">
                <a:solidFill>
                  <a:schemeClr val="bg1">
                    <a:lumMod val="50000"/>
                  </a:schemeClr>
                </a:solidFill>
              </a:rPr>
              <a:t>Operation</a:t>
            </a:r>
          </a:p>
          <a:p>
            <a:pPr marL="1143000" lvl="1" indent="-457200">
              <a:buClr>
                <a:schemeClr val="accent2"/>
              </a:buClr>
            </a:pPr>
            <a:r>
              <a:rPr lang="en-US" dirty="0">
                <a:solidFill>
                  <a:schemeClr val="bg1">
                    <a:lumMod val="50000"/>
                  </a:schemeClr>
                </a:solidFill>
              </a:rPr>
              <a:t>Weight</a:t>
            </a:r>
          </a:p>
          <a:p>
            <a:pPr marL="1143000" lvl="1" indent="-457200">
              <a:buClr>
                <a:schemeClr val="accent2"/>
              </a:buClr>
            </a:pPr>
            <a:endParaRPr lang="en-US" dirty="0">
              <a:solidFill>
                <a:schemeClr val="bg1">
                  <a:lumMod val="50000"/>
                </a:schemeClr>
              </a:solidFill>
            </a:endParaRPr>
          </a:p>
          <a:p>
            <a:endParaRPr lang="en-US" dirty="0"/>
          </a:p>
        </p:txBody>
      </p:sp>
      <p:sp>
        <p:nvSpPr>
          <p:cNvPr id="5" name="Content Placeholder 1">
            <a:extLst>
              <a:ext uri="{FF2B5EF4-FFF2-40B4-BE49-F238E27FC236}">
                <a16:creationId xmlns:a16="http://schemas.microsoft.com/office/drawing/2014/main" id="{7C8F749C-2234-46F7-A4FC-48D9E7B9DCCE}"/>
              </a:ext>
            </a:extLst>
          </p:cNvPr>
          <p:cNvSpPr txBox="1">
            <a:spLocks/>
          </p:cNvSpPr>
          <p:nvPr/>
        </p:nvSpPr>
        <p:spPr>
          <a:xfrm>
            <a:off x="6096000" y="1684421"/>
            <a:ext cx="3917004" cy="48813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Tx/>
              <a:buNone/>
              <a:defRPr sz="3200" kern="120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50000"/>
                </a:schemeClr>
              </a:solidFill>
            </a:endParaRPr>
          </a:p>
          <a:p>
            <a:r>
              <a:rPr lang="en-US" dirty="0">
                <a:solidFill>
                  <a:schemeClr val="bg1">
                    <a:lumMod val="50000"/>
                  </a:schemeClr>
                </a:solidFill>
              </a:rPr>
              <a:t>Parts of Operation	</a:t>
            </a:r>
          </a:p>
          <a:p>
            <a:pPr marL="1143000" lvl="1" indent="-457200">
              <a:buClr>
                <a:schemeClr val="accent2"/>
              </a:buClr>
            </a:pPr>
            <a:r>
              <a:rPr lang="en-US" dirty="0">
                <a:solidFill>
                  <a:schemeClr val="bg1">
                    <a:lumMod val="50000"/>
                  </a:schemeClr>
                </a:solidFill>
              </a:rPr>
              <a:t>Init</a:t>
            </a:r>
          </a:p>
          <a:p>
            <a:pPr marL="1143000" lvl="1" indent="-457200">
              <a:buClr>
                <a:schemeClr val="accent2"/>
              </a:buClr>
            </a:pPr>
            <a:r>
              <a:rPr lang="en-US" dirty="0">
                <a:solidFill>
                  <a:schemeClr val="bg1">
                    <a:lumMod val="50000"/>
                  </a:schemeClr>
                </a:solidFill>
              </a:rPr>
              <a:t>Update</a:t>
            </a:r>
          </a:p>
          <a:p>
            <a:pPr marL="1143000" lvl="1" indent="-457200">
              <a:buClr>
                <a:schemeClr val="accent2"/>
              </a:buClr>
            </a:pPr>
            <a:r>
              <a:rPr lang="en-US" dirty="0">
                <a:solidFill>
                  <a:schemeClr val="bg1">
                    <a:lumMod val="50000"/>
                  </a:schemeClr>
                </a:solidFill>
              </a:rPr>
              <a:t>Exit</a:t>
            </a:r>
          </a:p>
          <a:p>
            <a:pPr marL="1143000" lvl="1" indent="-457200">
              <a:buClr>
                <a:schemeClr val="accent2"/>
              </a:buClr>
            </a:pPr>
            <a:r>
              <a:rPr lang="en-US" dirty="0" err="1">
                <a:solidFill>
                  <a:schemeClr val="bg1">
                    <a:lumMod val="50000"/>
                  </a:schemeClr>
                </a:solidFill>
              </a:rPr>
              <a:t>IsComplete</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15274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9" y="1141379"/>
            <a:ext cx="10470697" cy="5424426"/>
          </a:xfrm>
        </p:spPr>
        <p:txBody>
          <a:bodyPr>
            <a:normAutofit fontScale="92500" lnSpcReduction="10000"/>
          </a:bodyPr>
          <a:lstStyle/>
          <a:p>
            <a:r>
              <a:rPr lang="en-US" dirty="0" err="1">
                <a:solidFill>
                  <a:schemeClr val="bg1">
                    <a:lumMod val="50000"/>
                  </a:schemeClr>
                </a:solidFill>
              </a:rPr>
              <a:t>WorldStack</a:t>
            </a:r>
            <a:r>
              <a:rPr lang="en-US" dirty="0">
                <a:solidFill>
                  <a:schemeClr val="bg1">
                    <a:lumMod val="50000"/>
                  </a:schemeClr>
                </a:solidFill>
              </a:rPr>
              <a:t> = Current State Of World</a:t>
            </a:r>
          </a:p>
          <a:p>
            <a:r>
              <a:rPr lang="en-US" dirty="0" err="1">
                <a:solidFill>
                  <a:schemeClr val="bg1">
                    <a:lumMod val="50000"/>
                  </a:schemeClr>
                </a:solidFill>
              </a:rPr>
              <a:t>GoalsStack</a:t>
            </a:r>
            <a:r>
              <a:rPr lang="en-US" dirty="0">
                <a:solidFill>
                  <a:schemeClr val="bg1">
                    <a:lumMod val="50000"/>
                  </a:schemeClr>
                </a:solidFill>
              </a:rPr>
              <a:t>  = End Goal</a:t>
            </a:r>
          </a:p>
          <a:p>
            <a:r>
              <a:rPr lang="en-US" dirty="0" err="1">
                <a:solidFill>
                  <a:schemeClr val="bg1">
                    <a:lumMod val="50000"/>
                  </a:schemeClr>
                </a:solidFill>
              </a:rPr>
              <a:t>TasksStack</a:t>
            </a:r>
            <a:r>
              <a:rPr lang="en-US" dirty="0">
                <a:solidFill>
                  <a:schemeClr val="bg1">
                    <a:lumMod val="50000"/>
                  </a:schemeClr>
                </a:solidFill>
              </a:rPr>
              <a:t>   = null</a:t>
            </a:r>
          </a:p>
          <a:p>
            <a:r>
              <a:rPr lang="en-US" dirty="0">
                <a:solidFill>
                  <a:schemeClr val="bg1">
                    <a:lumMod val="50000"/>
                  </a:schemeClr>
                </a:solidFill>
              </a:rPr>
              <a:t>While all goals are not complete: </a:t>
            </a:r>
          </a:p>
          <a:p>
            <a:r>
              <a:rPr lang="en-US" dirty="0">
                <a:solidFill>
                  <a:schemeClr val="bg1">
                    <a:lumMod val="50000"/>
                  </a:schemeClr>
                </a:solidFill>
              </a:rPr>
              <a:t>	task = Get Best Task</a:t>
            </a:r>
          </a:p>
          <a:p>
            <a:r>
              <a:rPr lang="en-US" dirty="0">
                <a:solidFill>
                  <a:schemeClr val="bg1">
                    <a:lumMod val="50000"/>
                  </a:schemeClr>
                </a:solidFill>
              </a:rPr>
              <a:t>	If no valid tasks</a:t>
            </a:r>
          </a:p>
          <a:p>
            <a:r>
              <a:rPr lang="en-US" dirty="0">
                <a:solidFill>
                  <a:schemeClr val="bg1">
                    <a:lumMod val="50000"/>
                  </a:schemeClr>
                </a:solidFill>
              </a:rPr>
              <a:t>		Mark top of </a:t>
            </a:r>
            <a:r>
              <a:rPr lang="en-US" dirty="0" err="1">
                <a:solidFill>
                  <a:schemeClr val="bg1">
                    <a:lumMod val="50000"/>
                  </a:schemeClr>
                </a:solidFill>
              </a:rPr>
              <a:t>TasksStack</a:t>
            </a:r>
            <a:r>
              <a:rPr lang="en-US" dirty="0">
                <a:solidFill>
                  <a:schemeClr val="bg1">
                    <a:lumMod val="50000"/>
                  </a:schemeClr>
                </a:solidFill>
              </a:rPr>
              <a:t> as unusable</a:t>
            </a:r>
          </a:p>
          <a:p>
            <a:r>
              <a:rPr lang="en-US" dirty="0">
                <a:solidFill>
                  <a:schemeClr val="bg1">
                    <a:lumMod val="50000"/>
                  </a:schemeClr>
                </a:solidFill>
              </a:rPr>
              <a:t>		Pop all stacks and continue</a:t>
            </a:r>
          </a:p>
          <a:p>
            <a:r>
              <a:rPr lang="en-US" dirty="0">
                <a:solidFill>
                  <a:schemeClr val="bg1">
                    <a:lumMod val="50000"/>
                  </a:schemeClr>
                </a:solidFill>
              </a:rPr>
              <a:t>	</a:t>
            </a:r>
            <a:r>
              <a:rPr lang="en-US" dirty="0" err="1">
                <a:solidFill>
                  <a:schemeClr val="bg1">
                    <a:lumMod val="50000"/>
                  </a:schemeClr>
                </a:solidFill>
              </a:rPr>
              <a:t>TasksStack.push</a:t>
            </a:r>
            <a:r>
              <a:rPr lang="en-US" dirty="0">
                <a:solidFill>
                  <a:schemeClr val="bg1">
                    <a:lumMod val="50000"/>
                  </a:schemeClr>
                </a:solidFill>
              </a:rPr>
              <a:t>(task)</a:t>
            </a:r>
          </a:p>
          <a:p>
            <a:r>
              <a:rPr lang="en-US" dirty="0">
                <a:solidFill>
                  <a:schemeClr val="bg1">
                    <a:lumMod val="50000"/>
                  </a:schemeClr>
                </a:solidFill>
              </a:rPr>
              <a:t>	</a:t>
            </a:r>
            <a:r>
              <a:rPr lang="en-US" dirty="0" err="1">
                <a:solidFill>
                  <a:schemeClr val="bg1">
                    <a:lumMod val="50000"/>
                  </a:schemeClr>
                </a:solidFill>
              </a:rPr>
              <a:t>WordStack.push</a:t>
            </a:r>
            <a:r>
              <a:rPr lang="en-US" dirty="0">
                <a:solidFill>
                  <a:schemeClr val="bg1">
                    <a:lumMod val="50000"/>
                  </a:schemeClr>
                </a:solidFill>
              </a:rPr>
              <a:t>(World state after tasks)</a:t>
            </a:r>
          </a:p>
          <a:p>
            <a:r>
              <a:rPr lang="en-US" dirty="0">
                <a:solidFill>
                  <a:schemeClr val="bg1">
                    <a:lumMod val="50000"/>
                  </a:schemeClr>
                </a:solidFill>
              </a:rPr>
              <a:t>	</a:t>
            </a:r>
            <a:r>
              <a:rPr lang="en-US" dirty="0" err="1">
                <a:solidFill>
                  <a:schemeClr val="bg1">
                    <a:lumMod val="50000"/>
                  </a:schemeClr>
                </a:solidFill>
              </a:rPr>
              <a:t>GoalsStack.push</a:t>
            </a:r>
            <a:r>
              <a:rPr lang="en-US" dirty="0">
                <a:solidFill>
                  <a:schemeClr val="bg1">
                    <a:lumMod val="50000"/>
                  </a:schemeClr>
                </a:solidFill>
              </a:rPr>
              <a:t>(all unmet preconditions) </a:t>
            </a:r>
          </a:p>
        </p:txBody>
      </p:sp>
      <p:sp>
        <p:nvSpPr>
          <p:cNvPr id="3" name="Content Placeholder 2"/>
          <p:cNvSpPr>
            <a:spLocks noGrp="1"/>
          </p:cNvSpPr>
          <p:nvPr>
            <p:ph idx="10"/>
          </p:nvPr>
        </p:nvSpPr>
        <p:spPr/>
        <p:txBody>
          <a:bodyPr>
            <a:noAutofit/>
          </a:bodyPr>
          <a:lstStyle/>
          <a:p>
            <a:pPr>
              <a:buClr>
                <a:schemeClr val="accent2"/>
              </a:buClr>
            </a:pPr>
            <a:r>
              <a:rPr lang="en-US" dirty="0"/>
              <a:t>The </a:t>
            </a:r>
            <a:r>
              <a:rPr lang="en-US" dirty="0">
                <a:solidFill>
                  <a:schemeClr val="accent2"/>
                </a:solidFill>
              </a:rPr>
              <a:t>algorithm</a:t>
            </a:r>
            <a:r>
              <a:rPr lang="en-US" dirty="0"/>
              <a:t> agents use to plan</a:t>
            </a:r>
          </a:p>
        </p:txBody>
      </p:sp>
    </p:spTree>
    <p:extLst>
      <p:ext uri="{BB962C8B-B14F-4D97-AF65-F5344CB8AC3E}">
        <p14:creationId xmlns:p14="http://schemas.microsoft.com/office/powerpoint/2010/main" val="2265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noAutofit/>
          </a:bodyPr>
          <a:lstStyle/>
          <a:p>
            <a:pPr>
              <a:buClr>
                <a:schemeClr val="accent2"/>
              </a:buClr>
            </a:pPr>
            <a:r>
              <a:rPr lang="en-US" dirty="0"/>
              <a:t>How to get the </a:t>
            </a:r>
            <a:r>
              <a:rPr lang="en-US" dirty="0">
                <a:solidFill>
                  <a:schemeClr val="accent2"/>
                </a:solidFill>
              </a:rPr>
              <a:t>best</a:t>
            </a:r>
            <a:r>
              <a:rPr lang="en-US" dirty="0"/>
              <a:t> task</a:t>
            </a:r>
          </a:p>
        </p:txBody>
      </p:sp>
      <p:sp>
        <p:nvSpPr>
          <p:cNvPr id="4" name="Content Placeholder 1">
            <a:extLst>
              <a:ext uri="{FF2B5EF4-FFF2-40B4-BE49-F238E27FC236}">
                <a16:creationId xmlns:a16="http://schemas.microsoft.com/office/drawing/2014/main" id="{FEDDA6BB-3F86-41B6-8058-1917817A9B4D}"/>
              </a:ext>
            </a:extLst>
          </p:cNvPr>
          <p:cNvSpPr>
            <a:spLocks noGrp="1"/>
          </p:cNvSpPr>
          <p:nvPr>
            <p:ph idx="1"/>
          </p:nvPr>
        </p:nvSpPr>
        <p:spPr>
          <a:xfrm>
            <a:off x="1351189" y="1684421"/>
            <a:ext cx="10470697" cy="4881384"/>
          </a:xfrm>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Lowest weighted task</a:t>
            </a:r>
          </a:p>
          <a:p>
            <a:pPr marL="1143000" lvl="1" indent="-457200">
              <a:buClr>
                <a:schemeClr val="accent2"/>
              </a:buClr>
            </a:pPr>
            <a:r>
              <a:rPr lang="en-US" dirty="0">
                <a:solidFill>
                  <a:schemeClr val="bg1">
                    <a:lumMod val="50000"/>
                  </a:schemeClr>
                </a:solidFill>
              </a:rPr>
              <a:t>Unmet preconditions</a:t>
            </a:r>
          </a:p>
          <a:p>
            <a:pPr marL="1143000" lvl="1" indent="-457200">
              <a:buClr>
                <a:schemeClr val="accent2"/>
              </a:buClr>
            </a:pPr>
            <a:r>
              <a:rPr lang="en-US" dirty="0">
                <a:solidFill>
                  <a:schemeClr val="bg1">
                    <a:lumMod val="50000"/>
                  </a:schemeClr>
                </a:solidFill>
              </a:rPr>
              <a:t>Number of goals left uncompleted</a:t>
            </a:r>
          </a:p>
          <a:p>
            <a:endParaRPr lang="en-US" dirty="0"/>
          </a:p>
        </p:txBody>
      </p:sp>
    </p:spTree>
    <p:extLst>
      <p:ext uri="{BB962C8B-B14F-4D97-AF65-F5344CB8AC3E}">
        <p14:creationId xmlns:p14="http://schemas.microsoft.com/office/powerpoint/2010/main" val="149111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Find a way to get invertible tasks consistently</a:t>
            </a:r>
          </a:p>
        </p:txBody>
      </p:sp>
      <p:sp>
        <p:nvSpPr>
          <p:cNvPr id="3" name="Content Placeholder 2"/>
          <p:cNvSpPr>
            <a:spLocks noGrp="1"/>
          </p:cNvSpPr>
          <p:nvPr>
            <p:ph idx="10"/>
          </p:nvPr>
        </p:nvSpPr>
        <p:spPr/>
        <p:txBody>
          <a:bodyPr>
            <a:noAutofit/>
          </a:bodyPr>
          <a:lstStyle/>
          <a:p>
            <a:pPr>
              <a:buClr>
                <a:schemeClr val="accent2"/>
              </a:buClr>
            </a:pPr>
            <a:r>
              <a:rPr lang="en-US" dirty="0"/>
              <a:t>Possible ways to </a:t>
            </a:r>
            <a:r>
              <a:rPr lang="en-US" dirty="0">
                <a:solidFill>
                  <a:schemeClr val="accent2"/>
                </a:solidFill>
              </a:rPr>
              <a:t>improve </a:t>
            </a:r>
            <a:r>
              <a:rPr lang="en-US" dirty="0"/>
              <a:t>our planning</a:t>
            </a:r>
          </a:p>
        </p:txBody>
      </p:sp>
    </p:spTree>
    <p:extLst>
      <p:ext uri="{BB962C8B-B14F-4D97-AF65-F5344CB8AC3E}">
        <p14:creationId xmlns:p14="http://schemas.microsoft.com/office/powerpoint/2010/main" val="10521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br>
              <a:rPr lang="en-US" dirty="0"/>
            </a:br>
            <a:r>
              <a:rPr lang="en-US" dirty="0"/>
              <a:t>Name</a:t>
            </a:r>
            <a:br>
              <a:rPr lang="en-US" dirty="0"/>
            </a:br>
            <a:br>
              <a:rPr lang="en-US" dirty="0"/>
            </a:br>
            <a:r>
              <a:rPr lang="en-US" dirty="0"/>
              <a:t>(don’t use “Agenda” or “Overview”)</a:t>
            </a:r>
          </a:p>
        </p:txBody>
      </p:sp>
      <p:sp>
        <p:nvSpPr>
          <p:cNvPr id="3" name="Text Placeholder 2"/>
          <p:cNvSpPr>
            <a:spLocks noGrp="1"/>
          </p:cNvSpPr>
          <p:nvPr>
            <p:ph type="body" idx="1"/>
          </p:nvPr>
        </p:nvSpPr>
        <p:spPr/>
        <p:txBody>
          <a:bodyPr/>
          <a:lstStyle/>
          <a:p>
            <a:r>
              <a:rPr lang="en-US" dirty="0">
                <a:solidFill>
                  <a:schemeClr val="tx1">
                    <a:lumMod val="75000"/>
                    <a:lumOff val="25000"/>
                  </a:schemeClr>
                </a:solidFill>
              </a:rPr>
              <a:t>Section 1</a:t>
            </a:r>
          </a:p>
          <a:p>
            <a:r>
              <a:rPr lang="en-US" dirty="0">
                <a:solidFill>
                  <a:schemeClr val="tx1">
                    <a:lumMod val="75000"/>
                    <a:lumOff val="25000"/>
                  </a:schemeClr>
                </a:solidFill>
              </a:rPr>
              <a:t>Section 2</a:t>
            </a:r>
          </a:p>
          <a:p>
            <a:r>
              <a:rPr lang="en-US" dirty="0">
                <a:solidFill>
                  <a:schemeClr val="tx1">
                    <a:lumMod val="75000"/>
                    <a:lumOff val="25000"/>
                  </a:schemeClr>
                </a:solidFill>
              </a:rPr>
              <a:t>Section 3</a:t>
            </a:r>
          </a:p>
          <a:p>
            <a:r>
              <a:rPr lang="en-US" dirty="0">
                <a:solidFill>
                  <a:schemeClr val="tx1">
                    <a:lumMod val="75000"/>
                    <a:lumOff val="25000"/>
                  </a:schemeClr>
                </a:solidFill>
              </a:rPr>
              <a:t>Section 4</a:t>
            </a:r>
          </a:p>
        </p:txBody>
      </p:sp>
    </p:spTree>
    <p:extLst>
      <p:ext uri="{BB962C8B-B14F-4D97-AF65-F5344CB8AC3E}">
        <p14:creationId xmlns:p14="http://schemas.microsoft.com/office/powerpoint/2010/main" val="15913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Minimize your use of text</a:t>
            </a:r>
          </a:p>
          <a:p>
            <a:pPr marL="1143000" lvl="1" indent="-457200"/>
            <a:r>
              <a:rPr lang="en-US" dirty="0"/>
              <a:t>Use bullets sparingly (better to just say it)</a:t>
            </a:r>
          </a:p>
          <a:p>
            <a:pPr marL="1143000" lvl="1" indent="-457200"/>
            <a:r>
              <a:rPr lang="en-US" dirty="0"/>
              <a:t>Minimize the “noise” on each slide</a:t>
            </a:r>
          </a:p>
          <a:p>
            <a:pPr marL="1143000" lvl="1" indent="-457200"/>
            <a:r>
              <a:rPr lang="en-US" dirty="0"/>
              <a:t>No one wants to read your presentation</a:t>
            </a:r>
          </a:p>
          <a:p>
            <a:pPr marL="1143000" lvl="1" indent="-457200"/>
            <a:r>
              <a:rPr lang="en-US" dirty="0"/>
              <a:t>Use “effective redundancy” and let your slides add value in addition to what you say</a:t>
            </a:r>
          </a:p>
          <a:p>
            <a:endParaRPr lang="en-US" dirty="0"/>
          </a:p>
        </p:txBody>
      </p:sp>
      <p:sp>
        <p:nvSpPr>
          <p:cNvPr id="3" name="Content Placeholder 2"/>
          <p:cNvSpPr>
            <a:spLocks noGrp="1"/>
          </p:cNvSpPr>
          <p:nvPr>
            <p:ph idx="10"/>
          </p:nvPr>
        </p:nvSpPr>
        <p:spPr/>
        <p:txBody>
          <a:bodyPr/>
          <a:lstStyle/>
          <a:p>
            <a:r>
              <a:rPr lang="en-US" dirty="0"/>
              <a:t>Sentence that explains the point</a:t>
            </a:r>
          </a:p>
        </p:txBody>
      </p:sp>
    </p:spTree>
    <p:extLst>
      <p:ext uri="{BB962C8B-B14F-4D97-AF65-F5344CB8AC3E}">
        <p14:creationId xmlns:p14="http://schemas.microsoft.com/office/powerpoint/2010/main" val="284439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To change the highlight color of the title or bullets</a:t>
            </a:r>
          </a:p>
          <a:p>
            <a:pPr marL="514350" indent="-514350">
              <a:buClr>
                <a:schemeClr val="accent2"/>
              </a:buClr>
              <a:buFont typeface="+mj-lt"/>
              <a:buAutoNum type="arabicPeriod"/>
            </a:pPr>
            <a:r>
              <a:rPr lang="en-US" dirty="0"/>
              <a:t>Select the lines</a:t>
            </a:r>
          </a:p>
          <a:p>
            <a:pPr marL="514350" indent="-514350">
              <a:buClr>
                <a:schemeClr val="accent2"/>
              </a:buClr>
              <a:buFont typeface="+mj-lt"/>
              <a:buAutoNum type="arabicPeriod"/>
            </a:pPr>
            <a:r>
              <a:rPr lang="en-US" dirty="0"/>
              <a:t>Click the bullet drop down in the Home tab</a:t>
            </a:r>
          </a:p>
          <a:p>
            <a:pPr marL="514350" indent="-514350">
              <a:buClr>
                <a:schemeClr val="accent2"/>
              </a:buClr>
              <a:buFont typeface="+mj-lt"/>
              <a:buAutoNum type="arabicPeriod"/>
            </a:pPr>
            <a:r>
              <a:rPr lang="en-US" dirty="0"/>
              <a:t>Select “Bullets and Numbering”</a:t>
            </a:r>
          </a:p>
          <a:p>
            <a:pPr marL="514350" indent="-514350">
              <a:buClr>
                <a:schemeClr val="accent2"/>
              </a:buClr>
              <a:buFont typeface="+mj-lt"/>
              <a:buAutoNum type="arabicPeriod"/>
            </a:pPr>
            <a:r>
              <a:rPr lang="en-US" dirty="0"/>
              <a:t>Click the Color drop down and choose a color</a:t>
            </a:r>
          </a:p>
          <a:p>
            <a:endParaRPr lang="en-US" dirty="0"/>
          </a:p>
          <a:p>
            <a:r>
              <a:rPr lang="en-US" dirty="0"/>
              <a:t>It’s better to go into the Master slide and change the color there if it’s for all slides in the presentation</a:t>
            </a:r>
          </a:p>
          <a:p>
            <a:pPr marL="457200" indent="-457200">
              <a:buClr>
                <a:schemeClr val="accent2"/>
              </a:buClr>
              <a:buFont typeface="Arial" panose="020B0604020202020204" pitchFamily="34" charset="0"/>
              <a:buChar char="•"/>
            </a:pPr>
            <a:r>
              <a:rPr lang="en-US" dirty="0"/>
              <a:t>View-&gt;Slide Master</a:t>
            </a:r>
          </a:p>
          <a:p>
            <a:endParaRPr lang="en-US" dirty="0"/>
          </a:p>
        </p:txBody>
      </p:sp>
      <p:sp>
        <p:nvSpPr>
          <p:cNvPr id="3" name="Content Placeholder 2"/>
          <p:cNvSpPr>
            <a:spLocks noGrp="1"/>
          </p:cNvSpPr>
          <p:nvPr>
            <p:ph idx="10"/>
          </p:nvPr>
        </p:nvSpPr>
        <p:spPr/>
        <p:txBody>
          <a:bodyPr>
            <a:normAutofit lnSpcReduction="10000"/>
          </a:bodyPr>
          <a:lstStyle/>
          <a:p>
            <a:pPr>
              <a:buClr>
                <a:schemeClr val="accent2"/>
              </a:buClr>
            </a:pPr>
            <a:r>
              <a:rPr lang="en-US" dirty="0"/>
              <a:t>Changing the highlight color</a:t>
            </a:r>
          </a:p>
          <a:p>
            <a:pPr>
              <a:buClr>
                <a:schemeClr val="accent2"/>
              </a:buClr>
            </a:pPr>
            <a:r>
              <a:rPr lang="en-US" dirty="0"/>
              <a:t>←This is a bullet point</a:t>
            </a:r>
          </a:p>
        </p:txBody>
      </p:sp>
    </p:spTree>
    <p:extLst>
      <p:ext uri="{BB962C8B-B14F-4D97-AF65-F5344CB8AC3E}">
        <p14:creationId xmlns:p14="http://schemas.microsoft.com/office/powerpoint/2010/main" val="323204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r>
              <a:rPr lang="en-US" dirty="0"/>
              <a:t>To add a Fade animation</a:t>
            </a:r>
          </a:p>
          <a:p>
            <a:pPr marL="514350" indent="-514350">
              <a:buFont typeface="+mj-lt"/>
              <a:buAutoNum type="arabicPeriod"/>
            </a:pPr>
            <a:r>
              <a:rPr lang="en-US" dirty="0"/>
              <a:t>Put the cursor anywhere in the text</a:t>
            </a:r>
          </a:p>
          <a:p>
            <a:pPr marL="514350" indent="-514350">
              <a:buFont typeface="+mj-lt"/>
              <a:buAutoNum type="arabicPeriod"/>
            </a:pPr>
            <a:r>
              <a:rPr lang="en-US" dirty="0"/>
              <a:t>Go to the Animations tab</a:t>
            </a:r>
          </a:p>
          <a:p>
            <a:pPr marL="514350" indent="-514350">
              <a:buFont typeface="+mj-lt"/>
              <a:buAutoNum type="arabicPeriod"/>
            </a:pPr>
            <a:r>
              <a:rPr lang="en-US" dirty="0"/>
              <a:t>Click Fade</a:t>
            </a:r>
          </a:p>
          <a:p>
            <a:pPr marL="514350" indent="-514350">
              <a:buFont typeface="+mj-lt"/>
              <a:buAutoNum type="arabicPeriod"/>
            </a:pPr>
            <a:endParaRPr lang="en-US" dirty="0"/>
          </a:p>
          <a:p>
            <a:r>
              <a:rPr lang="en-US" dirty="0"/>
              <a:t>To reorder animations</a:t>
            </a:r>
          </a:p>
          <a:p>
            <a:pPr marL="514350" indent="-514350">
              <a:buFont typeface="+mj-lt"/>
              <a:buAutoNum type="arabicPeriod"/>
            </a:pPr>
            <a:r>
              <a:rPr lang="en-US" dirty="0"/>
              <a:t>Go to Animations tab and select Animation Pane</a:t>
            </a:r>
          </a:p>
          <a:p>
            <a:pPr marL="514350" indent="-514350">
              <a:buFont typeface="+mj-lt"/>
              <a:buAutoNum type="arabicPeriod"/>
            </a:pPr>
            <a:r>
              <a:rPr lang="en-US" dirty="0"/>
              <a:t>Drag and drop to reorder</a:t>
            </a:r>
          </a:p>
          <a:p>
            <a:pPr marL="514350" indent="-514350">
              <a:buFont typeface="+mj-lt"/>
              <a:buAutoNum type="arabicPeriod"/>
            </a:pPr>
            <a:r>
              <a:rPr lang="en-US" dirty="0"/>
              <a:t>Use the drop down to change when it happens</a:t>
            </a:r>
          </a:p>
          <a:p>
            <a:endParaRPr lang="en-US" dirty="0"/>
          </a:p>
        </p:txBody>
      </p:sp>
      <p:sp>
        <p:nvSpPr>
          <p:cNvPr id="3" name="Content Placeholder 2"/>
          <p:cNvSpPr>
            <a:spLocks noGrp="1"/>
          </p:cNvSpPr>
          <p:nvPr>
            <p:ph idx="10"/>
          </p:nvPr>
        </p:nvSpPr>
        <p:spPr/>
        <p:txBody>
          <a:bodyPr>
            <a:normAutofit lnSpcReduction="10000"/>
          </a:bodyPr>
          <a:lstStyle/>
          <a:p>
            <a:r>
              <a:rPr lang="en-US" dirty="0"/>
              <a:t>Don’t let the audience read ahead</a:t>
            </a:r>
          </a:p>
          <a:p>
            <a:r>
              <a:rPr lang="en-US" dirty="0"/>
              <a:t>Add polish with a Fade for each point</a:t>
            </a:r>
          </a:p>
        </p:txBody>
      </p:sp>
    </p:spTree>
    <p:extLst>
      <p:ext uri="{BB962C8B-B14F-4D97-AF65-F5344CB8AC3E}">
        <p14:creationId xmlns:p14="http://schemas.microsoft.com/office/powerpoint/2010/main" val="238504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agents using planning</a:t>
            </a:r>
            <a:br>
              <a:rPr lang="en-US" dirty="0"/>
            </a:br>
            <a:br>
              <a:rPr lang="en-US" dirty="0"/>
            </a:br>
            <a:endParaRPr lang="en-US" dirty="0"/>
          </a:p>
        </p:txBody>
      </p:sp>
      <p:sp>
        <p:nvSpPr>
          <p:cNvPr id="3" name="Text Placeholder 2"/>
          <p:cNvSpPr>
            <a:spLocks noGrp="1"/>
          </p:cNvSpPr>
          <p:nvPr>
            <p:ph type="body" idx="1"/>
          </p:nvPr>
        </p:nvSpPr>
        <p:spPr/>
        <p:txBody>
          <a:bodyPr/>
          <a:lstStyle/>
          <a:p>
            <a:r>
              <a:rPr lang="en-US" dirty="0">
                <a:solidFill>
                  <a:schemeClr val="tx1">
                    <a:lumMod val="75000"/>
                    <a:lumOff val="25000"/>
                  </a:schemeClr>
                </a:solidFill>
              </a:rPr>
              <a:t>Hieratical Planning Or Goal Oriented Action Planning</a:t>
            </a:r>
          </a:p>
          <a:p>
            <a:r>
              <a:rPr lang="en-US" dirty="0">
                <a:solidFill>
                  <a:schemeClr val="tx1">
                    <a:lumMod val="75000"/>
                    <a:lumOff val="25000"/>
                  </a:schemeClr>
                </a:solidFill>
              </a:rPr>
              <a:t>Demo</a:t>
            </a:r>
          </a:p>
          <a:p>
            <a:r>
              <a:rPr lang="en-US" dirty="0">
                <a:solidFill>
                  <a:schemeClr val="tx1">
                    <a:lumMod val="75000"/>
                    <a:lumOff val="25000"/>
                  </a:schemeClr>
                </a:solidFill>
              </a:rPr>
              <a:t>How it works</a:t>
            </a:r>
          </a:p>
          <a:p>
            <a:r>
              <a:rPr lang="en-US" dirty="0">
                <a:solidFill>
                  <a:schemeClr val="tx1">
                    <a:lumMod val="75000"/>
                    <a:lumOff val="25000"/>
                  </a:schemeClr>
                </a:solidFill>
              </a:rPr>
              <a:t>Farther Work</a:t>
            </a:r>
          </a:p>
        </p:txBody>
      </p:sp>
    </p:spTree>
    <p:extLst>
      <p:ext uri="{BB962C8B-B14F-4D97-AF65-F5344CB8AC3E}">
        <p14:creationId xmlns:p14="http://schemas.microsoft.com/office/powerpoint/2010/main" val="13774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There are many New Slide drop down versions</a:t>
            </a:r>
          </a:p>
          <a:p>
            <a:pPr marL="514350" indent="-514350">
              <a:buFont typeface="+mj-lt"/>
              <a:buAutoNum type="arabicPeriod"/>
            </a:pPr>
            <a:r>
              <a:rPr lang="en-US" dirty="0"/>
              <a:t>Section (optional footer)</a:t>
            </a:r>
          </a:p>
          <a:p>
            <a:pPr marL="514350" indent="-514350">
              <a:buFont typeface="+mj-lt"/>
              <a:buAutoNum type="arabicPeriod"/>
            </a:pPr>
            <a:r>
              <a:rPr lang="en-US" dirty="0"/>
              <a:t>Indented Content (optional footer)</a:t>
            </a:r>
          </a:p>
          <a:p>
            <a:pPr marL="514350" indent="-514350">
              <a:buFont typeface="+mj-lt"/>
              <a:buAutoNum type="arabicPeriod"/>
            </a:pPr>
            <a:r>
              <a:rPr lang="en-US" dirty="0"/>
              <a:t>Content (optional footer)</a:t>
            </a:r>
          </a:p>
          <a:p>
            <a:pPr marL="514350" indent="-514350">
              <a:buFont typeface="+mj-lt"/>
              <a:buAutoNum type="arabicPeriod"/>
            </a:pPr>
            <a:r>
              <a:rPr lang="en-US" dirty="0"/>
              <a:t>Split Content (optional footer)</a:t>
            </a:r>
          </a:p>
          <a:p>
            <a:pPr marL="514350" indent="-514350">
              <a:buFont typeface="+mj-lt"/>
              <a:buAutoNum type="arabicPeriod"/>
            </a:pPr>
            <a:r>
              <a:rPr lang="en-US" dirty="0"/>
              <a:t>Blank page (optional footer)</a:t>
            </a:r>
          </a:p>
          <a:p>
            <a:endParaRPr lang="en-US" dirty="0"/>
          </a:p>
          <a:p>
            <a:r>
              <a:rPr lang="en-US" dirty="0"/>
              <a:t>Note: You can always hide the footer</a:t>
            </a:r>
          </a:p>
          <a:p>
            <a:pPr marL="514350" indent="-514350">
              <a:buFont typeface="+mj-lt"/>
              <a:buAutoNum type="arabicPeriod"/>
            </a:pPr>
            <a:r>
              <a:rPr lang="en-US" dirty="0"/>
              <a:t>Click on a blank part of the background</a:t>
            </a:r>
          </a:p>
          <a:p>
            <a:pPr marL="514350" indent="-514350">
              <a:buFont typeface="+mj-lt"/>
              <a:buAutoNum type="arabicPeriod"/>
            </a:pPr>
            <a:r>
              <a:rPr lang="en-US" dirty="0"/>
              <a:t>Right click and choose “Format Background”</a:t>
            </a:r>
          </a:p>
          <a:p>
            <a:pPr marL="514350" indent="-514350">
              <a:buFont typeface="+mj-lt"/>
              <a:buAutoNum type="arabicPeriod"/>
            </a:pPr>
            <a:r>
              <a:rPr lang="en-US" dirty="0"/>
              <a:t>Check the “Hide Background” checkbox</a:t>
            </a:r>
          </a:p>
        </p:txBody>
      </p:sp>
      <p:sp>
        <p:nvSpPr>
          <p:cNvPr id="3" name="Content Placeholder 2"/>
          <p:cNvSpPr>
            <a:spLocks noGrp="1"/>
          </p:cNvSpPr>
          <p:nvPr>
            <p:ph idx="10"/>
          </p:nvPr>
        </p:nvSpPr>
        <p:spPr/>
        <p:txBody>
          <a:bodyPr>
            <a:normAutofit/>
          </a:bodyPr>
          <a:lstStyle/>
          <a:p>
            <a:r>
              <a:rPr lang="en-US" sz="4000" dirty="0"/>
              <a:t>“Home-&gt;New Slide” drop down has choices</a:t>
            </a:r>
          </a:p>
        </p:txBody>
      </p:sp>
    </p:spTree>
    <p:extLst>
      <p:ext uri="{BB962C8B-B14F-4D97-AF65-F5344CB8AC3E}">
        <p14:creationId xmlns:p14="http://schemas.microsoft.com/office/powerpoint/2010/main" val="2378934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9462" y="1684421"/>
            <a:ext cx="10681795" cy="4881384"/>
          </a:xfrm>
        </p:spPr>
        <p:txBody>
          <a:bodyPr/>
          <a:lstStyle/>
          <a:p>
            <a:pPr marL="514350" indent="-514350">
              <a:buFont typeface="+mj-lt"/>
              <a:buAutoNum type="arabicPeriod"/>
            </a:pPr>
            <a:r>
              <a:rPr lang="en-US" dirty="0"/>
              <a:t>Is the formatting of the slides consistent?</a:t>
            </a:r>
          </a:p>
          <a:p>
            <a:pPr marL="514350" indent="-514350">
              <a:buFont typeface="+mj-lt"/>
              <a:buAutoNum type="arabicPeriod"/>
            </a:pPr>
            <a:r>
              <a:rPr lang="en-US" dirty="0"/>
              <a:t>Is the text large enough to read?</a:t>
            </a:r>
          </a:p>
          <a:p>
            <a:pPr marL="514350" indent="-514350">
              <a:buFont typeface="+mj-lt"/>
              <a:buAutoNum type="arabicPeriod"/>
            </a:pPr>
            <a:r>
              <a:rPr lang="en-US" dirty="0"/>
              <a:t>Is each slide aesthetically pleasing?</a:t>
            </a:r>
          </a:p>
          <a:p>
            <a:pPr marL="514350" indent="-514350">
              <a:buFont typeface="+mj-lt"/>
              <a:buAutoNum type="arabicPeriod"/>
            </a:pPr>
            <a:r>
              <a:rPr lang="en-US" dirty="0"/>
              <a:t>Is there too much stuff on each slide?</a:t>
            </a:r>
          </a:p>
          <a:p>
            <a:pPr marL="514350" indent="-514350">
              <a:buFont typeface="+mj-lt"/>
              <a:buAutoNum type="arabicPeriod"/>
            </a:pPr>
            <a:r>
              <a:rPr lang="en-US" dirty="0"/>
              <a:t>Is there anything annoying that should be removed?</a:t>
            </a:r>
          </a:p>
          <a:p>
            <a:pPr marL="514350" indent="-514350">
              <a:buFont typeface="+mj-lt"/>
              <a:buAutoNum type="arabicPeriod"/>
            </a:pPr>
            <a:r>
              <a:rPr lang="en-US" dirty="0"/>
              <a:t>Is there enough interesting stuff?</a:t>
            </a:r>
          </a:p>
          <a:p>
            <a:pPr marL="514350" indent="-514350">
              <a:buFont typeface="+mj-lt"/>
              <a:buAutoNum type="arabicPeriod"/>
            </a:pPr>
            <a:r>
              <a:rPr lang="en-US" dirty="0"/>
              <a:t>Are the slides adding value?</a:t>
            </a:r>
          </a:p>
        </p:txBody>
      </p:sp>
      <p:sp>
        <p:nvSpPr>
          <p:cNvPr id="3" name="Content Placeholder 2"/>
          <p:cNvSpPr>
            <a:spLocks noGrp="1"/>
          </p:cNvSpPr>
          <p:nvPr>
            <p:ph idx="10"/>
          </p:nvPr>
        </p:nvSpPr>
        <p:spPr/>
        <p:txBody>
          <a:bodyPr/>
          <a:lstStyle/>
          <a:p>
            <a:r>
              <a:rPr lang="en-US" dirty="0"/>
              <a:t>Checklist for editing slides</a:t>
            </a:r>
          </a:p>
        </p:txBody>
      </p:sp>
    </p:spTree>
    <p:extLst>
      <p:ext uri="{BB962C8B-B14F-4D97-AF65-F5344CB8AC3E}">
        <p14:creationId xmlns:p14="http://schemas.microsoft.com/office/powerpoint/2010/main" val="236988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p:nvPr>
        </p:nvSpPr>
        <p:spPr/>
        <p:txBody>
          <a:bodyPr>
            <a:normAutofit fontScale="92500"/>
          </a:bodyPr>
          <a:lstStyle/>
          <a:p>
            <a:r>
              <a:rPr lang="en-US" dirty="0"/>
              <a:t>Get rid of noise, decoration, and </a:t>
            </a:r>
            <a:r>
              <a:rPr lang="en-US" dirty="0">
                <a:solidFill>
                  <a:schemeClr val="accent2"/>
                </a:solidFill>
              </a:rPr>
              <a:t>chart junk</a:t>
            </a:r>
          </a:p>
          <a:p>
            <a:r>
              <a:rPr lang="en-US" dirty="0"/>
              <a:t>The title should explain the point of the slide</a:t>
            </a:r>
          </a:p>
        </p:txBody>
      </p:sp>
      <p:cxnSp>
        <p:nvCxnSpPr>
          <p:cNvPr id="4" name="Straight Connector 3"/>
          <p:cNvCxnSpPr/>
          <p:nvPr/>
        </p:nvCxnSpPr>
        <p:spPr>
          <a:xfrm flipH="1" flipV="1">
            <a:off x="2086290" y="3449433"/>
            <a:ext cx="2241" cy="184312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567672" y="3449432"/>
            <a:ext cx="3" cy="18431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86287" y="5292556"/>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86290" y="3449432"/>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87488" y="3449432"/>
            <a:ext cx="7955"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6408" y="5292556"/>
            <a:ext cx="498855" cy="276999"/>
          </a:xfrm>
          <a:prstGeom prst="rect">
            <a:avLst/>
          </a:prstGeom>
          <a:noFill/>
        </p:spPr>
        <p:txBody>
          <a:bodyPr wrap="none" rtlCol="0">
            <a:spAutoFit/>
          </a:bodyPr>
          <a:lstStyle/>
          <a:p>
            <a:r>
              <a:rPr lang="en-US" sz="1200" dirty="0">
                <a:solidFill>
                  <a:schemeClr val="bg1">
                    <a:lumMod val="50000"/>
                  </a:schemeClr>
                </a:solidFill>
              </a:rPr>
              <a:t>1985</a:t>
            </a:r>
          </a:p>
        </p:txBody>
      </p:sp>
      <p:sp>
        <p:nvSpPr>
          <p:cNvPr id="10" name="TextBox 9"/>
          <p:cNvSpPr txBox="1"/>
          <p:nvPr/>
        </p:nvSpPr>
        <p:spPr>
          <a:xfrm>
            <a:off x="4058870" y="5304320"/>
            <a:ext cx="498855" cy="276999"/>
          </a:xfrm>
          <a:prstGeom prst="rect">
            <a:avLst/>
          </a:prstGeom>
          <a:noFill/>
        </p:spPr>
        <p:txBody>
          <a:bodyPr wrap="none" rtlCol="0">
            <a:spAutoFit/>
          </a:bodyPr>
          <a:lstStyle/>
          <a:p>
            <a:r>
              <a:rPr lang="en-US" sz="1200" dirty="0">
                <a:solidFill>
                  <a:schemeClr val="bg1">
                    <a:lumMod val="50000"/>
                  </a:schemeClr>
                </a:solidFill>
              </a:rPr>
              <a:t>2005</a:t>
            </a:r>
          </a:p>
        </p:txBody>
      </p:sp>
      <p:sp>
        <p:nvSpPr>
          <p:cNvPr id="11" name="TextBox 10"/>
          <p:cNvSpPr txBox="1"/>
          <p:nvPr/>
        </p:nvSpPr>
        <p:spPr>
          <a:xfrm>
            <a:off x="3516472" y="5299684"/>
            <a:ext cx="498855" cy="276999"/>
          </a:xfrm>
          <a:prstGeom prst="rect">
            <a:avLst/>
          </a:prstGeom>
          <a:noFill/>
        </p:spPr>
        <p:txBody>
          <a:bodyPr wrap="none" rtlCol="0">
            <a:spAutoFit/>
          </a:bodyPr>
          <a:lstStyle/>
          <a:p>
            <a:r>
              <a:rPr lang="en-US" sz="1200" dirty="0">
                <a:solidFill>
                  <a:schemeClr val="bg1">
                    <a:lumMod val="50000"/>
                  </a:schemeClr>
                </a:solidFill>
              </a:rPr>
              <a:t>2000</a:t>
            </a:r>
          </a:p>
        </p:txBody>
      </p:sp>
      <p:sp>
        <p:nvSpPr>
          <p:cNvPr id="12" name="TextBox 11"/>
          <p:cNvSpPr txBox="1"/>
          <p:nvPr/>
        </p:nvSpPr>
        <p:spPr>
          <a:xfrm>
            <a:off x="2395660" y="5295480"/>
            <a:ext cx="498855" cy="276999"/>
          </a:xfrm>
          <a:prstGeom prst="rect">
            <a:avLst/>
          </a:prstGeom>
          <a:noFill/>
        </p:spPr>
        <p:txBody>
          <a:bodyPr wrap="none" rtlCol="0">
            <a:spAutoFit/>
          </a:bodyPr>
          <a:lstStyle/>
          <a:p>
            <a:r>
              <a:rPr lang="en-US" sz="1200" dirty="0">
                <a:solidFill>
                  <a:schemeClr val="bg1">
                    <a:lumMod val="50000"/>
                  </a:schemeClr>
                </a:solidFill>
              </a:rPr>
              <a:t>1990</a:t>
            </a:r>
          </a:p>
        </p:txBody>
      </p:sp>
      <p:cxnSp>
        <p:nvCxnSpPr>
          <p:cNvPr id="13" name="Straight Connector 12"/>
          <p:cNvCxnSpPr/>
          <p:nvPr/>
        </p:nvCxnSpPr>
        <p:spPr>
          <a:xfrm flipV="1">
            <a:off x="4308298" y="3449432"/>
            <a:ext cx="2132"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60787" y="3449432"/>
            <a:ext cx="15621"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634065" y="3441984"/>
            <a:ext cx="11023" cy="185057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20424" y="5291376"/>
            <a:ext cx="498855" cy="276999"/>
          </a:xfrm>
          <a:prstGeom prst="rect">
            <a:avLst/>
          </a:prstGeom>
          <a:noFill/>
        </p:spPr>
        <p:txBody>
          <a:bodyPr wrap="none" rtlCol="0">
            <a:spAutoFit/>
          </a:bodyPr>
          <a:lstStyle/>
          <a:p>
            <a:r>
              <a:rPr lang="en-US" sz="1200" dirty="0">
                <a:solidFill>
                  <a:schemeClr val="bg1">
                    <a:lumMod val="50000"/>
                  </a:schemeClr>
                </a:solidFill>
              </a:rPr>
              <a:t>1995</a:t>
            </a:r>
          </a:p>
        </p:txBody>
      </p:sp>
      <p:sp>
        <p:nvSpPr>
          <p:cNvPr id="17" name="TextBox 16"/>
          <p:cNvSpPr txBox="1"/>
          <p:nvPr/>
        </p:nvSpPr>
        <p:spPr>
          <a:xfrm>
            <a:off x="1658762" y="3478653"/>
            <a:ext cx="420308" cy="276999"/>
          </a:xfrm>
          <a:prstGeom prst="rect">
            <a:avLst/>
          </a:prstGeom>
          <a:noFill/>
        </p:spPr>
        <p:txBody>
          <a:bodyPr wrap="none" rtlCol="0">
            <a:spAutoFit/>
          </a:bodyPr>
          <a:lstStyle/>
          <a:p>
            <a:r>
              <a:rPr lang="en-US" sz="1200" dirty="0">
                <a:solidFill>
                  <a:schemeClr val="bg1">
                    <a:lumMod val="50000"/>
                  </a:schemeClr>
                </a:solidFill>
              </a:rPr>
              <a:t>500</a:t>
            </a:r>
          </a:p>
        </p:txBody>
      </p:sp>
      <p:sp>
        <p:nvSpPr>
          <p:cNvPr id="18" name="TextBox 17"/>
          <p:cNvSpPr txBox="1"/>
          <p:nvPr/>
        </p:nvSpPr>
        <p:spPr>
          <a:xfrm>
            <a:off x="1661795" y="4512447"/>
            <a:ext cx="420308" cy="276999"/>
          </a:xfrm>
          <a:prstGeom prst="rect">
            <a:avLst/>
          </a:prstGeom>
          <a:noFill/>
        </p:spPr>
        <p:txBody>
          <a:bodyPr wrap="none" rtlCol="0">
            <a:spAutoFit/>
          </a:bodyPr>
          <a:lstStyle/>
          <a:p>
            <a:r>
              <a:rPr lang="en-US" sz="1200" dirty="0">
                <a:solidFill>
                  <a:schemeClr val="bg1">
                    <a:lumMod val="50000"/>
                  </a:schemeClr>
                </a:solidFill>
              </a:rPr>
              <a:t>200</a:t>
            </a:r>
          </a:p>
        </p:txBody>
      </p:sp>
      <p:sp>
        <p:nvSpPr>
          <p:cNvPr id="19" name="TextBox 18"/>
          <p:cNvSpPr txBox="1"/>
          <p:nvPr/>
        </p:nvSpPr>
        <p:spPr>
          <a:xfrm>
            <a:off x="1647771" y="4194388"/>
            <a:ext cx="420308" cy="276999"/>
          </a:xfrm>
          <a:prstGeom prst="rect">
            <a:avLst/>
          </a:prstGeom>
          <a:noFill/>
        </p:spPr>
        <p:txBody>
          <a:bodyPr wrap="none" rtlCol="0">
            <a:spAutoFit/>
          </a:bodyPr>
          <a:lstStyle/>
          <a:p>
            <a:r>
              <a:rPr lang="en-US" sz="1200" dirty="0">
                <a:solidFill>
                  <a:schemeClr val="bg1">
                    <a:lumMod val="50000"/>
                  </a:schemeClr>
                </a:solidFill>
              </a:rPr>
              <a:t>300</a:t>
            </a:r>
          </a:p>
        </p:txBody>
      </p:sp>
      <p:sp>
        <p:nvSpPr>
          <p:cNvPr id="20" name="TextBox 19"/>
          <p:cNvSpPr txBox="1"/>
          <p:nvPr/>
        </p:nvSpPr>
        <p:spPr>
          <a:xfrm>
            <a:off x="1656518" y="3839643"/>
            <a:ext cx="420308" cy="276999"/>
          </a:xfrm>
          <a:prstGeom prst="rect">
            <a:avLst/>
          </a:prstGeom>
          <a:noFill/>
        </p:spPr>
        <p:txBody>
          <a:bodyPr wrap="none" rtlCol="0">
            <a:spAutoFit/>
          </a:bodyPr>
          <a:lstStyle/>
          <a:p>
            <a:r>
              <a:rPr lang="en-US" sz="1200" dirty="0">
                <a:solidFill>
                  <a:schemeClr val="bg1">
                    <a:lumMod val="50000"/>
                  </a:schemeClr>
                </a:solidFill>
              </a:rPr>
              <a:t>400</a:t>
            </a:r>
          </a:p>
        </p:txBody>
      </p:sp>
      <p:sp>
        <p:nvSpPr>
          <p:cNvPr id="21" name="TextBox 20"/>
          <p:cNvSpPr txBox="1"/>
          <p:nvPr/>
        </p:nvSpPr>
        <p:spPr>
          <a:xfrm>
            <a:off x="1651547" y="4860680"/>
            <a:ext cx="420308" cy="276999"/>
          </a:xfrm>
          <a:prstGeom prst="rect">
            <a:avLst/>
          </a:prstGeom>
          <a:noFill/>
        </p:spPr>
        <p:txBody>
          <a:bodyPr wrap="none" rtlCol="0">
            <a:spAutoFit/>
          </a:bodyPr>
          <a:lstStyle/>
          <a:p>
            <a:r>
              <a:rPr lang="en-US" sz="1200" dirty="0">
                <a:solidFill>
                  <a:schemeClr val="bg1">
                    <a:lumMod val="50000"/>
                  </a:schemeClr>
                </a:solidFill>
              </a:rPr>
              <a:t>100</a:t>
            </a:r>
          </a:p>
        </p:txBody>
      </p:sp>
      <p:cxnSp>
        <p:nvCxnSpPr>
          <p:cNvPr id="22" name="Straight Connector 21"/>
          <p:cNvCxnSpPr/>
          <p:nvPr/>
        </p:nvCxnSpPr>
        <p:spPr>
          <a:xfrm>
            <a:off x="2086287" y="4975735"/>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86287" y="4642653"/>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86287" y="4327012"/>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86287" y="3982781"/>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86287" y="3625626"/>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416" y="2169846"/>
            <a:ext cx="5028482" cy="4022786"/>
          </a:xfrm>
          <a:prstGeom prst="rect">
            <a:avLst/>
          </a:prstGeom>
          <a:ln w="25400">
            <a:solidFill>
              <a:schemeClr val="tx1">
                <a:lumMod val="50000"/>
                <a:lumOff val="50000"/>
              </a:schemeClr>
            </a:solidFill>
          </a:ln>
        </p:spPr>
      </p:pic>
      <p:sp>
        <p:nvSpPr>
          <p:cNvPr id="28" name="TextBox 27"/>
          <p:cNvSpPr txBox="1"/>
          <p:nvPr/>
        </p:nvSpPr>
        <p:spPr>
          <a:xfrm>
            <a:off x="6620559" y="2298674"/>
            <a:ext cx="3858620" cy="707886"/>
          </a:xfrm>
          <a:prstGeom prst="rect">
            <a:avLst/>
          </a:prstGeom>
          <a:noFill/>
        </p:spPr>
        <p:txBody>
          <a:bodyPr wrap="none" rtlCol="0">
            <a:spAutoFit/>
          </a:bodyPr>
          <a:lstStyle/>
          <a:p>
            <a:r>
              <a:rPr lang="en-US" sz="2000" dirty="0">
                <a:solidFill>
                  <a:schemeClr val="tx1">
                    <a:lumMod val="75000"/>
                    <a:lumOff val="25000"/>
                  </a:schemeClr>
                </a:solidFill>
              </a:rPr>
              <a:t>The number of candidates dropped</a:t>
            </a:r>
          </a:p>
          <a:p>
            <a:r>
              <a:rPr lang="en-US" sz="2000" dirty="0">
                <a:solidFill>
                  <a:schemeClr val="tx1">
                    <a:lumMod val="75000"/>
                    <a:lumOff val="25000"/>
                  </a:schemeClr>
                </a:solidFill>
              </a:rPr>
              <a:t>over the last six years</a:t>
            </a:r>
          </a:p>
        </p:txBody>
      </p:sp>
      <p:cxnSp>
        <p:nvCxnSpPr>
          <p:cNvPr id="29" name="Straight Connector 28"/>
          <p:cNvCxnSpPr/>
          <p:nvPr/>
        </p:nvCxnSpPr>
        <p:spPr>
          <a:xfrm flipH="1" flipV="1">
            <a:off x="7748807" y="4771971"/>
            <a:ext cx="2694" cy="5277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0220894" y="4983549"/>
            <a:ext cx="3113" cy="3168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741641" y="5292556"/>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81762" y="5292556"/>
            <a:ext cx="498855" cy="276999"/>
          </a:xfrm>
          <a:prstGeom prst="rect">
            <a:avLst/>
          </a:prstGeom>
          <a:noFill/>
        </p:spPr>
        <p:txBody>
          <a:bodyPr wrap="none" rtlCol="0">
            <a:spAutoFit/>
          </a:bodyPr>
          <a:lstStyle/>
          <a:p>
            <a:r>
              <a:rPr lang="en-US" sz="1200" dirty="0">
                <a:solidFill>
                  <a:schemeClr val="bg1">
                    <a:lumMod val="50000"/>
                  </a:schemeClr>
                </a:solidFill>
              </a:rPr>
              <a:t>1985</a:t>
            </a:r>
          </a:p>
        </p:txBody>
      </p:sp>
      <p:sp>
        <p:nvSpPr>
          <p:cNvPr id="33" name="TextBox 32"/>
          <p:cNvSpPr txBox="1"/>
          <p:nvPr/>
        </p:nvSpPr>
        <p:spPr>
          <a:xfrm>
            <a:off x="9980324" y="5292555"/>
            <a:ext cx="498855" cy="276999"/>
          </a:xfrm>
          <a:prstGeom prst="rect">
            <a:avLst/>
          </a:prstGeom>
          <a:noFill/>
        </p:spPr>
        <p:txBody>
          <a:bodyPr wrap="none" rtlCol="0">
            <a:spAutoFit/>
          </a:bodyPr>
          <a:lstStyle/>
          <a:p>
            <a:r>
              <a:rPr lang="en-US" sz="1200" dirty="0">
                <a:solidFill>
                  <a:schemeClr val="bg1">
                    <a:lumMod val="50000"/>
                  </a:schemeClr>
                </a:solidFill>
              </a:rPr>
              <a:t>2008</a:t>
            </a:r>
          </a:p>
        </p:txBody>
      </p:sp>
      <p:sp>
        <p:nvSpPr>
          <p:cNvPr id="34" name="TextBox 33"/>
          <p:cNvSpPr txBox="1"/>
          <p:nvPr/>
        </p:nvSpPr>
        <p:spPr>
          <a:xfrm>
            <a:off x="9013963" y="5291376"/>
            <a:ext cx="498855" cy="276999"/>
          </a:xfrm>
          <a:prstGeom prst="rect">
            <a:avLst/>
          </a:prstGeom>
          <a:noFill/>
        </p:spPr>
        <p:txBody>
          <a:bodyPr wrap="none" rtlCol="0">
            <a:spAutoFit/>
          </a:bodyPr>
          <a:lstStyle/>
          <a:p>
            <a:r>
              <a:rPr lang="en-US" sz="1200" dirty="0">
                <a:solidFill>
                  <a:schemeClr val="bg1">
                    <a:lumMod val="50000"/>
                  </a:schemeClr>
                </a:solidFill>
              </a:rPr>
              <a:t>1998</a:t>
            </a:r>
          </a:p>
        </p:txBody>
      </p:sp>
      <p:sp>
        <p:nvSpPr>
          <p:cNvPr id="35" name="TextBox 34"/>
          <p:cNvSpPr txBox="1"/>
          <p:nvPr/>
        </p:nvSpPr>
        <p:spPr>
          <a:xfrm>
            <a:off x="8357635" y="5295480"/>
            <a:ext cx="498855" cy="276999"/>
          </a:xfrm>
          <a:prstGeom prst="rect">
            <a:avLst/>
          </a:prstGeom>
          <a:noFill/>
        </p:spPr>
        <p:txBody>
          <a:bodyPr wrap="none" rtlCol="0">
            <a:spAutoFit/>
          </a:bodyPr>
          <a:lstStyle/>
          <a:p>
            <a:r>
              <a:rPr lang="en-US" sz="1200" dirty="0">
                <a:solidFill>
                  <a:schemeClr val="bg1">
                    <a:lumMod val="50000"/>
                  </a:schemeClr>
                </a:solidFill>
              </a:rPr>
              <a:t>1993</a:t>
            </a:r>
          </a:p>
        </p:txBody>
      </p:sp>
      <p:sp>
        <p:nvSpPr>
          <p:cNvPr id="36" name="TextBox 35"/>
          <p:cNvSpPr txBox="1"/>
          <p:nvPr/>
        </p:nvSpPr>
        <p:spPr>
          <a:xfrm>
            <a:off x="7328499" y="4626264"/>
            <a:ext cx="420308" cy="276999"/>
          </a:xfrm>
          <a:prstGeom prst="rect">
            <a:avLst/>
          </a:prstGeom>
          <a:noFill/>
        </p:spPr>
        <p:txBody>
          <a:bodyPr wrap="none" rtlCol="0">
            <a:spAutoFit/>
          </a:bodyPr>
          <a:lstStyle/>
          <a:p>
            <a:r>
              <a:rPr lang="en-US" sz="1200" dirty="0">
                <a:solidFill>
                  <a:schemeClr val="bg1">
                    <a:lumMod val="50000"/>
                  </a:schemeClr>
                </a:solidFill>
              </a:rPr>
              <a:t>155</a:t>
            </a:r>
          </a:p>
        </p:txBody>
      </p:sp>
      <p:sp>
        <p:nvSpPr>
          <p:cNvPr id="37" name="TextBox 36"/>
          <p:cNvSpPr txBox="1"/>
          <p:nvPr/>
        </p:nvSpPr>
        <p:spPr>
          <a:xfrm>
            <a:off x="10213079" y="3839643"/>
            <a:ext cx="420308" cy="276999"/>
          </a:xfrm>
          <a:prstGeom prst="rect">
            <a:avLst/>
          </a:prstGeom>
          <a:noFill/>
        </p:spPr>
        <p:txBody>
          <a:bodyPr wrap="none" rtlCol="0">
            <a:spAutoFit/>
          </a:bodyPr>
          <a:lstStyle/>
          <a:p>
            <a:r>
              <a:rPr lang="en-US" sz="1200" dirty="0">
                <a:solidFill>
                  <a:schemeClr val="bg1">
                    <a:lumMod val="50000"/>
                  </a:schemeClr>
                </a:solidFill>
              </a:rPr>
              <a:t>385</a:t>
            </a:r>
          </a:p>
        </p:txBody>
      </p:sp>
      <p:sp>
        <p:nvSpPr>
          <p:cNvPr id="38" name="TextBox 37"/>
          <p:cNvSpPr txBox="1"/>
          <p:nvPr/>
        </p:nvSpPr>
        <p:spPr>
          <a:xfrm>
            <a:off x="7328499" y="3605504"/>
            <a:ext cx="420308" cy="276999"/>
          </a:xfrm>
          <a:prstGeom prst="rect">
            <a:avLst/>
          </a:prstGeom>
          <a:noFill/>
        </p:spPr>
        <p:txBody>
          <a:bodyPr wrap="none" rtlCol="0">
            <a:spAutoFit/>
          </a:bodyPr>
          <a:lstStyle/>
          <a:p>
            <a:r>
              <a:rPr lang="en-US" sz="1200" dirty="0">
                <a:solidFill>
                  <a:schemeClr val="bg1">
                    <a:lumMod val="50000"/>
                  </a:schemeClr>
                </a:solidFill>
              </a:rPr>
              <a:t>456</a:t>
            </a:r>
          </a:p>
        </p:txBody>
      </p:sp>
      <p:sp>
        <p:nvSpPr>
          <p:cNvPr id="39" name="TextBox 38"/>
          <p:cNvSpPr txBox="1"/>
          <p:nvPr/>
        </p:nvSpPr>
        <p:spPr>
          <a:xfrm>
            <a:off x="10220894" y="4860680"/>
            <a:ext cx="341760" cy="276999"/>
          </a:xfrm>
          <a:prstGeom prst="rect">
            <a:avLst/>
          </a:prstGeom>
          <a:noFill/>
        </p:spPr>
        <p:txBody>
          <a:bodyPr wrap="none" rtlCol="0">
            <a:spAutoFit/>
          </a:bodyPr>
          <a:lstStyle/>
          <a:p>
            <a:r>
              <a:rPr lang="en-US" sz="1200" dirty="0">
                <a:solidFill>
                  <a:schemeClr val="bg1">
                    <a:lumMod val="50000"/>
                  </a:schemeClr>
                </a:solidFill>
              </a:rPr>
              <a:t>94</a:t>
            </a:r>
          </a:p>
        </p:txBody>
      </p:sp>
      <p:cxnSp>
        <p:nvCxnSpPr>
          <p:cNvPr id="40" name="Straight Connector 39"/>
          <p:cNvCxnSpPr/>
          <p:nvPr/>
        </p:nvCxnSpPr>
        <p:spPr>
          <a:xfrm flipV="1">
            <a:off x="7731189" y="3747838"/>
            <a:ext cx="844737" cy="248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673378" y="3975730"/>
            <a:ext cx="539701" cy="24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9243111" y="5212208"/>
            <a:ext cx="0" cy="7809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613967" y="5216117"/>
            <a:ext cx="0" cy="7809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93062" y="5902515"/>
            <a:ext cx="5028482" cy="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5" name="Object 44"/>
          <p:cNvGraphicFramePr>
            <a:graphicFrameLocks noChangeAspect="1"/>
          </p:cNvGraphicFramePr>
          <p:nvPr>
            <p:extLst>
              <p:ext uri="{D42A27DB-BD31-4B8C-83A1-F6EECF244321}">
                <p14:modId xmlns:p14="http://schemas.microsoft.com/office/powerpoint/2010/main" val="3008290120"/>
              </p:ext>
            </p:extLst>
          </p:nvPr>
        </p:nvGraphicFramePr>
        <p:xfrm>
          <a:off x="833963" y="5952140"/>
          <a:ext cx="1811124" cy="224636"/>
        </p:xfrm>
        <a:graphic>
          <a:graphicData uri="http://schemas.openxmlformats.org/presentationml/2006/ole">
            <mc:AlternateContent xmlns:mc="http://schemas.openxmlformats.org/markup-compatibility/2006">
              <mc:Choice xmlns:v="urn:schemas-microsoft-com:vml" Requires="v">
                <p:oleObj name="Image" r:id="rId3" imgW="6348960" imgH="786960" progId="Photoshop.Image.18">
                  <p:embed/>
                </p:oleObj>
              </mc:Choice>
              <mc:Fallback>
                <p:oleObj name="Image" r:id="rId3" imgW="6348960" imgH="786960" progId="Photoshop.Image.18">
                  <p:embed/>
                  <p:pic>
                    <p:nvPicPr>
                      <p:cNvPr id="45" name="Object 44"/>
                      <p:cNvPicPr/>
                      <p:nvPr/>
                    </p:nvPicPr>
                    <p:blipFill>
                      <a:blip r:embed="rId4"/>
                      <a:stretch>
                        <a:fillRect/>
                      </a:stretch>
                    </p:blipFill>
                    <p:spPr>
                      <a:xfrm>
                        <a:off x="833963" y="5952140"/>
                        <a:ext cx="1811124" cy="224636"/>
                      </a:xfrm>
                      <a:prstGeom prst="rect">
                        <a:avLst/>
                      </a:prstGeom>
                    </p:spPr>
                  </p:pic>
                </p:oleObj>
              </mc:Fallback>
            </mc:AlternateContent>
          </a:graphicData>
        </a:graphic>
      </p:graphicFrame>
      <p:sp>
        <p:nvSpPr>
          <p:cNvPr id="46" name="TextBox 45"/>
          <p:cNvSpPr txBox="1"/>
          <p:nvPr/>
        </p:nvSpPr>
        <p:spPr>
          <a:xfrm>
            <a:off x="5479784" y="5915633"/>
            <a:ext cx="341760" cy="276999"/>
          </a:xfrm>
          <a:prstGeom prst="rect">
            <a:avLst/>
          </a:prstGeom>
          <a:noFill/>
        </p:spPr>
        <p:txBody>
          <a:bodyPr wrap="none" rtlCol="0">
            <a:spAutoFit/>
          </a:bodyPr>
          <a:lstStyle/>
          <a:p>
            <a:r>
              <a:rPr lang="en-US" sz="1200" dirty="0">
                <a:solidFill>
                  <a:schemeClr val="bg1">
                    <a:lumMod val="50000"/>
                  </a:schemeClr>
                </a:solidFill>
              </a:rPr>
              <a:t>23</a:t>
            </a:r>
          </a:p>
        </p:txBody>
      </p:sp>
      <p:sp>
        <p:nvSpPr>
          <p:cNvPr id="47" name="Rectangle 46"/>
          <p:cNvSpPr/>
          <p:nvPr/>
        </p:nvSpPr>
        <p:spPr>
          <a:xfrm>
            <a:off x="793062" y="2159457"/>
            <a:ext cx="5028482" cy="900681"/>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TextBox 47"/>
          <p:cNvSpPr txBox="1"/>
          <p:nvPr/>
        </p:nvSpPr>
        <p:spPr>
          <a:xfrm>
            <a:off x="953062" y="2344187"/>
            <a:ext cx="3529492" cy="523220"/>
          </a:xfrm>
          <a:prstGeom prst="rect">
            <a:avLst/>
          </a:prstGeom>
          <a:noFill/>
        </p:spPr>
        <p:txBody>
          <a:bodyPr wrap="none" rtlCol="0">
            <a:spAutoFit/>
          </a:bodyPr>
          <a:lstStyle/>
          <a:p>
            <a:r>
              <a:rPr lang="en-US" sz="2800" dirty="0">
                <a:solidFill>
                  <a:schemeClr val="tx1">
                    <a:lumMod val="75000"/>
                    <a:lumOff val="25000"/>
                  </a:schemeClr>
                </a:solidFill>
              </a:rPr>
              <a:t>Candidate Applications</a:t>
            </a:r>
          </a:p>
        </p:txBody>
      </p:sp>
      <p:cxnSp>
        <p:nvCxnSpPr>
          <p:cNvPr id="49" name="Straight Connector 48"/>
          <p:cNvCxnSpPr/>
          <p:nvPr/>
        </p:nvCxnSpPr>
        <p:spPr>
          <a:xfrm>
            <a:off x="793062" y="3049297"/>
            <a:ext cx="5028482" cy="202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2" y="2159457"/>
            <a:ext cx="5029243" cy="4023394"/>
          </a:xfrm>
          <a:prstGeom prst="rect">
            <a:avLst/>
          </a:prstGeom>
          <a:ln w="25400">
            <a:solidFill>
              <a:schemeClr val="tx1">
                <a:lumMod val="50000"/>
                <a:lumOff val="50000"/>
              </a:schemeClr>
            </a:solidFill>
          </a:ln>
        </p:spPr>
      </p:pic>
      <p:sp>
        <p:nvSpPr>
          <p:cNvPr id="51" name="TextBox 50"/>
          <p:cNvSpPr txBox="1"/>
          <p:nvPr/>
        </p:nvSpPr>
        <p:spPr>
          <a:xfrm>
            <a:off x="2245914" y="3190217"/>
            <a:ext cx="2162130" cy="276999"/>
          </a:xfrm>
          <a:prstGeom prst="rect">
            <a:avLst/>
          </a:prstGeom>
          <a:noFill/>
        </p:spPr>
        <p:txBody>
          <a:bodyPr wrap="none" rtlCol="0">
            <a:spAutoFit/>
          </a:bodyPr>
          <a:lstStyle/>
          <a:p>
            <a:r>
              <a:rPr lang="en-US" sz="1200" dirty="0">
                <a:solidFill>
                  <a:schemeClr val="bg1">
                    <a:lumMod val="50000"/>
                  </a:schemeClr>
                </a:solidFill>
              </a:rPr>
              <a:t>Candidate Applications Per Year</a:t>
            </a:r>
          </a:p>
        </p:txBody>
      </p:sp>
      <p:sp>
        <p:nvSpPr>
          <p:cNvPr id="52" name="TextBox 51"/>
          <p:cNvSpPr txBox="1"/>
          <p:nvPr/>
        </p:nvSpPr>
        <p:spPr>
          <a:xfrm rot="16200000">
            <a:off x="1086067" y="4233357"/>
            <a:ext cx="951414" cy="276999"/>
          </a:xfrm>
          <a:prstGeom prst="rect">
            <a:avLst/>
          </a:prstGeom>
          <a:noFill/>
        </p:spPr>
        <p:txBody>
          <a:bodyPr wrap="none" rtlCol="0">
            <a:spAutoFit/>
          </a:bodyPr>
          <a:lstStyle/>
          <a:p>
            <a:r>
              <a:rPr lang="en-US" sz="1200" dirty="0">
                <a:solidFill>
                  <a:schemeClr val="bg1">
                    <a:lumMod val="50000"/>
                  </a:schemeClr>
                </a:solidFill>
              </a:rPr>
              <a:t>Applications</a:t>
            </a:r>
          </a:p>
        </p:txBody>
      </p:sp>
    </p:spTree>
    <p:extLst>
      <p:ext uri="{BB962C8B-B14F-4D97-AF65-F5344CB8AC3E}">
        <p14:creationId xmlns:p14="http://schemas.microsoft.com/office/powerpoint/2010/main" val="214020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3" grpId="0"/>
      <p:bldP spid="34" grpId="0"/>
      <p:bldP spid="35" grpId="0"/>
      <p:bldP spid="36" grpId="0"/>
      <p:bldP spid="3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383" y="1948070"/>
            <a:ext cx="4528337" cy="4638360"/>
          </a:xfrm>
        </p:spPr>
        <p:txBody>
          <a:bodyPr/>
          <a:lstStyle/>
          <a:p>
            <a:r>
              <a:rPr lang="en-US" sz="2800" dirty="0"/>
              <a:t>Use less ink</a:t>
            </a:r>
          </a:p>
          <a:p>
            <a:r>
              <a:rPr lang="en-US" sz="2800" dirty="0"/>
              <a:t>No chart junk</a:t>
            </a:r>
          </a:p>
          <a:p>
            <a:r>
              <a:rPr lang="en-US" sz="2800" dirty="0"/>
              <a:t>No gifs</a:t>
            </a:r>
          </a:p>
          <a:p>
            <a:r>
              <a:rPr lang="en-US" sz="2800" dirty="0"/>
              <a:t>No crowding</a:t>
            </a:r>
          </a:p>
          <a:p>
            <a:r>
              <a:rPr lang="en-US" sz="2800" dirty="0"/>
              <a:t>No walls of text</a:t>
            </a:r>
          </a:p>
          <a:p>
            <a:r>
              <a:rPr lang="en-US" sz="2800" dirty="0"/>
              <a:t>No decoration/background</a:t>
            </a:r>
          </a:p>
          <a:p>
            <a:r>
              <a:rPr lang="en-US" sz="2800" dirty="0"/>
              <a:t>Use one highlight color</a:t>
            </a:r>
          </a:p>
          <a:p>
            <a:endParaRPr lang="en-US" dirty="0"/>
          </a:p>
        </p:txBody>
      </p:sp>
      <p:sp>
        <p:nvSpPr>
          <p:cNvPr id="3" name="Content Placeholder 2"/>
          <p:cNvSpPr>
            <a:spLocks noGrp="1"/>
          </p:cNvSpPr>
          <p:nvPr>
            <p:ph idx="10"/>
          </p:nvPr>
        </p:nvSpPr>
        <p:spPr>
          <a:xfrm>
            <a:off x="6435033" y="1948070"/>
            <a:ext cx="5391149" cy="4638360"/>
          </a:xfrm>
        </p:spPr>
        <p:txBody>
          <a:bodyPr>
            <a:normAutofit/>
          </a:bodyPr>
          <a:lstStyle/>
          <a:p>
            <a:r>
              <a:rPr lang="en-US" sz="2800" dirty="0"/>
              <a:t>Sentences as titles – So What?</a:t>
            </a:r>
          </a:p>
          <a:p>
            <a:r>
              <a:rPr lang="en-US" sz="2800" dirty="0"/>
              <a:t>Allow your slides to breathe</a:t>
            </a:r>
          </a:p>
          <a:p>
            <a:r>
              <a:rPr lang="en-US" sz="2800" dirty="0"/>
              <a:t>Fewer bullets or no bullets</a:t>
            </a:r>
          </a:p>
          <a:p>
            <a:r>
              <a:rPr lang="en-US" sz="2800" dirty="0"/>
              <a:t>Text appears as you talk about it</a:t>
            </a:r>
          </a:p>
          <a:p>
            <a:r>
              <a:rPr lang="en-US" sz="2800" dirty="0"/>
              <a:t>Interesting and relevant images</a:t>
            </a:r>
          </a:p>
          <a:p>
            <a:r>
              <a:rPr lang="en-US" sz="2800" dirty="0"/>
              <a:t>Aesthetically balance your slides</a:t>
            </a:r>
          </a:p>
          <a:p>
            <a:r>
              <a:rPr lang="en-US" sz="2800" dirty="0"/>
              <a:t>Consistency between all slides</a:t>
            </a:r>
          </a:p>
          <a:p>
            <a:endParaRPr lang="en-US" sz="2800" dirty="0"/>
          </a:p>
        </p:txBody>
      </p:sp>
      <p:sp>
        <p:nvSpPr>
          <p:cNvPr id="4" name="Content Placeholder 3"/>
          <p:cNvSpPr>
            <a:spLocks noGrp="1"/>
          </p:cNvSpPr>
          <p:nvPr>
            <p:ph idx="11"/>
          </p:nvPr>
        </p:nvSpPr>
        <p:spPr/>
        <p:txBody>
          <a:bodyPr/>
          <a:lstStyle/>
          <a:p>
            <a:r>
              <a:rPr lang="en-US" dirty="0">
                <a:solidFill>
                  <a:schemeClr val="tx1">
                    <a:lumMod val="50000"/>
                    <a:lumOff val="50000"/>
                  </a:schemeClr>
                </a:solidFill>
              </a:rPr>
              <a:t>Make your </a:t>
            </a:r>
            <a:r>
              <a:rPr lang="en-US" dirty="0">
                <a:solidFill>
                  <a:srgbClr val="F38630"/>
                </a:solidFill>
              </a:rPr>
              <a:t>PowerPoints</a:t>
            </a:r>
            <a:r>
              <a:rPr lang="en-US" dirty="0">
                <a:solidFill>
                  <a:schemeClr val="tx1">
                    <a:lumMod val="50000"/>
                    <a:lumOff val="50000"/>
                  </a:schemeClr>
                </a:solidFill>
              </a:rPr>
              <a:t> better</a:t>
            </a:r>
            <a:endParaRPr lang="en-US" dirty="0"/>
          </a:p>
        </p:txBody>
      </p:sp>
    </p:spTree>
    <p:extLst>
      <p:ext uri="{BB962C8B-B14F-4D97-AF65-F5344CB8AC3E}">
        <p14:creationId xmlns:p14="http://schemas.microsoft.com/office/powerpoint/2010/main" val="338781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383" y="1967948"/>
            <a:ext cx="4528337" cy="4618482"/>
          </a:xfrm>
        </p:spPr>
        <p:txBody>
          <a:bodyPr/>
          <a:lstStyle/>
          <a:p>
            <a:r>
              <a:rPr lang="en-US" sz="2800" dirty="0"/>
              <a:t>Figure out your key message</a:t>
            </a:r>
          </a:p>
          <a:p>
            <a:r>
              <a:rPr lang="en-US" sz="2800" dirty="0"/>
              <a:t>Practice, practice, practice</a:t>
            </a:r>
          </a:p>
          <a:p>
            <a:r>
              <a:rPr lang="en-US" sz="2800" dirty="0"/>
              <a:t>Adapt to your audience</a:t>
            </a:r>
          </a:p>
          <a:p>
            <a:r>
              <a:rPr lang="en-US" sz="2800" dirty="0"/>
              <a:t>Empathize with the audience</a:t>
            </a:r>
          </a:p>
          <a:p>
            <a:r>
              <a:rPr lang="en-US" sz="2800" dirty="0"/>
              <a:t>Give a performance</a:t>
            </a:r>
          </a:p>
          <a:p>
            <a:r>
              <a:rPr lang="en-US" sz="2800" dirty="0"/>
              <a:t>Involve the audience</a:t>
            </a:r>
          </a:p>
          <a:p>
            <a:r>
              <a:rPr lang="en-US" sz="2800" dirty="0"/>
              <a:t>Show up early and test</a:t>
            </a:r>
          </a:p>
          <a:p>
            <a:endParaRPr lang="en-US" dirty="0"/>
          </a:p>
        </p:txBody>
      </p:sp>
      <p:sp>
        <p:nvSpPr>
          <p:cNvPr id="3" name="Content Placeholder 2"/>
          <p:cNvSpPr>
            <a:spLocks noGrp="1"/>
          </p:cNvSpPr>
          <p:nvPr>
            <p:ph idx="10"/>
          </p:nvPr>
        </p:nvSpPr>
        <p:spPr>
          <a:xfrm>
            <a:off x="6435033" y="1967948"/>
            <a:ext cx="5391149" cy="4618482"/>
          </a:xfrm>
        </p:spPr>
        <p:txBody>
          <a:bodyPr>
            <a:normAutofit/>
          </a:bodyPr>
          <a:lstStyle/>
          <a:p>
            <a:r>
              <a:rPr lang="en-US" sz="2800" dirty="0"/>
              <a:t>Extinguish idiosyncrasies</a:t>
            </a:r>
          </a:p>
          <a:p>
            <a:r>
              <a:rPr lang="en-US" sz="2800" dirty="0"/>
              <a:t>Use repetition to make it stick</a:t>
            </a:r>
          </a:p>
          <a:p>
            <a:r>
              <a:rPr lang="en-US" sz="2800" dirty="0"/>
              <a:t>Be a storyteller</a:t>
            </a:r>
          </a:p>
          <a:p>
            <a:r>
              <a:rPr lang="en-US" sz="2800" dirty="0"/>
              <a:t>Vary your pacing and pitch</a:t>
            </a:r>
          </a:p>
          <a:p>
            <a:r>
              <a:rPr lang="en-US" sz="2800" dirty="0"/>
              <a:t>Show your excitement</a:t>
            </a:r>
          </a:p>
          <a:p>
            <a:r>
              <a:rPr lang="en-US" sz="2800" dirty="0"/>
              <a:t>End strong – stick the landing</a:t>
            </a:r>
          </a:p>
          <a:p>
            <a:r>
              <a:rPr lang="en-US" sz="2800" dirty="0"/>
              <a:t>Tell them what to remember</a:t>
            </a:r>
          </a:p>
          <a:p>
            <a:endParaRPr lang="en-US" sz="2800" dirty="0"/>
          </a:p>
        </p:txBody>
      </p:sp>
      <p:sp>
        <p:nvSpPr>
          <p:cNvPr id="4" name="Content Placeholder 3"/>
          <p:cNvSpPr>
            <a:spLocks noGrp="1"/>
          </p:cNvSpPr>
          <p:nvPr>
            <p:ph idx="11"/>
          </p:nvPr>
        </p:nvSpPr>
        <p:spPr/>
        <p:txBody>
          <a:bodyPr/>
          <a:lstStyle/>
          <a:p>
            <a:r>
              <a:rPr lang="en-US" dirty="0">
                <a:solidFill>
                  <a:schemeClr val="tx1">
                    <a:lumMod val="50000"/>
                    <a:lumOff val="50000"/>
                  </a:schemeClr>
                </a:solidFill>
              </a:rPr>
              <a:t>Make your </a:t>
            </a:r>
            <a:r>
              <a:rPr lang="en-US" dirty="0">
                <a:solidFill>
                  <a:srgbClr val="F38630"/>
                </a:solidFill>
              </a:rPr>
              <a:t>Delivery</a:t>
            </a:r>
            <a:r>
              <a:rPr lang="en-US" dirty="0">
                <a:solidFill>
                  <a:schemeClr val="tx1">
                    <a:lumMod val="50000"/>
                    <a:lumOff val="50000"/>
                  </a:schemeClr>
                </a:solidFill>
              </a:rPr>
              <a:t> better</a:t>
            </a:r>
            <a:endParaRPr lang="en-US" dirty="0"/>
          </a:p>
        </p:txBody>
      </p:sp>
    </p:spTree>
    <p:extLst>
      <p:ext uri="{BB962C8B-B14F-4D97-AF65-F5344CB8AC3E}">
        <p14:creationId xmlns:p14="http://schemas.microsoft.com/office/powerpoint/2010/main" val="289816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Questions/Comments</a:t>
            </a:r>
          </a:p>
        </p:txBody>
      </p:sp>
    </p:spTree>
    <p:extLst>
      <p:ext uri="{BB962C8B-B14F-4D97-AF65-F5344CB8AC3E}">
        <p14:creationId xmlns:p14="http://schemas.microsoft.com/office/powerpoint/2010/main" val="23310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8" y="1518558"/>
            <a:ext cx="10470697" cy="4881384"/>
          </a:xfrm>
        </p:spPr>
        <p:txBody>
          <a:bodyPr/>
          <a:lstStyle/>
          <a:p>
            <a:endParaRPr lang="en-US" dirty="0"/>
          </a:p>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What we expect from our </a:t>
            </a:r>
            <a:r>
              <a:rPr lang="en-US" dirty="0">
                <a:solidFill>
                  <a:schemeClr val="accent2"/>
                </a:solidFill>
              </a:rPr>
              <a:t>Demo</a:t>
            </a:r>
          </a:p>
        </p:txBody>
      </p:sp>
      <p:pic>
        <p:nvPicPr>
          <p:cNvPr id="5122" name="Picture 2">
            <a:extLst>
              <a:ext uri="{FF2B5EF4-FFF2-40B4-BE49-F238E27FC236}">
                <a16:creationId xmlns:a16="http://schemas.microsoft.com/office/drawing/2014/main" id="{61CE7BC1-AF31-4052-970A-B27F8A2A4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535" y="1651176"/>
            <a:ext cx="5000929" cy="355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Forward Planning</a:t>
            </a:r>
          </a:p>
          <a:p>
            <a:pPr marL="457200" indent="-457200">
              <a:buClr>
                <a:schemeClr val="accent2"/>
              </a:buClr>
              <a:buFont typeface="Arial" panose="020B0604020202020204" pitchFamily="34" charset="0"/>
              <a:buChar char="•"/>
            </a:pPr>
            <a:r>
              <a:rPr lang="en-US" dirty="0">
                <a:solidFill>
                  <a:schemeClr val="bg1">
                    <a:lumMod val="50000"/>
                  </a:schemeClr>
                </a:solidFill>
              </a:rPr>
              <a:t>Hierarchical/Decomposition </a:t>
            </a:r>
          </a:p>
          <a:p>
            <a:pPr marL="457200" indent="-457200">
              <a:buClr>
                <a:schemeClr val="accent2"/>
              </a:buClr>
              <a:buFont typeface="Arial" panose="020B0604020202020204" pitchFamily="34" charset="0"/>
              <a:buChar char="•"/>
            </a:pPr>
            <a:r>
              <a:rPr lang="en-US" dirty="0">
                <a:solidFill>
                  <a:schemeClr val="bg1">
                    <a:lumMod val="50000"/>
                  </a:schemeClr>
                </a:solidFill>
              </a:rPr>
              <a:t>Operators</a:t>
            </a:r>
          </a:p>
        </p:txBody>
      </p:sp>
      <p:sp>
        <p:nvSpPr>
          <p:cNvPr id="3" name="Content Placeholder 2"/>
          <p:cNvSpPr>
            <a:spLocks noGrp="1"/>
          </p:cNvSpPr>
          <p:nvPr>
            <p:ph idx="10"/>
          </p:nvPr>
        </p:nvSpPr>
        <p:spPr/>
        <p:txBody>
          <a:bodyPr/>
          <a:lstStyle/>
          <a:p>
            <a:pPr>
              <a:buClr>
                <a:schemeClr val="accent2"/>
              </a:buClr>
            </a:pPr>
            <a:r>
              <a:rPr lang="en-US" dirty="0"/>
              <a:t>The basic of </a:t>
            </a:r>
            <a:r>
              <a:rPr lang="en-US" dirty="0">
                <a:solidFill>
                  <a:schemeClr val="accent2"/>
                </a:solidFill>
              </a:rPr>
              <a:t>Hierarchical </a:t>
            </a:r>
            <a:r>
              <a:rPr lang="en-US" dirty="0"/>
              <a:t>task networks</a:t>
            </a:r>
          </a:p>
        </p:txBody>
      </p:sp>
    </p:spTree>
    <p:extLst>
      <p:ext uri="{BB962C8B-B14F-4D97-AF65-F5344CB8AC3E}">
        <p14:creationId xmlns:p14="http://schemas.microsoft.com/office/powerpoint/2010/main" val="2418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mj-lt"/>
              <a:buAutoNum type="arabicPeriod"/>
            </a:pPr>
            <a:r>
              <a:rPr lang="en-US" dirty="0">
                <a:solidFill>
                  <a:schemeClr val="bg1">
                    <a:lumMod val="50000"/>
                  </a:schemeClr>
                </a:solidFill>
              </a:rPr>
              <a:t>Reacts very well to stimulus</a:t>
            </a:r>
          </a:p>
          <a:p>
            <a:pPr marL="514350" indent="-514350">
              <a:buClr>
                <a:schemeClr val="accent2"/>
              </a:buClr>
              <a:buFont typeface="+mj-lt"/>
              <a:buAutoNum type="arabicPeriod"/>
            </a:pPr>
            <a:r>
              <a:rPr lang="en-US" dirty="0">
                <a:solidFill>
                  <a:schemeClr val="bg1">
                    <a:lumMod val="50000"/>
                  </a:schemeClr>
                </a:solidFill>
              </a:rPr>
              <a:t>Operators enable generic code</a:t>
            </a:r>
          </a:p>
          <a:p>
            <a:pPr marL="514350" indent="-514350">
              <a:buClr>
                <a:schemeClr val="accent2"/>
              </a:buClr>
              <a:buFont typeface="+mj-lt"/>
              <a:buAutoNum type="arabicPeriod"/>
            </a:pPr>
            <a:r>
              <a:rPr lang="en-US" dirty="0">
                <a:solidFill>
                  <a:schemeClr val="bg1">
                    <a:lumMod val="50000"/>
                  </a:schemeClr>
                </a:solidFill>
              </a:rPr>
              <a:t>Better control</a:t>
            </a: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Pros</a:t>
            </a:r>
            <a:r>
              <a:rPr lang="en-US" dirty="0"/>
              <a:t> of using Hieratical Planning</a:t>
            </a:r>
          </a:p>
        </p:txBody>
      </p:sp>
    </p:spTree>
    <p:extLst>
      <p:ext uri="{BB962C8B-B14F-4D97-AF65-F5344CB8AC3E}">
        <p14:creationId xmlns:p14="http://schemas.microsoft.com/office/powerpoint/2010/main" val="182865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solidFill>
                <a:schemeClr val="bg1">
                  <a:lumMod val="50000"/>
                </a:schemeClr>
              </a:solidFill>
            </a:endParaRPr>
          </a:p>
          <a:p>
            <a:pPr marL="514350" indent="-514350">
              <a:buClr>
                <a:schemeClr val="accent2"/>
              </a:buClr>
              <a:buFont typeface="+mj-lt"/>
              <a:buAutoNum type="arabicPeriod"/>
            </a:pPr>
            <a:r>
              <a:rPr lang="en-US" dirty="0">
                <a:solidFill>
                  <a:schemeClr val="bg1">
                    <a:lumMod val="50000"/>
                  </a:schemeClr>
                </a:solidFill>
              </a:rPr>
              <a:t>No way to set an end goal</a:t>
            </a:r>
          </a:p>
          <a:p>
            <a:pPr marL="514350" indent="-514350">
              <a:buClr>
                <a:schemeClr val="accent2"/>
              </a:buClr>
              <a:buFont typeface="+mj-lt"/>
              <a:buAutoNum type="arabicPeriod"/>
            </a:pPr>
            <a:r>
              <a:rPr lang="en-US" dirty="0">
                <a:solidFill>
                  <a:schemeClr val="bg1">
                    <a:lumMod val="50000"/>
                  </a:schemeClr>
                </a:solidFill>
              </a:rPr>
              <a:t>They react to the environment, rather than plan</a:t>
            </a:r>
          </a:p>
          <a:p>
            <a:pPr marL="514350" indent="-514350">
              <a:buClr>
                <a:schemeClr val="accent2"/>
              </a:buClr>
              <a:buFont typeface="+mj-lt"/>
              <a:buAutoNum type="arabicPeriod"/>
            </a:pPr>
            <a:r>
              <a:rPr lang="en-US" dirty="0">
                <a:solidFill>
                  <a:schemeClr val="bg1">
                    <a:lumMod val="50000"/>
                  </a:schemeClr>
                </a:solidFill>
              </a:rPr>
              <a:t>Parents depend on children</a:t>
            </a: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Cons</a:t>
            </a:r>
            <a:r>
              <a:rPr lang="en-US" dirty="0"/>
              <a:t> of using Hieratical Planning</a:t>
            </a:r>
          </a:p>
        </p:txBody>
      </p:sp>
    </p:spTree>
    <p:extLst>
      <p:ext uri="{BB962C8B-B14F-4D97-AF65-F5344CB8AC3E}">
        <p14:creationId xmlns:p14="http://schemas.microsoft.com/office/powerpoint/2010/main" val="236125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Arial" panose="020B0604020202020204" pitchFamily="34" charset="0"/>
              <a:buChar char="•"/>
            </a:pPr>
            <a:r>
              <a:rPr lang="en-US" dirty="0">
                <a:solidFill>
                  <a:schemeClr val="bg1">
                    <a:lumMod val="50000"/>
                  </a:schemeClr>
                </a:solidFill>
              </a:rPr>
              <a:t>Sequence of actions based on the world</a:t>
            </a:r>
          </a:p>
          <a:p>
            <a:pPr marL="514350" indent="-514350">
              <a:buClr>
                <a:schemeClr val="accent2"/>
              </a:buClr>
              <a:buFont typeface="Arial" panose="020B0604020202020204" pitchFamily="34" charset="0"/>
              <a:buChar char="•"/>
            </a:pPr>
            <a:r>
              <a:rPr lang="en-US" dirty="0">
                <a:solidFill>
                  <a:schemeClr val="bg1">
                    <a:lumMod val="50000"/>
                  </a:schemeClr>
                </a:solidFill>
              </a:rPr>
              <a:t>Plans start the at end and backfills</a:t>
            </a:r>
          </a:p>
          <a:p>
            <a:pPr marL="514350" indent="-514350">
              <a:buClr>
                <a:schemeClr val="accent2"/>
              </a:buClr>
              <a:buFont typeface="Arial" panose="020B0604020202020204" pitchFamily="34" charset="0"/>
              <a:buChar char="•"/>
            </a:pPr>
            <a:endParaRPr lang="en-US" dirty="0">
              <a:solidFill>
                <a:schemeClr val="bg1">
                  <a:lumMod val="50000"/>
                </a:schemeClr>
              </a:solidFill>
            </a:endParaRPr>
          </a:p>
          <a:p>
            <a:pPr marL="514350" indent="-514350">
              <a:buClr>
                <a:schemeClr val="accent2"/>
              </a:buClr>
              <a:buFont typeface="Arial" panose="020B0604020202020204" pitchFamily="34" charset="0"/>
              <a:buChar char="•"/>
            </a:pPr>
            <a:endParaRPr lang="en-US" dirty="0">
              <a:solidFill>
                <a:schemeClr val="bg1">
                  <a:lumMod val="50000"/>
                </a:schemeClr>
              </a:solidFill>
            </a:endParaRPr>
          </a:p>
        </p:txBody>
      </p:sp>
      <p:sp>
        <p:nvSpPr>
          <p:cNvPr id="3" name="Content Placeholder 2"/>
          <p:cNvSpPr>
            <a:spLocks noGrp="1"/>
          </p:cNvSpPr>
          <p:nvPr>
            <p:ph idx="10"/>
          </p:nvPr>
        </p:nvSpPr>
        <p:spPr/>
        <p:txBody>
          <a:bodyPr>
            <a:noAutofit/>
          </a:bodyPr>
          <a:lstStyle/>
          <a:p>
            <a:pPr>
              <a:buClr>
                <a:schemeClr val="accent2"/>
              </a:buClr>
            </a:pPr>
            <a:r>
              <a:rPr lang="en-US" dirty="0"/>
              <a:t>The</a:t>
            </a:r>
            <a:r>
              <a:rPr lang="en-US" dirty="0">
                <a:solidFill>
                  <a:schemeClr val="accent2"/>
                </a:solidFill>
              </a:rPr>
              <a:t> basics </a:t>
            </a:r>
            <a:r>
              <a:rPr lang="en-US" dirty="0"/>
              <a:t>of GOAP</a:t>
            </a:r>
          </a:p>
        </p:txBody>
      </p:sp>
    </p:spTree>
    <p:extLst>
      <p:ext uri="{BB962C8B-B14F-4D97-AF65-F5344CB8AC3E}">
        <p14:creationId xmlns:p14="http://schemas.microsoft.com/office/powerpoint/2010/main" val="121360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mj-lt"/>
              <a:buAutoNum type="arabicPeriod"/>
            </a:pPr>
            <a:r>
              <a:rPr lang="en-US" dirty="0">
                <a:solidFill>
                  <a:schemeClr val="bg1">
                    <a:lumMod val="50000"/>
                  </a:schemeClr>
                </a:solidFill>
              </a:rPr>
              <a:t>They can complete goals</a:t>
            </a:r>
          </a:p>
          <a:p>
            <a:pPr marL="514350" indent="-514350">
              <a:buClr>
                <a:schemeClr val="accent2"/>
              </a:buClr>
              <a:buFont typeface="+mj-lt"/>
              <a:buAutoNum type="arabicPeriod"/>
            </a:pPr>
            <a:r>
              <a:rPr lang="en-US" dirty="0">
                <a:solidFill>
                  <a:schemeClr val="bg1">
                    <a:lumMod val="50000"/>
                  </a:schemeClr>
                </a:solidFill>
              </a:rPr>
              <a:t>Independent tasks, making all tasks decoupled</a:t>
            </a:r>
          </a:p>
        </p:txBody>
      </p:sp>
      <p:sp>
        <p:nvSpPr>
          <p:cNvPr id="3" name="Content Placeholder 2"/>
          <p:cNvSpPr>
            <a:spLocks noGrp="1"/>
          </p:cNvSpPr>
          <p:nvPr>
            <p:ph idx="10"/>
          </p:nvPr>
        </p:nvSpPr>
        <p:spPr/>
        <p:txBody>
          <a:bodyPr>
            <a:noAutofit/>
          </a:bodyPr>
          <a:lstStyle/>
          <a:p>
            <a:pPr>
              <a:buClr>
                <a:schemeClr val="accent2"/>
              </a:buClr>
            </a:pPr>
            <a:r>
              <a:rPr lang="en-US" dirty="0">
                <a:solidFill>
                  <a:schemeClr val="accent2"/>
                </a:solidFill>
              </a:rPr>
              <a:t>Pros</a:t>
            </a:r>
            <a:r>
              <a:rPr lang="en-US" dirty="0"/>
              <a:t> of using GOAP</a:t>
            </a:r>
          </a:p>
        </p:txBody>
      </p:sp>
    </p:spTree>
    <p:extLst>
      <p:ext uri="{BB962C8B-B14F-4D97-AF65-F5344CB8AC3E}">
        <p14:creationId xmlns:p14="http://schemas.microsoft.com/office/powerpoint/2010/main" val="324873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solidFill>
                <a:schemeClr val="bg1">
                  <a:lumMod val="50000"/>
                </a:schemeClr>
              </a:solidFill>
            </a:endParaRPr>
          </a:p>
          <a:p>
            <a:pPr marL="514350" indent="-514350">
              <a:buClr>
                <a:schemeClr val="accent2"/>
              </a:buClr>
              <a:buFont typeface="+mj-lt"/>
              <a:buAutoNum type="arabicPeriod"/>
            </a:pPr>
            <a:r>
              <a:rPr lang="en-US" dirty="0">
                <a:solidFill>
                  <a:schemeClr val="bg1">
                    <a:lumMod val="50000"/>
                  </a:schemeClr>
                </a:solidFill>
              </a:rPr>
              <a:t>Bad at planning relative to its effect to on the world</a:t>
            </a:r>
          </a:p>
          <a:p>
            <a:pPr marL="514350" indent="-514350">
              <a:buClr>
                <a:schemeClr val="accent2"/>
              </a:buClr>
              <a:buFont typeface="+mj-lt"/>
              <a:buAutoNum type="arabicPeriod"/>
            </a:pPr>
            <a:r>
              <a:rPr lang="en-US" dirty="0">
                <a:solidFill>
                  <a:schemeClr val="bg1">
                    <a:lumMod val="50000"/>
                  </a:schemeClr>
                </a:solidFill>
              </a:rPr>
              <a:t>Most tasks are non invertible</a:t>
            </a:r>
          </a:p>
          <a:p>
            <a:pPr marL="457200" indent="-457200">
              <a:buClr>
                <a:schemeClr val="accent2"/>
              </a:buClr>
              <a:buFont typeface="Arial" panose="020B0604020202020204" pitchFamily="34" charset="0"/>
              <a:buChar char="•"/>
            </a:pPr>
            <a:endParaRPr lang="en-US" dirty="0">
              <a:solidFill>
                <a:schemeClr val="bg1">
                  <a:lumMod val="50000"/>
                </a:schemeClr>
              </a:solidFill>
            </a:endParaRP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Cons</a:t>
            </a:r>
            <a:r>
              <a:rPr lang="en-US" dirty="0"/>
              <a:t> of using GOAP</a:t>
            </a:r>
          </a:p>
        </p:txBody>
      </p:sp>
    </p:spTree>
    <p:extLst>
      <p:ext uri="{BB962C8B-B14F-4D97-AF65-F5344CB8AC3E}">
        <p14:creationId xmlns:p14="http://schemas.microsoft.com/office/powerpoint/2010/main" val="325219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931</Words>
  <Application>Microsoft Office PowerPoint</Application>
  <PresentationFormat>Widescreen</PresentationFormat>
  <Paragraphs>192</Paragraphs>
  <Slides>25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Century Gothic</vt:lpstr>
      <vt:lpstr>Office Theme</vt:lpstr>
      <vt:lpstr>Image</vt:lpstr>
      <vt:lpstr>Cooperative agents using planning</vt:lpstr>
      <vt:lpstr>Cooperative agents using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Name  (don’t use “Agenda” or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Zack Krolikowski</cp:lastModifiedBy>
  <cp:revision>69</cp:revision>
  <dcterms:created xsi:type="dcterms:W3CDTF">2017-03-23T22:38:01Z</dcterms:created>
  <dcterms:modified xsi:type="dcterms:W3CDTF">2021-04-09T06:42:56Z</dcterms:modified>
</cp:coreProperties>
</file>