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3" r:id="rId6"/>
    <p:sldId id="267" r:id="rId7"/>
    <p:sldId id="260" r:id="rId8"/>
    <p:sldId id="258" r:id="rId9"/>
    <p:sldId id="268" r:id="rId10"/>
    <p:sldId id="273" r:id="rId11"/>
    <p:sldId id="269" r:id="rId12"/>
    <p:sldId id="270" r:id="rId13"/>
    <p:sldId id="271" r:id="rId14"/>
    <p:sldId id="272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8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6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4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6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9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bilas.com/files/2002/gdc_san_jose/game_objects_slides.pdf" TargetMode="External"/><Relationship Id="rId7" Type="http://schemas.openxmlformats.org/officeDocument/2006/relationships/hyperlink" Target="http://www.dataorienteddesign.com/dodmain/dodmain.html" TargetMode="External"/><Relationship Id="rId2" Type="http://schemas.openxmlformats.org/officeDocument/2006/relationships/hyperlink" Target="http://gamearchitect.net/Articles/GameObjects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EmanWebDev/pitfalls-of-object-oriented-programminggcap09" TargetMode="External"/><Relationship Id="rId5" Type="http://schemas.openxmlformats.org/officeDocument/2006/relationships/hyperlink" Target="http://cowboyprogramming.com/2007/01/05/evolve-your-heirachy/" TargetMode="External"/><Relationship Id="rId4" Type="http://schemas.openxmlformats.org/officeDocument/2006/relationships/hyperlink" Target="http://unity-coding.slashgames.org/category/component-based-entity-system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Design Patterns for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CSE 3902</a:t>
            </a:r>
          </a:p>
          <a:p>
            <a:r>
              <a:rPr lang="en-US" dirty="0"/>
              <a:t>Matt </a:t>
            </a:r>
            <a:r>
              <a:rPr lang="en-US" dirty="0" err="1"/>
              <a:t>Boggus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0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component system</a:t>
            </a:r>
            <a:br>
              <a:rPr lang="en-US" dirty="0"/>
            </a:br>
            <a:r>
              <a:rPr lang="en-US" dirty="0"/>
              <a:t>(additional concepts)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 design pattern, but an alternative programming paradigm (data oriented or driven)</a:t>
            </a:r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Can add or remove components easily during runtime</a:t>
            </a:r>
          </a:p>
          <a:p>
            <a:pPr lvl="1"/>
            <a:r>
              <a:rPr lang="en-US" dirty="0"/>
              <a:t>Domains are now separate</a:t>
            </a:r>
          </a:p>
          <a:p>
            <a:pPr lvl="2"/>
            <a:r>
              <a:rPr lang="en-US" dirty="0"/>
              <a:t>No class has methods for both drawing and updating</a:t>
            </a:r>
          </a:p>
          <a:p>
            <a:pPr lvl="2"/>
            <a:r>
              <a:rPr lang="en-US" dirty="0"/>
              <a:t>Higher cohesion, less coupling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Can be hard to scale up the number of entities or systems</a:t>
            </a:r>
          </a:p>
          <a:p>
            <a:pPr lvl="1"/>
            <a:r>
              <a:rPr lang="en-US" dirty="0"/>
              <a:t>More complicated abstraction than a typical OOP system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CPU-Memory gap </a:t>
            </a:r>
            <a:br>
              <a:rPr lang="en-US" dirty="0"/>
            </a:br>
            <a:r>
              <a:rPr lang="en-US" dirty="0"/>
              <a:t>(load less, compute more)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01" y="2072229"/>
            <a:ext cx="6373399" cy="3566571"/>
          </a:xfrm>
        </p:spPr>
      </p:pic>
      <p:sp>
        <p:nvSpPr>
          <p:cNvPr id="6" name="Rectangle 5"/>
          <p:cNvSpPr/>
          <p:nvPr/>
        </p:nvSpPr>
        <p:spPr>
          <a:xfrm>
            <a:off x="318500" y="6386730"/>
            <a:ext cx="8534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http://www.fusionio.com/white-papers/taming-the-power-hungry-data-center</a:t>
            </a:r>
          </a:p>
        </p:txBody>
      </p:sp>
    </p:spTree>
    <p:extLst>
      <p:ext uri="{BB962C8B-B14F-4D97-AF65-F5344CB8AC3E}">
        <p14:creationId xmlns:p14="http://schemas.microsoft.com/office/powerpoint/2010/main" val="118821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an OOP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85" y="1493837"/>
            <a:ext cx="5282829" cy="4525963"/>
          </a:xfrm>
        </p:spPr>
      </p:pic>
      <p:sp>
        <p:nvSpPr>
          <p:cNvPr id="5" name="Rectangle 4"/>
          <p:cNvSpPr/>
          <p:nvPr/>
        </p:nvSpPr>
        <p:spPr>
          <a:xfrm>
            <a:off x="1295399" y="6503910"/>
            <a:ext cx="6553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Image source http://gameprogrammingpatterns.com/component.html</a:t>
            </a:r>
          </a:p>
        </p:txBody>
      </p:sp>
    </p:spTree>
    <p:extLst>
      <p:ext uri="{BB962C8B-B14F-4D97-AF65-F5344CB8AC3E}">
        <p14:creationId xmlns:p14="http://schemas.microsoft.com/office/powerpoint/2010/main" val="350566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redundancy with ECS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84" y="1846263"/>
            <a:ext cx="4848482" cy="4022725"/>
          </a:xfrm>
        </p:spPr>
      </p:pic>
      <p:sp>
        <p:nvSpPr>
          <p:cNvPr id="5" name="Rectangle 4"/>
          <p:cNvSpPr/>
          <p:nvPr/>
        </p:nvSpPr>
        <p:spPr>
          <a:xfrm>
            <a:off x="1143000" y="6402119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Image source http://cowboyprogramming.com/2007/01/05/evolve-your-heirachy/</a:t>
            </a:r>
          </a:p>
        </p:txBody>
      </p:sp>
    </p:spTree>
    <p:extLst>
      <p:ext uri="{BB962C8B-B14F-4D97-AF65-F5344CB8AC3E}">
        <p14:creationId xmlns:p14="http://schemas.microsoft.com/office/powerpoint/2010/main" val="286445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reading on Entity Component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Foundational knowledge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http://gamearchitect.net/Articles/GameObjects1.html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http://scottbilas.com/files/2002/gdc_san_jose/game_objects_slides.pdf</a:t>
            </a:r>
            <a:endParaRPr lang="en-US" dirty="0">
              <a:hlinkClick r:id="rId4"/>
            </a:endParaRPr>
          </a:p>
          <a:p>
            <a:r>
              <a:rPr lang="en-US" dirty="0"/>
              <a:t>More recent articles, examples, and guides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http://unity-coding.slashgames.org/category/component-based-entity-systems/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http://cowboyprogramming.com/2007/01/05/evolve-your-heirachy/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http://www.slideshare.net/EmanWebDev/pitfalls-of-object-oriented-programminggcap09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http://www.dataorienteddesign.com/dodmain/dodmain.html</a:t>
            </a:r>
            <a:endParaRPr lang="en-US" dirty="0"/>
          </a:p>
          <a:p>
            <a:pPr lvl="2"/>
            <a:r>
              <a:rPr lang="en-US" dirty="0"/>
              <a:t>Also has brief but good comments on patterns and anti-patterns</a:t>
            </a:r>
          </a:p>
        </p:txBody>
      </p:sp>
    </p:spTree>
    <p:extLst>
      <p:ext uri="{BB962C8B-B14F-4D97-AF65-F5344CB8AC3E}">
        <p14:creationId xmlns:p14="http://schemas.microsoft.com/office/powerpoint/2010/main" val="978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6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pattern “popularity”</a:t>
            </a:r>
            <a:br>
              <a:rPr lang="en-US" dirty="0"/>
            </a:br>
            <a:r>
              <a:rPr lang="en-US" dirty="0" err="1"/>
              <a:t>StackOverflow</a:t>
            </a:r>
            <a:r>
              <a:rPr lang="en-US" dirty="0"/>
              <a:t> tags counts (7-’17)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319" y="1846263"/>
            <a:ext cx="49658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5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that minimizes memory use by sharing as much data as possible with other similar objects</a:t>
            </a:r>
          </a:p>
          <a:p>
            <a:endParaRPr lang="en-US" dirty="0"/>
          </a:p>
          <a:p>
            <a:r>
              <a:rPr lang="en-US" dirty="0"/>
              <a:t>Frequently used in graphical applications</a:t>
            </a:r>
          </a:p>
          <a:p>
            <a:pPr lvl="1"/>
            <a:r>
              <a:rPr lang="en-US" dirty="0"/>
              <a:t>Font file</a:t>
            </a:r>
          </a:p>
          <a:p>
            <a:pPr lvl="1"/>
            <a:r>
              <a:rPr lang="en-US" dirty="0"/>
              <a:t>Image file for sprite drawing</a:t>
            </a:r>
          </a:p>
          <a:p>
            <a:pPr lvl="1"/>
            <a:r>
              <a:rPr lang="en-US" dirty="0"/>
              <a:t>3D model file</a:t>
            </a:r>
          </a:p>
        </p:txBody>
      </p:sp>
    </p:spTree>
    <p:extLst>
      <p:ext uri="{BB962C8B-B14F-4D97-AF65-F5344CB8AC3E}">
        <p14:creationId xmlns:p14="http://schemas.microsoft.com/office/powerpoint/2010/main" val="206975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Flyweight example – 3D tree model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2325" y="3312480"/>
            <a:ext cx="3703638" cy="182689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Instances with shared 3D 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64075" y="3441020"/>
            <a:ext cx="3702050" cy="15698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9700" y="6412468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from gameprogrammingpatterns.com</a:t>
            </a:r>
          </a:p>
        </p:txBody>
      </p:sp>
    </p:spTree>
    <p:extLst>
      <p:ext uri="{BB962C8B-B14F-4D97-AF65-F5344CB8AC3E}">
        <p14:creationId xmlns:p14="http://schemas.microsoft.com/office/powerpoint/2010/main" val="88064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 example – level tiling</a:t>
            </a:r>
          </a:p>
        </p:txBody>
      </p:sp>
      <p:pic>
        <p:nvPicPr>
          <p:cNvPr id="1026" name="Picture 2" descr="A row of tiles. Each tile points to either a shared Grass, River, or Hill object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25" y="2385134"/>
            <a:ext cx="7543800" cy="294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09700" y="6412468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from gameprogrammingpatterns.com</a:t>
            </a:r>
          </a:p>
        </p:txBody>
      </p:sp>
    </p:spTree>
    <p:extLst>
      <p:ext uri="{BB962C8B-B14F-4D97-AF65-F5344CB8AC3E}">
        <p14:creationId xmlns:p14="http://schemas.microsoft.com/office/powerpoint/2010/main" val="317845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set of initialized objects kept ready to use (a </a:t>
            </a:r>
            <a:r>
              <a:rPr lang="en-US" b="1" dirty="0"/>
              <a:t>pool</a:t>
            </a:r>
            <a:r>
              <a:rPr lang="en-US" dirty="0"/>
              <a:t>) instead of allocating and destroying them on demand. </a:t>
            </a:r>
          </a:p>
          <a:p>
            <a:r>
              <a:rPr lang="en-US" dirty="0"/>
              <a:t>Allocation -&gt; request an object from the pool</a:t>
            </a:r>
          </a:p>
          <a:p>
            <a:r>
              <a:rPr lang="en-US" dirty="0"/>
              <a:t>Destroying -&gt; return an object to the pool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Projectiles</a:t>
            </a:r>
          </a:p>
          <a:p>
            <a:pPr lvl="1"/>
            <a:r>
              <a:rPr lang="en-US" dirty="0"/>
              <a:t>Infinitely spawning enemies</a:t>
            </a:r>
          </a:p>
        </p:txBody>
      </p:sp>
    </p:spTree>
    <p:extLst>
      <p:ext uri="{BB962C8B-B14F-4D97-AF65-F5344CB8AC3E}">
        <p14:creationId xmlns:p14="http://schemas.microsoft.com/office/powerpoint/2010/main" val="219777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pool example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569" y="1846263"/>
            <a:ext cx="7493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3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 object piece by piece instead of all at once</a:t>
            </a:r>
          </a:p>
          <a:p>
            <a:pPr lvl="1"/>
            <a:r>
              <a:rPr lang="en-US" dirty="0"/>
              <a:t>Avoids needing a large number of different constructors</a:t>
            </a:r>
          </a:p>
          <a:p>
            <a:r>
              <a:rPr lang="en-US" dirty="0"/>
              <a:t>A </a:t>
            </a:r>
            <a:r>
              <a:rPr lang="en-US" b="1" dirty="0"/>
              <a:t>builder </a:t>
            </a:r>
            <a:r>
              <a:rPr lang="en-US" dirty="0"/>
              <a:t>object receives each initialization parameter step by step and then returns the resulting constructed object at once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Example:</a:t>
            </a:r>
          </a:p>
          <a:p>
            <a:pPr marL="742950" lvl="2" indent="-342900"/>
            <a:r>
              <a:rPr lang="en-US" dirty="0"/>
              <a:t>Using an </a:t>
            </a:r>
            <a:r>
              <a:rPr lang="en-US" dirty="0" err="1"/>
              <a:t>EnemyBuilder</a:t>
            </a:r>
            <a:r>
              <a:rPr lang="en-US" dirty="0"/>
              <a:t> called </a:t>
            </a:r>
            <a:r>
              <a:rPr lang="en-US" dirty="0" err="1"/>
              <a:t>enemyBuilder</a:t>
            </a:r>
            <a:endParaRPr lang="en-US" dirty="0"/>
          </a:p>
          <a:p>
            <a:pPr marL="1200150" lvl="3" indent="-342900"/>
            <a:r>
              <a:rPr lang="en-US" dirty="0" err="1"/>
              <a:t>enemyBuilder.setPosition</a:t>
            </a:r>
            <a:r>
              <a:rPr lang="en-US" dirty="0"/>
              <a:t> (10,10);</a:t>
            </a:r>
          </a:p>
          <a:p>
            <a:pPr marL="1200150" lvl="3" indent="-342900"/>
            <a:r>
              <a:rPr lang="en-US" dirty="0" err="1"/>
              <a:t>enemyBuilder.setSprite</a:t>
            </a:r>
            <a:r>
              <a:rPr lang="en-US" dirty="0"/>
              <a:t>(</a:t>
            </a:r>
            <a:r>
              <a:rPr lang="en-US" dirty="0" err="1"/>
              <a:t>Goomba</a:t>
            </a:r>
            <a:r>
              <a:rPr lang="en-US" dirty="0"/>
              <a:t>);</a:t>
            </a:r>
          </a:p>
          <a:p>
            <a:pPr marL="1200150" lvl="3" indent="-342900"/>
            <a:r>
              <a:rPr lang="en-US" dirty="0" err="1"/>
              <a:t>enemyBuilder.setAttackSides</a:t>
            </a:r>
            <a:r>
              <a:rPr lang="en-US" dirty="0"/>
              <a:t>(</a:t>
            </a:r>
            <a:r>
              <a:rPr lang="en-US" dirty="0" err="1"/>
              <a:t>left,right,bottom</a:t>
            </a:r>
            <a:r>
              <a:rPr lang="en-US" dirty="0"/>
              <a:t>);</a:t>
            </a:r>
          </a:p>
          <a:p>
            <a:pPr marL="1200150" lvl="3" indent="-342900"/>
            <a:r>
              <a:rPr lang="en-US" dirty="0"/>
              <a:t>…etc…</a:t>
            </a:r>
          </a:p>
          <a:p>
            <a:pPr marL="1200150" lvl="3" indent="-342900"/>
            <a:r>
              <a:rPr lang="en-US" dirty="0"/>
              <a:t>enemy = </a:t>
            </a:r>
            <a:r>
              <a:rPr lang="en-US" dirty="0" err="1"/>
              <a:t>enemyBuilder.getResult</a:t>
            </a:r>
            <a:r>
              <a:rPr lang="en-US" dirty="0"/>
              <a:t>();</a:t>
            </a:r>
          </a:p>
          <a:p>
            <a:pPr marL="0" indent="-400050"/>
            <a:r>
              <a:rPr lang="en-US" dirty="0"/>
              <a:t>Also can be used in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55691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Store the state of an object and allow for restoring the object to that state when needed</a:t>
            </a:r>
          </a:p>
          <a:p>
            <a:r>
              <a:rPr lang="en-US" b="1" dirty="0"/>
              <a:t>Originator</a:t>
            </a:r>
            <a:r>
              <a:rPr lang="en-US" dirty="0"/>
              <a:t> (example: Level)</a:t>
            </a:r>
          </a:p>
          <a:p>
            <a:pPr lvl="1"/>
            <a:r>
              <a:rPr lang="en-US" dirty="0"/>
              <a:t>Create a memento object representing its current sate</a:t>
            </a:r>
          </a:p>
          <a:p>
            <a:pPr lvl="1"/>
            <a:r>
              <a:rPr lang="en-US" dirty="0"/>
              <a:t>Use a memento object to restore its previous state</a:t>
            </a:r>
          </a:p>
          <a:p>
            <a:r>
              <a:rPr lang="en-US" b="1" dirty="0"/>
              <a:t>Memento </a:t>
            </a:r>
            <a:endParaRPr lang="en-US" dirty="0"/>
          </a:p>
          <a:p>
            <a:pPr lvl="1"/>
            <a:r>
              <a:rPr lang="en-US" dirty="0"/>
              <a:t>Stores internal state of the Originator object.</a:t>
            </a:r>
          </a:p>
          <a:p>
            <a:r>
              <a:rPr lang="en-US" b="1" dirty="0"/>
              <a:t>Caretaker</a:t>
            </a:r>
            <a:r>
              <a:rPr lang="en-US" dirty="0"/>
              <a:t> (example: Game)</a:t>
            </a:r>
          </a:p>
          <a:p>
            <a:pPr lvl="1"/>
            <a:r>
              <a:rPr lang="en-US" dirty="0"/>
              <a:t>Stores memento objects</a:t>
            </a:r>
          </a:p>
          <a:p>
            <a:pPr lvl="1"/>
            <a:r>
              <a:rPr lang="en-US" dirty="0"/>
              <a:t>Pass originator a memento to revert to an earlier state</a:t>
            </a:r>
          </a:p>
          <a:p>
            <a:pPr lvl="2"/>
            <a:r>
              <a:rPr lang="en-US" dirty="0"/>
              <a:t>Revert to previous frame</a:t>
            </a:r>
          </a:p>
          <a:p>
            <a:pPr lvl="2"/>
            <a:r>
              <a:rPr lang="en-US" dirty="0"/>
              <a:t>Revert to last checkpoint</a:t>
            </a:r>
          </a:p>
        </p:txBody>
      </p:sp>
    </p:spTree>
    <p:extLst>
      <p:ext uri="{BB962C8B-B14F-4D97-AF65-F5344CB8AC3E}">
        <p14:creationId xmlns:p14="http://schemas.microsoft.com/office/powerpoint/2010/main" val="289597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component system</a:t>
            </a:r>
            <a:br>
              <a:rPr lang="en-US" dirty="0"/>
            </a:br>
            <a:r>
              <a:rPr lang="en-US" dirty="0"/>
              <a:t>(main idea)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</a:t>
            </a:r>
            <a:r>
              <a:rPr lang="en-US" dirty="0" err="1"/>
              <a:t>GameObject</a:t>
            </a:r>
            <a:r>
              <a:rPr lang="en-US" dirty="0"/>
              <a:t> is an Entity</a:t>
            </a:r>
          </a:p>
          <a:p>
            <a:pPr lvl="1"/>
            <a:r>
              <a:rPr lang="en-US" dirty="0"/>
              <a:t>Empty object, usually has a unique id</a:t>
            </a:r>
          </a:p>
          <a:p>
            <a:r>
              <a:rPr lang="en-US" dirty="0"/>
              <a:t>Attach domain behavior to each Entity as a Component</a:t>
            </a:r>
          </a:p>
          <a:p>
            <a:pPr lvl="1"/>
            <a:r>
              <a:rPr lang="en-US" dirty="0"/>
              <a:t>Example domains: position, drawing, collision detection and response, physics, sound</a:t>
            </a:r>
          </a:p>
          <a:p>
            <a:r>
              <a:rPr lang="en-US" dirty="0"/>
              <a:t>Main game loops over domains (</a:t>
            </a:r>
            <a:r>
              <a:rPr lang="en-US" dirty="0" err="1"/>
              <a:t>MovementManager</a:t>
            </a:r>
            <a:r>
              <a:rPr lang="en-US" dirty="0"/>
              <a:t>, </a:t>
            </a:r>
            <a:r>
              <a:rPr lang="en-US" dirty="0" err="1"/>
              <a:t>SpriteDrawingManager</a:t>
            </a:r>
            <a:r>
              <a:rPr lang="en-US" dirty="0"/>
              <a:t>, etc.) instead of over game objects</a:t>
            </a:r>
          </a:p>
        </p:txBody>
      </p:sp>
    </p:spTree>
    <p:extLst>
      <p:ext uri="{BB962C8B-B14F-4D97-AF65-F5344CB8AC3E}">
        <p14:creationId xmlns:p14="http://schemas.microsoft.com/office/powerpoint/2010/main" val="940328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</TotalTime>
  <Words>590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Additional Design Patterns for Games</vt:lpstr>
      <vt:lpstr>Flyweight</vt:lpstr>
      <vt:lpstr>Flyweight example – 3D tree model</vt:lpstr>
      <vt:lpstr>Flyweight example – level tiling</vt:lpstr>
      <vt:lpstr>Object pool</vt:lpstr>
      <vt:lpstr>Object pool example </vt:lpstr>
      <vt:lpstr>Builder</vt:lpstr>
      <vt:lpstr>Memento</vt:lpstr>
      <vt:lpstr>Entity component system (main idea)</vt:lpstr>
      <vt:lpstr>Entity component system (additional concepts)</vt:lpstr>
      <vt:lpstr>CPU-Memory gap  (load less, compute more)</vt:lpstr>
      <vt:lpstr>Redundancy in an OOP system</vt:lpstr>
      <vt:lpstr>Avoiding redundancy with ECS</vt:lpstr>
      <vt:lpstr>Additional reading on Entity Component Systems</vt:lpstr>
      <vt:lpstr>Design pattern “popularity” StackOverflow tags counts (7-’17)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Design Patterns for Games</dc:title>
  <dc:creator>boggus, matthew joseph</dc:creator>
  <cp:lastModifiedBy>Boggus, Matt</cp:lastModifiedBy>
  <cp:revision>23</cp:revision>
  <dcterms:created xsi:type="dcterms:W3CDTF">2006-08-16T00:00:00Z</dcterms:created>
  <dcterms:modified xsi:type="dcterms:W3CDTF">2021-08-31T19:29:02Z</dcterms:modified>
</cp:coreProperties>
</file>