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7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3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1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e.ohio-state.edu/~boggus.2/3902/slides/ManualAnimatedSprite.cs" TargetMode="External"/><Relationship Id="rId2" Type="http://schemas.openxmlformats.org/officeDocument/2006/relationships/hyperlink" Target="http://rbwhitaker.wikidot.com/monogame-texture-atlases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pp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e.ohio-state.edu/~boggus/3902/ImageTyp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windows/xna/bb196426(v=xnagamestudio.10)" TargetMode="External"/><Relationship Id="rId2" Type="http://schemas.openxmlformats.org/officeDocument/2006/relationships/hyperlink" Target="https://docs.microsoft.com/en-us/previous-versions/windows/xna/bb195109(v=xnagamestudio.10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ogame.net/api/Microsoft.Xna.Framework.Graphics.SpriteBatch.html" TargetMode="External"/><Relationship Id="rId4" Type="http://schemas.openxmlformats.org/officeDocument/2006/relationships/hyperlink" Target="https://docs.microsoft.com/en-us/previous-versions/windows/xna/bb196567(v=xnagamestudio.10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drawing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For CSE 3902</a:t>
            </a:r>
          </a:p>
          <a:p>
            <a:r>
              <a:rPr lang="en-US"/>
              <a:t>By</a:t>
            </a:r>
            <a:r>
              <a:rPr lang="en-US" dirty="0"/>
              <a:t>: Matt </a:t>
            </a:r>
            <a:r>
              <a:rPr lang="en-US" dirty="0" err="1"/>
              <a:t>Boggus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44036" y="2590800"/>
            <a:ext cx="3847564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/>
              <a:t>SpriteBatch</a:t>
            </a:r>
            <a:r>
              <a:rPr lang="en-US" dirty="0"/>
              <a:t> Draw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058" y="4050268"/>
            <a:ext cx="50195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void Draw (</a:t>
            </a:r>
          </a:p>
          <a:p>
            <a:r>
              <a:rPr lang="en-US" dirty="0"/>
              <a:t>         Texture2D texture,</a:t>
            </a:r>
          </a:p>
          <a:p>
            <a:r>
              <a:rPr lang="en-US" dirty="0"/>
              <a:t>         Rectangle </a:t>
            </a:r>
            <a:r>
              <a:rPr lang="en-US" dirty="0" err="1"/>
              <a:t>destinationRectangle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Nullable</a:t>
            </a:r>
            <a:r>
              <a:rPr lang="en-US" dirty="0"/>
              <a:t>&lt;Rectangle&gt; </a:t>
            </a:r>
            <a:r>
              <a:rPr lang="en-US" dirty="0" err="1"/>
              <a:t>sourceRectangle</a:t>
            </a:r>
            <a:r>
              <a:rPr lang="en-US" dirty="0"/>
              <a:t>,</a:t>
            </a:r>
          </a:p>
          <a:p>
            <a:r>
              <a:rPr lang="en-US" dirty="0"/>
              <a:t>         Color </a:t>
            </a:r>
            <a:r>
              <a:rPr lang="en-US" dirty="0" err="1"/>
              <a:t>color</a:t>
            </a:r>
            <a:endParaRPr lang="en-US" dirty="0"/>
          </a:p>
          <a:p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036" y="229766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void Draw (</a:t>
            </a:r>
          </a:p>
          <a:p>
            <a:r>
              <a:rPr lang="en-US" dirty="0"/>
              <a:t>         Texture2D texture,</a:t>
            </a:r>
          </a:p>
          <a:p>
            <a:r>
              <a:rPr lang="en-US" dirty="0"/>
              <a:t>         Rectangle </a:t>
            </a:r>
            <a:r>
              <a:rPr lang="en-US" dirty="0" err="1"/>
              <a:t>destinationRectangle</a:t>
            </a:r>
            <a:r>
              <a:rPr lang="en-US" dirty="0"/>
              <a:t>,</a:t>
            </a:r>
          </a:p>
          <a:p>
            <a:r>
              <a:rPr lang="en-US" dirty="0"/>
              <a:t>         Color </a:t>
            </a:r>
            <a:r>
              <a:rPr lang="en-US" dirty="0" err="1"/>
              <a:t>color</a:t>
            </a:r>
            <a:endParaRPr lang="en-US" dirty="0"/>
          </a:p>
          <a:p>
            <a:r>
              <a:rPr lang="en-US" dirty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43" y="2819400"/>
            <a:ext cx="3080950" cy="101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4036" y="2209800"/>
            <a:ext cx="38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Image File / Texture2D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2582" y="4281100"/>
            <a:ext cx="354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Drawing window (example using </a:t>
            </a:r>
            <a:r>
              <a:rPr lang="en-US" dirty="0" err="1"/>
              <a:t>MSPaint</a:t>
            </a:r>
            <a:r>
              <a:rPr lang="en-US" dirty="0"/>
              <a:t> in class)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9E68A-405F-4346-8892-05405099F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36" y="5001399"/>
            <a:ext cx="3542763" cy="12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9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Sprite/Texture atlas example linked in Sprint0 list</a:t>
            </a:r>
          </a:p>
          <a:p>
            <a:pPr lvl="1"/>
            <a:r>
              <a:rPr lang="en-US" dirty="0">
                <a:hlinkClick r:id="rId2"/>
              </a:rPr>
              <a:t>http://rbwhitaker.wikidot.com/monogame-texture-atlases-1</a:t>
            </a:r>
            <a:endParaRPr lang="en-US" dirty="0"/>
          </a:p>
          <a:p>
            <a:r>
              <a:rPr lang="en-US" dirty="0"/>
              <a:t>Crude, but perhaps necessary example linked in course calendar</a:t>
            </a:r>
          </a:p>
          <a:p>
            <a:pPr lvl="1"/>
            <a:r>
              <a:rPr lang="en-US" dirty="0">
                <a:hlinkClick r:id="rId3"/>
              </a:rPr>
              <a:t>ManualAnimatedSprite.cs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2D coordinate systems</a:t>
            </a:r>
          </a:p>
          <a:p>
            <a:endParaRPr lang="en-US" dirty="0"/>
          </a:p>
          <a:p>
            <a:r>
              <a:rPr lang="en-US" dirty="0"/>
              <a:t>Raster images</a:t>
            </a:r>
          </a:p>
          <a:p>
            <a:endParaRPr lang="en-US" dirty="0"/>
          </a:p>
          <a:p>
            <a:r>
              <a:rPr lang="en-US" dirty="0"/>
              <a:t>Sprite drawing in MonoGame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coordinate system</a:t>
            </a:r>
            <a:r>
              <a:rPr lang="en-US" dirty="0"/>
              <a:t> is a system which uses one or more numbers, or </a:t>
            </a:r>
            <a:r>
              <a:rPr lang="en-US" b="1" dirty="0"/>
              <a:t>coordinates</a:t>
            </a:r>
            <a:r>
              <a:rPr lang="en-US" dirty="0"/>
              <a:t>, to uniquely determine the position of a point</a:t>
            </a:r>
          </a:p>
          <a:p>
            <a:endParaRPr lang="en-US" dirty="0"/>
          </a:p>
          <a:p>
            <a:r>
              <a:rPr lang="en-US" dirty="0"/>
              <a:t>For a 2D coordinate system, we need </a:t>
            </a:r>
          </a:p>
          <a:p>
            <a:pPr lvl="1"/>
            <a:r>
              <a:rPr lang="en-US" dirty="0"/>
              <a:t>Origin</a:t>
            </a:r>
          </a:p>
          <a:p>
            <a:pPr lvl="1"/>
            <a:r>
              <a:rPr lang="en-US" dirty="0"/>
              <a:t>2-Tuple of position relative to the origin</a:t>
            </a:r>
          </a:p>
        </p:txBody>
      </p:sp>
    </p:spTree>
    <p:extLst>
      <p:ext uri="{BB962C8B-B14F-4D97-AF65-F5344CB8AC3E}">
        <p14:creationId xmlns:p14="http://schemas.microsoft.com/office/powerpoint/2010/main" val="272826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coordinate system 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Cartesian Coordinates</a:t>
            </a:r>
          </a:p>
          <a:p>
            <a:r>
              <a:rPr lang="en-US" sz="1200" dirty="0"/>
              <a:t>(http://en.wikipedia.org/wiki/File:Cartesian-coordinate-system.svg)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744" y="2673350"/>
            <a:ext cx="3352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Polar Coordinates</a:t>
            </a:r>
          </a:p>
          <a:p>
            <a:r>
              <a:rPr lang="en-US" sz="1000" dirty="0"/>
              <a:t>(http://en.wikipedia.org/wiki/File:CircularCoordinates.svg)</a:t>
            </a:r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4900" y="3078163"/>
            <a:ext cx="32004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7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86604"/>
            <a:ext cx="8229600" cy="1450757"/>
          </a:xfrm>
        </p:spPr>
        <p:txBody>
          <a:bodyPr/>
          <a:lstStyle/>
          <a:p>
            <a:r>
              <a:rPr lang="en-US" dirty="0" err="1"/>
              <a:t>MonoGame’s</a:t>
            </a:r>
            <a:r>
              <a:rPr lang="en-US" dirty="0"/>
              <a:t> coordinate system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4735" y="1846263"/>
            <a:ext cx="509898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9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images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2111375"/>
            <a:ext cx="33909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5862"/>
            <a:ext cx="3360738" cy="3360738"/>
          </a:xfrm>
        </p:spPr>
      </p:pic>
      <p:sp>
        <p:nvSpPr>
          <p:cNvPr id="4" name="Rectangle 3"/>
          <p:cNvSpPr/>
          <p:nvPr/>
        </p:nvSpPr>
        <p:spPr>
          <a:xfrm>
            <a:off x="4572000" y="5913615"/>
            <a:ext cx="403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http://en.wikipedia.org/wiki/File:Rgb-raster-image.svg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4969" y="5884614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http://docs.qgis.org/2.0/en/docs/gentle_gis_introduction/raster_data.html</a:t>
            </a:r>
          </a:p>
        </p:txBody>
      </p:sp>
    </p:spTree>
    <p:extLst>
      <p:ext uri="{BB962C8B-B14F-4D97-AF65-F5344CB8AC3E}">
        <p14:creationId xmlns:p14="http://schemas.microsoft.com/office/powerpoint/2010/main" val="374330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PPM </a:t>
            </a:r>
          </a:p>
          <a:p>
            <a:pPr lvl="1"/>
            <a:r>
              <a:rPr lang="en-US" dirty="0"/>
              <a:t>Uncompressed, human readable</a:t>
            </a:r>
          </a:p>
          <a:p>
            <a:r>
              <a:rPr lang="en-US" dirty="0"/>
              <a:t>GIF</a:t>
            </a:r>
          </a:p>
          <a:p>
            <a:pPr lvl="1"/>
            <a:r>
              <a:rPr lang="en-US" dirty="0"/>
              <a:t>8 bits per pixel per channel (RGB)</a:t>
            </a:r>
          </a:p>
          <a:p>
            <a:r>
              <a:rPr lang="en-US" dirty="0"/>
              <a:t>JPEG</a:t>
            </a:r>
          </a:p>
          <a:p>
            <a:pPr lvl="1"/>
            <a:r>
              <a:rPr lang="en-US" dirty="0" err="1"/>
              <a:t>Lossy</a:t>
            </a:r>
            <a:r>
              <a:rPr lang="en-US" dirty="0"/>
              <a:t> data compression</a:t>
            </a:r>
          </a:p>
          <a:p>
            <a:r>
              <a:rPr lang="en-US" dirty="0"/>
              <a:t>PNG</a:t>
            </a:r>
          </a:p>
          <a:p>
            <a:pPr lvl="1"/>
            <a:r>
              <a:rPr lang="en-US" dirty="0"/>
              <a:t>Lossless data compression</a:t>
            </a:r>
          </a:p>
          <a:p>
            <a:endParaRPr lang="en-US" dirty="0"/>
          </a:p>
          <a:p>
            <a:r>
              <a:rPr lang="en-US" dirty="0"/>
              <a:t>More details on some of these formats (</a:t>
            </a:r>
            <a:r>
              <a:rPr lang="en-US" dirty="0">
                <a:hlinkClick r:id="rId2"/>
              </a:rPr>
              <a:t>http://paulbourke.net/dataformats/ppm/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886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image types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87" y="2804969"/>
            <a:ext cx="3703638" cy="1719219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115994"/>
          </a:xfrm>
        </p:spPr>
        <p:txBody>
          <a:bodyPr>
            <a:normAutofit/>
          </a:bodyPr>
          <a:lstStyle/>
          <a:p>
            <a:r>
              <a:rPr lang="en-US" dirty="0"/>
              <a:t>PNG   	~6.42 kb</a:t>
            </a:r>
          </a:p>
          <a:p>
            <a:r>
              <a:rPr lang="en-US" dirty="0"/>
              <a:t>GIF	~12.8 kb</a:t>
            </a:r>
          </a:p>
          <a:p>
            <a:r>
              <a:rPr lang="en-US" dirty="0"/>
              <a:t>JPEG	~55.3 kb</a:t>
            </a:r>
          </a:p>
          <a:p>
            <a:r>
              <a:rPr lang="en-US" dirty="0"/>
              <a:t>BMP	~223 kb</a:t>
            </a:r>
          </a:p>
          <a:p>
            <a:r>
              <a:rPr lang="en-US" dirty="0"/>
              <a:t>PPM	~852 kb</a:t>
            </a:r>
          </a:p>
          <a:p>
            <a:pPr marL="0" indent="0">
              <a:buNone/>
            </a:pPr>
            <a:r>
              <a:rPr lang="en-US" dirty="0"/>
              <a:t>----------------------------</a:t>
            </a:r>
          </a:p>
          <a:p>
            <a:pPr marL="0" indent="0">
              <a:buNone/>
            </a:pPr>
            <a:r>
              <a:rPr lang="en-US" sz="1300" dirty="0"/>
              <a:t>Source code for NES SMB	           ~32 kb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3C8D0-E778-4481-B14C-EC91DC804EB5}"/>
              </a:ext>
            </a:extLst>
          </p:cNvPr>
          <p:cNvSpPr txBox="1"/>
          <p:nvPr/>
        </p:nvSpPr>
        <p:spPr>
          <a:xfrm>
            <a:off x="1403220" y="4800600"/>
            <a:ext cx="2488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Spritesheet</a:t>
            </a:r>
            <a:r>
              <a:rPr lang="en-US" sz="1200" dirty="0"/>
              <a:t> from MarioUniverse.com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E5371-9BF7-4655-96CE-73434402ABC2}"/>
              </a:ext>
            </a:extLst>
          </p:cNvPr>
          <p:cNvSpPr txBox="1"/>
          <p:nvPr/>
        </p:nvSpPr>
        <p:spPr>
          <a:xfrm>
            <a:off x="4570446" y="5698328"/>
            <a:ext cx="433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 </a:t>
            </a:r>
            <a:r>
              <a:rPr lang="en-US" sz="1200" dirty="0">
                <a:hlinkClick r:id="rId3"/>
              </a:rPr>
              <a:t>http://web.cse.ohio-state.edu/~boggus/3902/ImageTypes</a:t>
            </a:r>
            <a:r>
              <a:rPr lang="en-US" sz="1200" dirty="0"/>
              <a:t> for image files ;  no NES ROM for comparison due to legal reasons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A27C75-AD8B-49AA-9DFF-128E63AD0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File sizes for this </a:t>
            </a:r>
            <a:r>
              <a:rPr lang="en-US" dirty="0" err="1"/>
              <a:t>Spritesheet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5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drawing in MonoGame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SpriteBatch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Begin (call once to start specifying sprites to draw) [</a:t>
            </a:r>
            <a:r>
              <a:rPr lang="en-US" dirty="0">
                <a:hlinkClick r:id="rId2"/>
              </a:rPr>
              <a:t>MSDN link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Draw (each call specifies another sprite to draw) [</a:t>
            </a:r>
            <a:r>
              <a:rPr lang="en-US" dirty="0">
                <a:hlinkClick r:id="rId3"/>
              </a:rPr>
              <a:t>MSDN link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End (call once to finish specifying sprites to draw) [</a:t>
            </a:r>
            <a:r>
              <a:rPr lang="en-US" dirty="0">
                <a:hlinkClick r:id="rId4"/>
              </a:rPr>
              <a:t>MSDN link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</a:t>
            </a:r>
            <a:r>
              <a:rPr lang="en-US" dirty="0">
                <a:hlinkClick r:id="rId5"/>
              </a:rPr>
              <a:t>MonoGame link for </a:t>
            </a:r>
            <a:r>
              <a:rPr lang="en-US" dirty="0" err="1">
                <a:hlinkClick r:id="rId5"/>
              </a:rPr>
              <a:t>SpriteBatch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2698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416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2D drawing basics</vt:lpstr>
      <vt:lpstr>Overview</vt:lpstr>
      <vt:lpstr>Coordinate system</vt:lpstr>
      <vt:lpstr>2D coordinate system examples</vt:lpstr>
      <vt:lpstr>MonoGame’s coordinate system</vt:lpstr>
      <vt:lpstr>Raster images</vt:lpstr>
      <vt:lpstr>Raster image types</vt:lpstr>
      <vt:lpstr>Comparing image types</vt:lpstr>
      <vt:lpstr>Sprite drawing in MonoGame</vt:lpstr>
      <vt:lpstr>SpriteBatch Draw methods</vt:lpstr>
      <vt:lpstr>More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basics</dc:title>
  <dc:creator>boggus, matthew joseph</dc:creator>
  <cp:lastModifiedBy>Boggus, Matt</cp:lastModifiedBy>
  <cp:revision>15</cp:revision>
  <dcterms:created xsi:type="dcterms:W3CDTF">2006-08-16T00:00:00Z</dcterms:created>
  <dcterms:modified xsi:type="dcterms:W3CDTF">2021-08-31T19:20:26Z</dcterms:modified>
</cp:coreProperties>
</file>