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1" r:id="rId1"/>
    <p:sldMasterId id="2147483832" r:id="rId2"/>
  </p:sldMasterIdLst>
  <p:notesMasterIdLst>
    <p:notesMasterId r:id="rId43"/>
  </p:notesMasterIdLst>
  <p:sldIdLst>
    <p:sldId id="256" r:id="rId3"/>
    <p:sldId id="311" r:id="rId4"/>
    <p:sldId id="347" r:id="rId5"/>
    <p:sldId id="339" r:id="rId6"/>
    <p:sldId id="353" r:id="rId7"/>
    <p:sldId id="340" r:id="rId8"/>
    <p:sldId id="342" r:id="rId9"/>
    <p:sldId id="354" r:id="rId10"/>
    <p:sldId id="343" r:id="rId11"/>
    <p:sldId id="345" r:id="rId12"/>
    <p:sldId id="334" r:id="rId13"/>
    <p:sldId id="257" r:id="rId14"/>
    <p:sldId id="260" r:id="rId15"/>
    <p:sldId id="351" r:id="rId16"/>
    <p:sldId id="329" r:id="rId17"/>
    <p:sldId id="330" r:id="rId18"/>
    <p:sldId id="331" r:id="rId19"/>
    <p:sldId id="332" r:id="rId20"/>
    <p:sldId id="274" r:id="rId21"/>
    <p:sldId id="275" r:id="rId22"/>
    <p:sldId id="276" r:id="rId23"/>
    <p:sldId id="277" r:id="rId24"/>
    <p:sldId id="325" r:id="rId25"/>
    <p:sldId id="335" r:id="rId26"/>
    <p:sldId id="336" r:id="rId27"/>
    <p:sldId id="337" r:id="rId28"/>
    <p:sldId id="295" r:id="rId29"/>
    <p:sldId id="296" r:id="rId30"/>
    <p:sldId id="297" r:id="rId31"/>
    <p:sldId id="299" r:id="rId32"/>
    <p:sldId id="352" r:id="rId33"/>
    <p:sldId id="312" r:id="rId34"/>
    <p:sldId id="313" r:id="rId35"/>
    <p:sldId id="321" r:id="rId36"/>
    <p:sldId id="348" r:id="rId37"/>
    <p:sldId id="306" r:id="rId38"/>
    <p:sldId id="307" r:id="rId39"/>
    <p:sldId id="308" r:id="rId40"/>
    <p:sldId id="309" r:id="rId41"/>
    <p:sldId id="34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6" autoAdjust="0"/>
    <p:restoredTop sz="94660"/>
  </p:normalViewPr>
  <p:slideViewPr>
    <p:cSldViewPr>
      <p:cViewPr varScale="1">
        <p:scale>
          <a:sx n="110" d="100"/>
          <a:sy n="110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9172D-E0D6-42DF-927C-2E8370264B6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56CA3-0505-46EA-9D79-D063EC06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31731" indent="-281435">
              <a:defRPr>
                <a:solidFill>
                  <a:schemeClr val="tx1"/>
                </a:solidFill>
                <a:latin typeface="Arial" charset="0"/>
              </a:defRPr>
            </a:lvl2pPr>
            <a:lvl3pPr marL="1125741" indent="-225148">
              <a:defRPr>
                <a:solidFill>
                  <a:schemeClr val="tx1"/>
                </a:solidFill>
                <a:latin typeface="Arial" charset="0"/>
              </a:defRPr>
            </a:lvl3pPr>
            <a:lvl4pPr marL="1576037" indent="-225148">
              <a:defRPr>
                <a:solidFill>
                  <a:schemeClr val="tx1"/>
                </a:solidFill>
                <a:latin typeface="Arial" charset="0"/>
              </a:defRPr>
            </a:lvl4pPr>
            <a:lvl5pPr marL="2026333" indent="-225148">
              <a:defRPr>
                <a:solidFill>
                  <a:schemeClr val="tx1"/>
                </a:solidFill>
                <a:latin typeface="Arial" charset="0"/>
              </a:defRPr>
            </a:lvl5pPr>
            <a:lvl6pPr marL="2476630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6926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7222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7518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025E83-0394-40CE-9A29-9D33B84D138D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04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B308FC-2561-4D75-917C-452C60C9650D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2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C21727-0292-4FE5-A0F1-CE165B246BF2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2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853B55B-976B-435A-8DF9-3C05BF6345C1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21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E22693-B1DA-4302-A6B0-E133351419AC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1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357609-6511-477A-B3F3-88E52BE8707D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27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31731" indent="-281435">
              <a:defRPr>
                <a:solidFill>
                  <a:schemeClr val="tx1"/>
                </a:solidFill>
                <a:latin typeface="Arial" charset="0"/>
              </a:defRPr>
            </a:lvl2pPr>
            <a:lvl3pPr marL="1125741" indent="-225148">
              <a:defRPr>
                <a:solidFill>
                  <a:schemeClr val="tx1"/>
                </a:solidFill>
                <a:latin typeface="Arial" charset="0"/>
              </a:defRPr>
            </a:lvl3pPr>
            <a:lvl4pPr marL="1576037" indent="-225148">
              <a:defRPr>
                <a:solidFill>
                  <a:schemeClr val="tx1"/>
                </a:solidFill>
                <a:latin typeface="Arial" charset="0"/>
              </a:defRPr>
            </a:lvl4pPr>
            <a:lvl5pPr marL="2026333" indent="-225148">
              <a:defRPr>
                <a:solidFill>
                  <a:schemeClr val="tx1"/>
                </a:solidFill>
                <a:latin typeface="Arial" charset="0"/>
              </a:defRPr>
            </a:lvl5pPr>
            <a:lvl6pPr marL="2476630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6926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7222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7518" indent="-2251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5B9E66-BF06-40D2-AB86-850183627C91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F624F5-81CC-4E47-A64E-DA23F3460421}" type="slidenum">
              <a:rPr lang="en-US"/>
              <a:pPr/>
              <a:t>16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278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8BB349-0070-4955-AB5B-65395F38F167}" type="slidenum">
              <a:rPr lang="en-US"/>
              <a:pPr/>
              <a:t>17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648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8944B0-83A4-4F98-937D-5701C0A73413}" type="slidenum">
              <a:rPr lang="en-US"/>
              <a:pPr/>
              <a:t>18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1485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C606DB-BF5A-4A1F-9DFD-597BC4E69C07}" type="slidenum">
              <a:rPr lang="en-US"/>
              <a:pPr/>
              <a:t>20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719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7B076E-5619-4B01-A45D-D91C931A68AD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84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5C8804-14B1-4447-ABE5-F7E632979A2D}" type="slidenum">
              <a:rPr lang="en-US"/>
              <a:pPr/>
              <a:t>22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8011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5C8804-14B1-4447-ABE5-F7E632979A2D}" type="slidenum">
              <a:rPr lang="en-US"/>
              <a:pPr/>
              <a:t>26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343400"/>
            <a:ext cx="643413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206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0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2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27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8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47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32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32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34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84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6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4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5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7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903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9159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5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3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3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912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7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3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9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6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mers.stackexchange.com/questions/7126/advantages-of-object-oriented-programming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ames.slashdot.org/story/14/06/20/2210228/ask-slashdot-best-way-to-learn-c-for-game-programming" TargetMode="External"/><Relationship Id="rId2" Type="http://schemas.openxmlformats.org/officeDocument/2006/relationships/hyperlink" Target="http://programmers.stackexchange.com/questions/125712/for-what-reasons-should-i-choose-c-over-java-and-c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games.slashdot.org/comments.pl?sid=5306573&amp;cid=47296579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228602(v=vs.90).aspx" TargetMode="External"/><Relationship Id="rId2" Type="http://schemas.openxmlformats.org/officeDocument/2006/relationships/hyperlink" Target="http://it.toolbox.com/blogs/codesharp/java-for-c-developers-21248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stackoverflow.com/questions/212263/how-do-i-move-from-java-to-c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pendency_inversion_princip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r.org/templates/story/story.php?storyId=95256794" TargetMode="External"/><Relationship Id="rId2" Type="http://schemas.openxmlformats.org/officeDocument/2006/relationships/hyperlink" Target="http://www.musanim.com/miller1956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Open/closed_principl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f985hc5.asp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LID_(object-oriented_design)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perls.com/property" TargetMode="Externa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7c5ka91b.aspx" TargetMode="External"/><Relationship Id="rId2" Type="http://schemas.openxmlformats.org/officeDocument/2006/relationships/hyperlink" Target="http://stackoverflow.com/questions/95910/find-a-private-field-with-reflection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face_segregation_principle" TargetMode="External"/><Relationship Id="rId2" Type="http://schemas.openxmlformats.org/officeDocument/2006/relationships/hyperlink" Target="http://en.wikipedia.org/wiki/Single_responsibility_principle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jpg"/><Relationship Id="rId5" Type="http://schemas.openxmlformats.org/officeDocument/2006/relationships/hyperlink" Target="http://en.wikipedia.org/wiki/Don't_repeat_yourself" TargetMode="External"/><Relationship Id="rId4" Type="http://schemas.openxmlformats.org/officeDocument/2006/relationships/hyperlink" Target="http://en.wikipedia.org/wiki/Separation_of_concerns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osition_over_inheritance" TargetMode="External"/><Relationship Id="rId2" Type="http://schemas.openxmlformats.org/officeDocument/2006/relationships/hyperlink" Target="http://en.wikipedia.org/wiki/Single_responsibility_principle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Notes on software design and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Matt Boggus</a:t>
            </a:r>
          </a:p>
          <a:p>
            <a:r>
              <a:rPr lang="en-US" dirty="0" smtClean="0"/>
              <a:t>Some material based on Roger </a:t>
            </a:r>
            <a:r>
              <a:rPr lang="en-US" dirty="0" err="1" smtClean="0"/>
              <a:t>Crawfis</a:t>
            </a:r>
            <a:r>
              <a:rPr lang="en-US" dirty="0" smtClean="0"/>
              <a:t>’ C#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Object-oriented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Focus on </a:t>
            </a:r>
            <a:r>
              <a:rPr lang="en-US" b="1" u="sng" dirty="0" smtClean="0"/>
              <a:t>readability</a:t>
            </a:r>
          </a:p>
          <a:p>
            <a:pPr lvl="1"/>
            <a:r>
              <a:rPr lang="en-US" dirty="0" smtClean="0"/>
              <a:t>Objects are an abstraction to be used by client programmers, and should follow a mental model of the actual or imagined object it represents</a:t>
            </a:r>
          </a:p>
          <a:p>
            <a:pPr lvl="1"/>
            <a:r>
              <a:rPr lang="en-US" dirty="0" smtClean="0"/>
              <a:t>Objects are “nouns” that have fields “adjectives” and methods “verbs”</a:t>
            </a:r>
          </a:p>
          <a:p>
            <a:pPr lvl="1"/>
            <a:r>
              <a:rPr lang="en-US" dirty="0" smtClean="0"/>
              <a:t>More discussion on why OOP is useful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Entity-Component System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Focus </a:t>
            </a:r>
            <a:r>
              <a:rPr lang="en-US" dirty="0"/>
              <a:t>on </a:t>
            </a:r>
            <a:r>
              <a:rPr lang="en-US" b="1" u="sng" dirty="0"/>
              <a:t>reusability</a:t>
            </a:r>
          </a:p>
          <a:p>
            <a:pPr lvl="1"/>
            <a:r>
              <a:rPr lang="en-US" dirty="0"/>
              <a:t>Software should be constructed by gluing together prefabricated components like in electrical </a:t>
            </a:r>
            <a:r>
              <a:rPr lang="en-US" dirty="0" smtClean="0"/>
              <a:t>engineering</a:t>
            </a:r>
          </a:p>
          <a:p>
            <a:pPr lvl="1"/>
            <a:r>
              <a:rPr lang="en-US" dirty="0" smtClean="0"/>
              <a:t>Functionality </a:t>
            </a:r>
            <a:r>
              <a:rPr lang="en-US" dirty="0"/>
              <a:t>is attached to an object instead of inside its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C#?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2133600"/>
            <a:ext cx="6887389" cy="4724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Fits with</a:t>
            </a:r>
          </a:p>
          <a:p>
            <a:pPr lvl="1"/>
            <a:r>
              <a:rPr lang="en-US" sz="1600" dirty="0" smtClean="0"/>
              <a:t>.</a:t>
            </a:r>
            <a:r>
              <a:rPr lang="en-US" sz="1600" dirty="0"/>
              <a:t>NET framework</a:t>
            </a:r>
          </a:p>
          <a:p>
            <a:pPr lvl="2"/>
            <a:r>
              <a:rPr lang="en-US" sz="1400" dirty="0"/>
              <a:t>Large library of features and </a:t>
            </a:r>
            <a:r>
              <a:rPr lang="en-US" sz="1400" dirty="0" smtClean="0"/>
              <a:t>objects; portable </a:t>
            </a:r>
            <a:r>
              <a:rPr lang="en-US" sz="1400" dirty="0"/>
              <a:t>and </a:t>
            </a:r>
            <a:r>
              <a:rPr lang="en-US" sz="1400" dirty="0" smtClean="0"/>
              <a:t>integrates </a:t>
            </a:r>
            <a:r>
              <a:rPr lang="en-US" sz="1400" dirty="0"/>
              <a:t>with software written in other languages</a:t>
            </a:r>
          </a:p>
          <a:p>
            <a:pPr lvl="1"/>
            <a:r>
              <a:rPr lang="en-US" sz="1600" dirty="0"/>
              <a:t>Visual </a:t>
            </a:r>
            <a:r>
              <a:rPr lang="en-US" sz="1600" dirty="0" smtClean="0"/>
              <a:t>Studio</a:t>
            </a:r>
          </a:p>
          <a:p>
            <a:pPr lvl="2"/>
            <a:r>
              <a:rPr lang="en-US" sz="1400" dirty="0" smtClean="0"/>
              <a:t>Single </a:t>
            </a:r>
            <a:r>
              <a:rPr lang="en-US" sz="1400" dirty="0"/>
              <a:t>point of access for software development, source code control, project management, and code </a:t>
            </a:r>
            <a:r>
              <a:rPr lang="en-US" sz="1400" dirty="0" smtClean="0"/>
              <a:t>reviews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Additional reasons</a:t>
            </a:r>
          </a:p>
          <a:p>
            <a:pPr lvl="1"/>
            <a:r>
              <a:rPr lang="en-US" sz="1600" dirty="0" smtClean="0"/>
              <a:t>Game </a:t>
            </a:r>
            <a:r>
              <a:rPr lang="en-US" sz="1600" dirty="0"/>
              <a:t>engines support C# -&gt; XNA, </a:t>
            </a:r>
            <a:r>
              <a:rPr lang="en-US" sz="1600" dirty="0" err="1"/>
              <a:t>Monogame</a:t>
            </a:r>
            <a:r>
              <a:rPr lang="en-US" sz="1600" dirty="0"/>
              <a:t>, Unity</a:t>
            </a:r>
          </a:p>
          <a:p>
            <a:pPr lvl="1"/>
            <a:r>
              <a:rPr lang="en-US" sz="1600" dirty="0" smtClean="0"/>
              <a:t>Used </a:t>
            </a:r>
            <a:r>
              <a:rPr lang="en-US" sz="1600" dirty="0"/>
              <a:t>in other </a:t>
            </a:r>
            <a:r>
              <a:rPr lang="en-US" sz="1600" dirty="0" smtClean="0"/>
              <a:t>CSE graphics </a:t>
            </a:r>
            <a:r>
              <a:rPr lang="en-US" sz="1600" dirty="0"/>
              <a:t>courses </a:t>
            </a:r>
            <a:r>
              <a:rPr lang="en-US" sz="1600" dirty="0" smtClean="0"/>
              <a:t>(Game </a:t>
            </a:r>
            <a:r>
              <a:rPr lang="en-US" sz="1600" dirty="0"/>
              <a:t>and Animation </a:t>
            </a:r>
            <a:r>
              <a:rPr lang="en-US" sz="1600" dirty="0" smtClean="0"/>
              <a:t>Techniques; Game </a:t>
            </a:r>
            <a:r>
              <a:rPr lang="en-US" sz="1600" dirty="0"/>
              <a:t>Capstone)</a:t>
            </a:r>
          </a:p>
          <a:p>
            <a:pPr lvl="1"/>
            <a:r>
              <a:rPr lang="en-US" sz="1600" dirty="0" smtClean="0"/>
              <a:t>More discussion of pros/cons of C# </a:t>
            </a:r>
            <a:r>
              <a:rPr lang="en-US" sz="1600" dirty="0" smtClean="0">
                <a:hlinkClick r:id="rId2"/>
              </a:rPr>
              <a:t>here</a:t>
            </a:r>
            <a:endParaRPr lang="en-US" sz="1600" dirty="0" smtClean="0"/>
          </a:p>
          <a:p>
            <a:pPr lvl="1"/>
            <a:r>
              <a:rPr lang="en-US" sz="1600" dirty="0" smtClean="0"/>
              <a:t>More discussion of </a:t>
            </a:r>
            <a:r>
              <a:rPr lang="en-US" sz="1600" dirty="0"/>
              <a:t>pros/cons of C</a:t>
            </a:r>
            <a:r>
              <a:rPr lang="en-US" sz="1600" dirty="0" smtClean="0"/>
              <a:t># specific to game development </a:t>
            </a:r>
            <a:r>
              <a:rPr lang="en-US" sz="1600" dirty="0" smtClean="0">
                <a:hlinkClick r:id="rId3"/>
              </a:rPr>
              <a:t>here</a:t>
            </a:r>
            <a:r>
              <a:rPr lang="en-US" sz="1600" dirty="0" smtClean="0"/>
              <a:t>; this </a:t>
            </a:r>
            <a:r>
              <a:rPr lang="en-US" sz="1600" dirty="0" smtClean="0">
                <a:hlinkClick r:id="rId4"/>
              </a:rPr>
              <a:t>subset of comments</a:t>
            </a:r>
            <a:r>
              <a:rPr lang="en-US" sz="1600" dirty="0" smtClean="0"/>
              <a:t> has some good insights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307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C# language features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Namespaces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Fields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b="1" u="sng" dirty="0" smtClean="0"/>
              <a:t>Properties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Events</a:t>
            </a:r>
          </a:p>
          <a:p>
            <a:pPr>
              <a:lnSpc>
                <a:spcPct val="80000"/>
              </a:lnSpc>
            </a:pPr>
            <a:r>
              <a:rPr lang="en-US" sz="2600" dirty="0" err="1" smtClean="0"/>
              <a:t>Structs</a:t>
            </a: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en-US" sz="2600" dirty="0" err="1" smtClean="0"/>
              <a:t>Enums</a:t>
            </a: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b="1" u="sng" dirty="0" smtClean="0"/>
              <a:t>Interfaces</a:t>
            </a:r>
            <a:r>
              <a:rPr lang="en-US" sz="2400" dirty="0" smtClean="0"/>
              <a:t> (contracts)</a:t>
            </a:r>
            <a:endParaRPr lang="en-US" sz="24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Properties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Events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Control Statements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if, else, while, for, </a:t>
            </a:r>
            <a:r>
              <a:rPr lang="en-US" sz="2200" dirty="0" smtClean="0"/>
              <a:t>switch, </a:t>
            </a:r>
            <a:r>
              <a:rPr lang="en-US" sz="2200" dirty="0" err="1" smtClean="0"/>
              <a:t>foreach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66854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C# and Java similarities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All </a:t>
            </a:r>
            <a:r>
              <a:rPr lang="en-US" dirty="0"/>
              <a:t>classes are objects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Compare </a:t>
            </a:r>
            <a:r>
              <a:rPr lang="en-US" dirty="0" err="1"/>
              <a:t>System.Object</a:t>
            </a:r>
            <a:r>
              <a:rPr lang="en-US" dirty="0"/>
              <a:t> to </a:t>
            </a:r>
            <a:r>
              <a:rPr lang="en-US" dirty="0" err="1"/>
              <a:t>java.lang.Object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Similar </a:t>
            </a:r>
            <a:r>
              <a:rPr lang="en-US" dirty="0"/>
              <a:t>compilation and runtime to Java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Compare Java Virtual Machine to Common Language Runtime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Heap-based allocation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Use “new” keyword to instantiate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Automatic </a:t>
            </a:r>
            <a:r>
              <a:rPr lang="en-US" dirty="0"/>
              <a:t>garbage </a:t>
            </a:r>
            <a:r>
              <a:rPr lang="en-US" dirty="0" smtClean="0"/>
              <a:t>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to C#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Java for C# developers</a:t>
            </a:r>
            <a:r>
              <a:rPr lang="en-US" dirty="0"/>
              <a:t> – fairly brief syntax and terminology </a:t>
            </a:r>
            <a:r>
              <a:rPr lang="en-US" dirty="0" smtClean="0"/>
              <a:t>differences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The </a:t>
            </a:r>
            <a:r>
              <a:rPr lang="en-US" dirty="0">
                <a:hlinkClick r:id="rId3"/>
              </a:rPr>
              <a:t>C# Programming Language for Java </a:t>
            </a:r>
            <a:r>
              <a:rPr lang="en-US" dirty="0" smtClean="0">
                <a:hlinkClick r:id="rId3"/>
              </a:rPr>
              <a:t>Developers</a:t>
            </a:r>
            <a:r>
              <a:rPr lang="en-US" dirty="0" smtClean="0"/>
              <a:t> – documentation of language differences organized by programming constructs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Additional Suggestions from </a:t>
            </a:r>
            <a:r>
              <a:rPr lang="en-US" dirty="0" err="1" smtClean="0">
                <a:hlinkClick r:id="rId4"/>
              </a:rPr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Classes vs. </a:t>
            </a:r>
            <a:r>
              <a:rPr lang="en-US" dirty="0" err="1"/>
              <a:t>s</a:t>
            </a:r>
            <a:r>
              <a:rPr lang="en-US" dirty="0" err="1" smtClean="0"/>
              <a:t>tructs</a:t>
            </a:r>
            <a:endParaRPr lang="en-US" dirty="0" smtClean="0"/>
          </a:p>
        </p:txBody>
      </p:sp>
      <p:sp>
        <p:nvSpPr>
          <p:cNvPr id="1843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smtClean="0"/>
              <a:t>Both are user-defined types</a:t>
            </a:r>
          </a:p>
          <a:p>
            <a:pPr eaLnBrk="1" hangingPunct="1"/>
            <a:r>
              <a:rPr lang="en-US" sz="2800" smtClean="0"/>
              <a:t>Both can implement multiple interfaces</a:t>
            </a:r>
          </a:p>
          <a:p>
            <a:pPr eaLnBrk="1" hangingPunct="1"/>
            <a:r>
              <a:rPr lang="en-US" sz="2800" smtClean="0"/>
              <a:t>Both can contain</a:t>
            </a:r>
          </a:p>
          <a:p>
            <a:pPr lvl="1" eaLnBrk="1" hangingPunct="1"/>
            <a:r>
              <a:rPr lang="en-US" sz="2400" smtClean="0"/>
              <a:t>Data </a:t>
            </a:r>
          </a:p>
          <a:p>
            <a:pPr lvl="2" eaLnBrk="1" hangingPunct="1"/>
            <a:r>
              <a:rPr lang="en-US" sz="2000" smtClean="0"/>
              <a:t>Fields, constants, events, arrays</a:t>
            </a:r>
          </a:p>
          <a:p>
            <a:pPr lvl="1" eaLnBrk="1" hangingPunct="1"/>
            <a:r>
              <a:rPr lang="en-US" sz="2400" smtClean="0"/>
              <a:t>Functions </a:t>
            </a:r>
          </a:p>
          <a:p>
            <a:pPr lvl="2" eaLnBrk="1" hangingPunct="1"/>
            <a:r>
              <a:rPr lang="en-US" sz="2000" smtClean="0"/>
              <a:t>Methods, properties, indexers, operators, constructors</a:t>
            </a:r>
          </a:p>
          <a:p>
            <a:pPr lvl="1" eaLnBrk="1" hangingPunct="1"/>
            <a:r>
              <a:rPr lang="en-US" sz="2400" smtClean="0"/>
              <a:t>Type definitions</a:t>
            </a:r>
          </a:p>
          <a:p>
            <a:pPr lvl="2" eaLnBrk="1" hangingPunct="1"/>
            <a:r>
              <a:rPr lang="en-US" sz="2000" smtClean="0"/>
              <a:t>Classes, structs, enums, interfaces, delegates</a:t>
            </a:r>
          </a:p>
        </p:txBody>
      </p:sp>
    </p:spTree>
    <p:extLst>
      <p:ext uri="{BB962C8B-B14F-4D97-AF65-F5344CB8AC3E}">
        <p14:creationId xmlns:p14="http://schemas.microsoft.com/office/powerpoint/2010/main" val="3335752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8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 vs. structs</a:t>
            </a: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0988" y="1828801"/>
            <a:ext cx="3145080" cy="693135"/>
          </a:xfrm>
        </p:spPr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1638" y="2521936"/>
            <a:ext cx="3367045" cy="2906179"/>
          </a:xfrm>
        </p:spPr>
        <p:txBody>
          <a:bodyPr/>
          <a:lstStyle/>
          <a:p>
            <a:r>
              <a:rPr lang="en-US" b="1" u="sng" dirty="0" smtClean="0"/>
              <a:t>Reference type</a:t>
            </a:r>
          </a:p>
          <a:p>
            <a:endParaRPr lang="en-US" dirty="0" smtClean="0"/>
          </a:p>
          <a:p>
            <a:r>
              <a:rPr lang="en-US" dirty="0" smtClean="0"/>
              <a:t>Original instance of the object can be modified during execution of method  bodies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282646" y="1828800"/>
            <a:ext cx="3145527" cy="692076"/>
          </a:xfrm>
        </p:spPr>
        <p:txBody>
          <a:bodyPr/>
          <a:lstStyle/>
          <a:p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061129" y="2521936"/>
            <a:ext cx="3367044" cy="2906179"/>
          </a:xfrm>
        </p:spPr>
        <p:txBody>
          <a:bodyPr>
            <a:noAutofit/>
          </a:bodyPr>
          <a:lstStyle/>
          <a:p>
            <a:r>
              <a:rPr lang="en-US" b="1" u="sng" dirty="0" smtClean="0"/>
              <a:t>Value type</a:t>
            </a:r>
          </a:p>
          <a:p>
            <a:endParaRPr lang="en-US" b="1" u="sng" dirty="0" smtClean="0"/>
          </a:p>
          <a:p>
            <a:r>
              <a:rPr lang="en-US" dirty="0" smtClean="0"/>
              <a:t>A copy of the object is made and operated on inside method bodies</a:t>
            </a:r>
          </a:p>
          <a:p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57200" y="5867400"/>
            <a:ext cx="8078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Many </a:t>
            </a:r>
            <a:r>
              <a:rPr lang="en-US" dirty="0"/>
              <a:t>types in XNA are defined as </a:t>
            </a:r>
            <a:r>
              <a:rPr lang="en-US" dirty="0" err="1"/>
              <a:t>structs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ex: Vector2 and Rectangle)</a:t>
            </a:r>
          </a:p>
          <a:p>
            <a:r>
              <a:rPr lang="en-US" dirty="0"/>
              <a:t>Can pass </a:t>
            </a:r>
            <a:r>
              <a:rPr lang="en-US" dirty="0" err="1" smtClean="0"/>
              <a:t>structs</a:t>
            </a:r>
            <a:r>
              <a:rPr lang="en-US" dirty="0" smtClean="0"/>
              <a:t> as </a:t>
            </a:r>
            <a:r>
              <a:rPr lang="en-US" dirty="0"/>
              <a:t>reference type using ‘ref’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98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447288"/>
            <a:ext cx="6324600" cy="54107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public class Car : </a:t>
            </a:r>
            <a:r>
              <a:rPr lang="en-US" b="1" dirty="0" smtClean="0">
                <a:latin typeface="Lucida Console" pitchFamily="49" charset="0"/>
              </a:rPr>
              <a:t>Vehicle</a:t>
            </a:r>
          </a:p>
          <a:p>
            <a:pPr>
              <a:spcBef>
                <a:spcPct val="30000"/>
              </a:spcBef>
            </a:pPr>
            <a:r>
              <a:rPr lang="en-US" b="1" dirty="0" smtClean="0">
                <a:latin typeface="Lucida Console" pitchFamily="49" charset="0"/>
              </a:rPr>
              <a:t>{</a:t>
            </a:r>
            <a:endParaRPr lang="en-US" b="1" dirty="0">
              <a:latin typeface="Lucida Console" pitchFamily="49" charset="0"/>
            </a:endParaRP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public </a:t>
            </a:r>
            <a:r>
              <a:rPr lang="en-US" b="1" dirty="0" err="1">
                <a:latin typeface="Lucida Console" pitchFamily="49" charset="0"/>
              </a:rPr>
              <a:t>enum</a:t>
            </a:r>
            <a:r>
              <a:rPr lang="en-US" b="1" dirty="0">
                <a:latin typeface="Lucida Console" pitchFamily="49" charset="0"/>
              </a:rPr>
              <a:t> Make { GM, Honda, BMW }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private Make </a:t>
            </a:r>
            <a:r>
              <a:rPr lang="en-US" b="1" dirty="0" err="1">
                <a:latin typeface="Lucida Console" pitchFamily="49" charset="0"/>
              </a:rPr>
              <a:t>make</a:t>
            </a:r>
            <a:r>
              <a:rPr lang="en-US" b="1" dirty="0">
                <a:latin typeface="Lucida Console" pitchFamily="49" charset="0"/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private string vid;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private Point location;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Car(Make </a:t>
            </a:r>
            <a:r>
              <a:rPr lang="en-US" b="1" dirty="0" err="1">
                <a:latin typeface="Lucida Console" pitchFamily="49" charset="0"/>
              </a:rPr>
              <a:t>make</a:t>
            </a:r>
            <a:r>
              <a:rPr lang="en-US" b="1" dirty="0">
                <a:latin typeface="Lucida Console" pitchFamily="49" charset="0"/>
              </a:rPr>
              <a:t>, string vid, Point </a:t>
            </a:r>
            <a:r>
              <a:rPr lang="en-US" b="1" dirty="0" err="1">
                <a:latin typeface="Lucida Console" pitchFamily="49" charset="0"/>
              </a:rPr>
              <a:t>loc</a:t>
            </a:r>
            <a:r>
              <a:rPr lang="en-US" b="1" dirty="0" smtClean="0">
                <a:latin typeface="Lucida Console" pitchFamily="49" charset="0"/>
              </a:rPr>
              <a:t>)</a:t>
            </a:r>
          </a:p>
          <a:p>
            <a:pPr>
              <a:spcBef>
                <a:spcPct val="30000"/>
              </a:spcBef>
            </a:pPr>
            <a:r>
              <a:rPr lang="en-US" b="1" dirty="0" smtClean="0">
                <a:latin typeface="Lucida Console" pitchFamily="49" charset="0"/>
              </a:rPr>
              <a:t>  { </a:t>
            </a:r>
            <a:endParaRPr lang="en-US" b="1" dirty="0">
              <a:latin typeface="Lucida Console" pitchFamily="49" charset="0"/>
            </a:endParaRP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  </a:t>
            </a:r>
            <a:r>
              <a:rPr lang="en-US" b="1" dirty="0" err="1">
                <a:latin typeface="Lucida Console" pitchFamily="49" charset="0"/>
              </a:rPr>
              <a:t>this.make</a:t>
            </a:r>
            <a:r>
              <a:rPr lang="en-US" b="1" dirty="0">
                <a:latin typeface="Lucida Console" pitchFamily="49" charset="0"/>
              </a:rPr>
              <a:t> = make; 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  </a:t>
            </a:r>
            <a:r>
              <a:rPr lang="en-US" b="1" dirty="0" err="1">
                <a:latin typeface="Lucida Console" pitchFamily="49" charset="0"/>
              </a:rPr>
              <a:t>this.vid</a:t>
            </a:r>
            <a:r>
              <a:rPr lang="en-US" b="1" dirty="0">
                <a:latin typeface="Lucida Console" pitchFamily="49" charset="0"/>
              </a:rPr>
              <a:t> = vid;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  </a:t>
            </a:r>
            <a:r>
              <a:rPr lang="en-US" b="1" dirty="0" err="1">
                <a:latin typeface="Lucida Console" pitchFamily="49" charset="0"/>
              </a:rPr>
              <a:t>this.location</a:t>
            </a:r>
            <a:r>
              <a:rPr lang="en-US" b="1" dirty="0">
                <a:latin typeface="Lucida Console" pitchFamily="49" charset="0"/>
              </a:rPr>
              <a:t> = </a:t>
            </a:r>
            <a:r>
              <a:rPr lang="en-US" b="1" dirty="0" err="1">
                <a:latin typeface="Lucida Console" pitchFamily="49" charset="0"/>
              </a:rPr>
              <a:t>loc</a:t>
            </a:r>
            <a:r>
              <a:rPr lang="en-US" b="1" dirty="0">
                <a:latin typeface="Lucida Console" pitchFamily="49" charset="0"/>
              </a:rPr>
              <a:t>; 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}</a:t>
            </a: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 public void Drive() </a:t>
            </a:r>
            <a:endParaRPr lang="en-US" b="1" dirty="0" smtClean="0">
              <a:latin typeface="Lucida Console" pitchFamily="49" charset="0"/>
            </a:endParaRPr>
          </a:p>
          <a:p>
            <a:pPr>
              <a:spcBef>
                <a:spcPct val="30000"/>
              </a:spcBef>
            </a:pPr>
            <a:r>
              <a:rPr lang="en-US" b="1" dirty="0">
                <a:latin typeface="Lucida Console" pitchFamily="49" charset="0"/>
              </a:rPr>
              <a:t> </a:t>
            </a:r>
            <a:r>
              <a:rPr lang="en-US" b="1" dirty="0" smtClean="0">
                <a:latin typeface="Lucida Console" pitchFamily="49" charset="0"/>
              </a:rPr>
              <a:t> { </a:t>
            </a:r>
            <a:r>
              <a:rPr lang="en-US" b="1" dirty="0" err="1" smtClean="0">
                <a:latin typeface="Lucida Console" pitchFamily="49" charset="0"/>
              </a:rPr>
              <a:t>Console.WriteLine</a:t>
            </a:r>
            <a:r>
              <a:rPr lang="en-US" b="1" dirty="0">
                <a:latin typeface="Lucida Console" pitchFamily="49" charset="0"/>
              </a:rPr>
              <a:t>(“vroom”); </a:t>
            </a:r>
            <a:r>
              <a:rPr lang="en-US" b="1" dirty="0" smtClean="0">
                <a:latin typeface="Lucida Console" pitchFamily="49" charset="0"/>
              </a:rPr>
              <a:t>}</a:t>
            </a:r>
            <a:endParaRPr lang="en-US" b="1" dirty="0">
              <a:latin typeface="Lucida Console" pitchFamily="49" charset="0"/>
            </a:endParaRPr>
          </a:p>
          <a:p>
            <a:pPr>
              <a:spcBef>
                <a:spcPct val="30000"/>
              </a:spcBef>
            </a:pPr>
            <a:r>
              <a:rPr lang="en-US" b="1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343400" y="4186237"/>
            <a:ext cx="4343400" cy="1452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1" dirty="0">
                <a:latin typeface="Lucida Console" pitchFamily="49" charset="0"/>
              </a:rPr>
              <a:t>Car c =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Lucida Console" pitchFamily="49" charset="0"/>
              </a:rPr>
              <a:t>  new Car(</a:t>
            </a:r>
            <a:r>
              <a:rPr lang="en-US" b="1" dirty="0" err="1">
                <a:latin typeface="Lucida Console" pitchFamily="49" charset="0"/>
              </a:rPr>
              <a:t>Car.Make.BMW</a:t>
            </a:r>
            <a:r>
              <a:rPr lang="en-US" b="1" dirty="0">
                <a:latin typeface="Lucida Console" pitchFamily="49" charset="0"/>
              </a:rPr>
              <a:t>,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Lucida Console" pitchFamily="49" charset="0"/>
              </a:rPr>
              <a:t>          “JF3559QT98”, </a:t>
            </a:r>
            <a:br>
              <a:rPr lang="en-US" b="1" dirty="0">
                <a:latin typeface="Lucida Console" pitchFamily="49" charset="0"/>
              </a:rPr>
            </a:br>
            <a:r>
              <a:rPr lang="en-US" b="1" dirty="0">
                <a:latin typeface="Lucida Console" pitchFamily="49" charset="0"/>
              </a:rPr>
              <a:t>          new Point(3,7));</a:t>
            </a:r>
          </a:p>
          <a:p>
            <a:pPr>
              <a:lnSpc>
                <a:spcPct val="85000"/>
              </a:lnSpc>
            </a:pPr>
            <a:r>
              <a:rPr lang="en-US" b="1" dirty="0" err="1">
                <a:latin typeface="Lucida Console" pitchFamily="49" charset="0"/>
              </a:rPr>
              <a:t>c.Drive</a:t>
            </a:r>
            <a:r>
              <a:rPr lang="en-US" b="1" dirty="0">
                <a:latin typeface="Lucida Console" pitchFamily="49" charset="0"/>
              </a:rPr>
              <a:t>();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Class syntax example</a:t>
            </a:r>
          </a:p>
        </p:txBody>
      </p:sp>
    </p:spTree>
    <p:extLst>
      <p:ext uri="{BB962C8B-B14F-4D97-AF65-F5344CB8AC3E}">
        <p14:creationId xmlns:p14="http://schemas.microsoft.com/office/powerpoint/2010/main" val="42290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Defining high quality software</a:t>
            </a:r>
          </a:p>
          <a:p>
            <a:endParaRPr lang="en-US" dirty="0" smtClean="0"/>
          </a:p>
          <a:p>
            <a:r>
              <a:rPr lang="en-US" dirty="0" smtClean="0"/>
              <a:t>C# syntax and examples</a:t>
            </a:r>
          </a:p>
          <a:p>
            <a:pPr lvl="1"/>
            <a:r>
              <a:rPr lang="en-US" dirty="0" smtClean="0"/>
              <a:t>Classes and </a:t>
            </a:r>
            <a:r>
              <a:rPr lang="en-US" dirty="0" err="1" smtClean="0"/>
              <a:t>structs</a:t>
            </a:r>
            <a:endParaRPr lang="en-US" dirty="0" smtClean="0"/>
          </a:p>
          <a:p>
            <a:pPr lvl="1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Class internals</a:t>
            </a:r>
          </a:p>
          <a:p>
            <a:pPr lvl="1"/>
            <a:r>
              <a:rPr lang="en-US" dirty="0" smtClean="0"/>
              <a:t>Type conversion</a:t>
            </a:r>
          </a:p>
          <a:p>
            <a:endParaRPr lang="en-US" dirty="0" smtClean="0"/>
          </a:p>
          <a:p>
            <a:r>
              <a:rPr lang="en-US" dirty="0" smtClean="0"/>
              <a:t>Demo </a:t>
            </a:r>
            <a:r>
              <a:rPr lang="en-US" dirty="0"/>
              <a:t>of development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 interface defines a contract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An interface is a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Contain definitions for methods, properties, indexers, and/or events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Any class or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implementing an interface must </a:t>
            </a:r>
            <a:r>
              <a:rPr lang="en-US" sz="2400" b="1" i="1" dirty="0" smtClean="0"/>
              <a:t>support</a:t>
            </a:r>
            <a:r>
              <a:rPr lang="en-US" sz="2400" dirty="0" smtClean="0"/>
              <a:t> all parts of the contract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Interfaces provide no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When a class or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implements an interface it must provide the implementations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SOLI</a:t>
            </a:r>
            <a:r>
              <a:rPr lang="en-US" sz="2400" u="sng" dirty="0" smtClean="0"/>
              <a:t>D</a:t>
            </a:r>
            <a:r>
              <a:rPr lang="en-US" sz="2400" dirty="0"/>
              <a:t>: </a:t>
            </a:r>
            <a:r>
              <a:rPr lang="en-US" sz="2400" dirty="0" smtClean="0">
                <a:hlinkClick r:id="rId3"/>
              </a:rPr>
              <a:t>Depend upon abstractions not concretions</a:t>
            </a:r>
            <a:endParaRPr lang="en-US" sz="2400" u="sng" dirty="0" smtClean="0"/>
          </a:p>
        </p:txBody>
      </p:sp>
    </p:spTree>
    <p:extLst>
      <p:ext uri="{BB962C8B-B14F-4D97-AF65-F5344CB8AC3E}">
        <p14:creationId xmlns:p14="http://schemas.microsoft.com/office/powerpoint/2010/main" val="203798556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Explicit interface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Requires/ensures clauses or pre/post-conditions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Functionality is explicitly defined</a:t>
            </a:r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Implicit interface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Only method signatures are specified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Ex: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IBird</a:t>
            </a:r>
            <a:r>
              <a:rPr lang="en-US" dirty="0" smtClean="0"/>
              <a:t> interface defines void Fly()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Duck class implements void Fly { </a:t>
            </a:r>
            <a:r>
              <a:rPr lang="en-US" dirty="0" err="1" smtClean="0"/>
              <a:t>position.y</a:t>
            </a:r>
            <a:r>
              <a:rPr lang="en-US" dirty="0" smtClean="0"/>
              <a:t> += 5; }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Penguin class implements void Fly { // no-op }</a:t>
            </a:r>
          </a:p>
        </p:txBody>
      </p:sp>
    </p:spTree>
    <p:extLst>
      <p:ext uri="{BB962C8B-B14F-4D97-AF65-F5344CB8AC3E}">
        <p14:creationId xmlns:p14="http://schemas.microsoft.com/office/powerpoint/2010/main" val="13491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1600200"/>
            <a:ext cx="6477000" cy="2628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public interface </a:t>
            </a:r>
            <a:r>
              <a:rPr lang="en-US" b="1" dirty="0" err="1">
                <a:latin typeface="Lucida Console" pitchFamily="49" charset="0"/>
              </a:rPr>
              <a:t>IDelete</a:t>
            </a:r>
            <a:r>
              <a:rPr lang="en-US" b="1" dirty="0">
                <a:latin typeface="Lucida Console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void Delete();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public class </a:t>
            </a:r>
            <a:r>
              <a:rPr lang="en-US" b="1" dirty="0" err="1">
                <a:latin typeface="Lucida Console" pitchFamily="49" charset="0"/>
              </a:rPr>
              <a:t>TextBox</a:t>
            </a:r>
            <a:r>
              <a:rPr lang="en-US" b="1" dirty="0">
                <a:latin typeface="Lucida Console" pitchFamily="49" charset="0"/>
              </a:rPr>
              <a:t> : </a:t>
            </a:r>
            <a:r>
              <a:rPr lang="en-US" b="1" dirty="0" err="1">
                <a:latin typeface="Lucida Console" pitchFamily="49" charset="0"/>
              </a:rPr>
              <a:t>IDelete</a:t>
            </a:r>
            <a:r>
              <a:rPr lang="en-US" b="1" dirty="0">
                <a:latin typeface="Lucida Console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public void Delete() { ... }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public class </a:t>
            </a:r>
            <a:r>
              <a:rPr lang="en-US" b="1" dirty="0" err="1" smtClean="0">
                <a:latin typeface="Lucida Console" pitchFamily="49" charset="0"/>
              </a:rPr>
              <a:t>ImageBox</a:t>
            </a:r>
            <a:r>
              <a:rPr lang="en-US" b="1" dirty="0" smtClean="0">
                <a:latin typeface="Lucida Console" pitchFamily="49" charset="0"/>
              </a:rPr>
              <a:t> </a:t>
            </a:r>
            <a:r>
              <a:rPr lang="en-US" b="1" dirty="0">
                <a:latin typeface="Lucida Console" pitchFamily="49" charset="0"/>
              </a:rPr>
              <a:t>: </a:t>
            </a:r>
            <a:r>
              <a:rPr lang="en-US" b="1" dirty="0" err="1">
                <a:latin typeface="Lucida Console" pitchFamily="49" charset="0"/>
              </a:rPr>
              <a:t>IDelete</a:t>
            </a:r>
            <a:r>
              <a:rPr lang="en-US" b="1" dirty="0">
                <a:latin typeface="Lucida Console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public void Delete() { ... }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}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990600" y="4365010"/>
            <a:ext cx="6019800" cy="83099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 err="1">
                <a:latin typeface="Lucida Console" pitchFamily="49" charset="0"/>
              </a:rPr>
              <a:t>TextBox</a:t>
            </a:r>
            <a:r>
              <a:rPr lang="en-US" b="1" dirty="0">
                <a:latin typeface="Lucida Console" pitchFamily="49" charset="0"/>
              </a:rPr>
              <a:t> </a:t>
            </a:r>
            <a:r>
              <a:rPr lang="en-US" b="1" dirty="0" err="1">
                <a:latin typeface="Lucida Console" pitchFamily="49" charset="0"/>
              </a:rPr>
              <a:t>tb</a:t>
            </a:r>
            <a:r>
              <a:rPr lang="en-US" b="1" dirty="0">
                <a:latin typeface="Lucida Console" pitchFamily="49" charset="0"/>
              </a:rPr>
              <a:t> = new </a:t>
            </a:r>
            <a:r>
              <a:rPr lang="en-US" b="1" dirty="0" err="1">
                <a:latin typeface="Lucida Console" pitchFamily="49" charset="0"/>
              </a:rPr>
              <a:t>TextBox</a:t>
            </a:r>
            <a:r>
              <a:rPr lang="en-US" b="1" dirty="0">
                <a:latin typeface="Lucida Console" pitchFamily="49" charset="0"/>
              </a:rPr>
              <a:t>();</a:t>
            </a:r>
          </a:p>
          <a:p>
            <a:r>
              <a:rPr lang="en-US" b="1" dirty="0" err="1">
                <a:latin typeface="Lucida Console" pitchFamily="49" charset="0"/>
              </a:rPr>
              <a:t>tb.Delete</a:t>
            </a:r>
            <a:r>
              <a:rPr lang="en-US" b="1" dirty="0" smtClean="0">
                <a:latin typeface="Lucida Console" pitchFamily="49" charset="0"/>
              </a:rPr>
              <a:t>();</a:t>
            </a:r>
            <a:endParaRPr lang="en-US" b="1" dirty="0">
              <a:latin typeface="Lucida Console" pitchFamily="49" charset="0"/>
            </a:endParaRP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Interfaces example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5331917"/>
            <a:ext cx="6019800" cy="138499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 err="1" smtClean="0">
                <a:latin typeface="Lucida Console" pitchFamily="49" charset="0"/>
              </a:rPr>
              <a:t>IDelete</a:t>
            </a:r>
            <a:r>
              <a:rPr lang="en-US" b="1" dirty="0" smtClean="0">
                <a:latin typeface="Lucida Console" pitchFamily="49" charset="0"/>
              </a:rPr>
              <a:t> </a:t>
            </a:r>
            <a:r>
              <a:rPr lang="en-US" b="1" dirty="0" err="1" smtClean="0">
                <a:latin typeface="Lucida Console" pitchFamily="49" charset="0"/>
              </a:rPr>
              <a:t>deletableObj</a:t>
            </a:r>
            <a:r>
              <a:rPr lang="en-US" b="1" dirty="0" smtClean="0">
                <a:latin typeface="Lucida Console" pitchFamily="49" charset="0"/>
              </a:rPr>
              <a:t> </a:t>
            </a:r>
            <a:r>
              <a:rPr lang="en-US" b="1" dirty="0">
                <a:latin typeface="Lucida Console" pitchFamily="49" charset="0"/>
              </a:rPr>
              <a:t>= new </a:t>
            </a:r>
            <a:r>
              <a:rPr lang="en-US" b="1" dirty="0" err="1" smtClean="0">
                <a:latin typeface="Lucida Console" pitchFamily="49" charset="0"/>
              </a:rPr>
              <a:t>ImageBox</a:t>
            </a:r>
            <a:r>
              <a:rPr lang="en-US" b="1" dirty="0" smtClean="0">
                <a:latin typeface="Lucida Console" pitchFamily="49" charset="0"/>
              </a:rPr>
              <a:t>();</a:t>
            </a:r>
            <a:endParaRPr lang="en-US" b="1" dirty="0">
              <a:latin typeface="Lucida Console" pitchFamily="49" charset="0"/>
            </a:endParaRPr>
          </a:p>
          <a:p>
            <a:r>
              <a:rPr lang="en-US" b="1" dirty="0" err="1" smtClean="0">
                <a:latin typeface="Lucida Console" pitchFamily="49" charset="0"/>
              </a:rPr>
              <a:t>deletableObj.Delete</a:t>
            </a:r>
            <a:r>
              <a:rPr lang="en-US" b="1" dirty="0" smtClean="0">
                <a:latin typeface="Lucida Console" pitchFamily="49" charset="0"/>
              </a:rPr>
              <a:t>();</a:t>
            </a:r>
          </a:p>
          <a:p>
            <a:r>
              <a:rPr lang="en-US" b="1" dirty="0" err="1">
                <a:latin typeface="Lucida Console" pitchFamily="49" charset="0"/>
              </a:rPr>
              <a:t>deletableObj</a:t>
            </a:r>
            <a:r>
              <a:rPr lang="en-US" b="1" dirty="0">
                <a:latin typeface="Lucida Console" pitchFamily="49" charset="0"/>
              </a:rPr>
              <a:t> </a:t>
            </a:r>
            <a:r>
              <a:rPr lang="en-US" b="1" dirty="0" smtClean="0">
                <a:latin typeface="Lucida Console" pitchFamily="49" charset="0"/>
              </a:rPr>
              <a:t>= new </a:t>
            </a:r>
            <a:r>
              <a:rPr lang="en-US" b="1" dirty="0" err="1" smtClean="0">
                <a:latin typeface="Lucida Console" pitchFamily="49" charset="0"/>
              </a:rPr>
              <a:t>TextBox</a:t>
            </a:r>
            <a:r>
              <a:rPr lang="en-US" b="1" dirty="0" smtClean="0">
                <a:latin typeface="Lucida Console" pitchFamily="49" charset="0"/>
              </a:rPr>
              <a:t>();</a:t>
            </a:r>
          </a:p>
          <a:p>
            <a:r>
              <a:rPr lang="en-US" b="1" dirty="0" err="1" smtClean="0">
                <a:latin typeface="Lucida Console" pitchFamily="49" charset="0"/>
              </a:rPr>
              <a:t>deletableObj.Delete</a:t>
            </a:r>
            <a:r>
              <a:rPr lang="en-US" b="1" dirty="0" smtClean="0">
                <a:latin typeface="Lucida Console" pitchFamily="49" charset="0"/>
              </a:rPr>
              <a:t>();</a:t>
            </a:r>
            <a:endParaRPr lang="en-US" b="1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10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and 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Keep it simple!</a:t>
            </a:r>
          </a:p>
          <a:p>
            <a:pPr lvl="1"/>
            <a:r>
              <a:rPr lang="en-US" dirty="0" smtClean="0">
                <a:hlinkClick r:id="rId2"/>
              </a:rPr>
              <a:t>The </a:t>
            </a:r>
            <a:r>
              <a:rPr lang="en-US" dirty="0">
                <a:hlinkClick r:id="rId2"/>
              </a:rPr>
              <a:t>Magical Number Seven, Plus or Minus </a:t>
            </a:r>
            <a:r>
              <a:rPr lang="en-US" dirty="0" smtClean="0">
                <a:hlinkClick r:id="rId2"/>
              </a:rPr>
              <a:t>Two</a:t>
            </a:r>
            <a:endParaRPr lang="en-US" dirty="0" smtClean="0"/>
          </a:p>
          <a:p>
            <a:pPr lvl="2"/>
            <a:r>
              <a:rPr lang="en-US" dirty="0" smtClean="0"/>
              <a:t>The average person can hold 7 ± 2 objects in memory at a time</a:t>
            </a:r>
          </a:p>
          <a:p>
            <a:pPr lvl="2"/>
            <a:r>
              <a:rPr lang="en-US" dirty="0" smtClean="0"/>
              <a:t>Experts recall more by “chunking” – combining multiple objects into one</a:t>
            </a:r>
          </a:p>
          <a:p>
            <a:pPr lvl="1"/>
            <a:r>
              <a:rPr lang="en-US" dirty="0">
                <a:hlinkClick r:id="rId3"/>
              </a:rPr>
              <a:t>Think You're Multitasking? Think Again</a:t>
            </a:r>
            <a:endParaRPr lang="en-US" dirty="0"/>
          </a:p>
          <a:p>
            <a:pPr lvl="2"/>
            <a:r>
              <a:rPr lang="en-US" dirty="0" smtClean="0"/>
              <a:t>The average person is bad at multi-tasking, so focus on what you’re doing if you want it done well</a:t>
            </a:r>
          </a:p>
          <a:p>
            <a:endParaRPr lang="en-US" dirty="0"/>
          </a:p>
          <a:p>
            <a:r>
              <a:rPr lang="en-US" dirty="0" smtClean="0"/>
              <a:t>Only provide the minimum amount of functionality required</a:t>
            </a:r>
          </a:p>
          <a:p>
            <a:pPr lvl="1"/>
            <a:r>
              <a:rPr lang="en-US" dirty="0" smtClean="0"/>
              <a:t>S</a:t>
            </a:r>
            <a:r>
              <a:rPr lang="en-US" u="sng" dirty="0" smtClean="0"/>
              <a:t>O</a:t>
            </a:r>
            <a:r>
              <a:rPr lang="en-US" dirty="0" smtClean="0"/>
              <a:t>LID: </a:t>
            </a:r>
            <a:r>
              <a:rPr lang="en-US" u="sng" dirty="0" smtClean="0">
                <a:hlinkClick r:id="rId4"/>
              </a:rPr>
              <a:t>O</a:t>
            </a:r>
            <a:r>
              <a:rPr lang="en-US" dirty="0" smtClean="0">
                <a:hlinkClick r:id="rId4"/>
              </a:rPr>
              <a:t>pen to extension, but closed to modification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445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0784" y="2362200"/>
            <a:ext cx="6887389" cy="40639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Similar to interfaces</a:t>
            </a:r>
          </a:p>
          <a:p>
            <a:pPr lvl="1"/>
            <a:r>
              <a:rPr lang="en-US" dirty="0" smtClean="0"/>
              <a:t>Cannot be instantiated</a:t>
            </a:r>
          </a:p>
          <a:p>
            <a:pPr lvl="1"/>
            <a:r>
              <a:rPr lang="en-US" dirty="0" smtClean="0"/>
              <a:t>In some cases, contain no executable code</a:t>
            </a:r>
          </a:p>
          <a:p>
            <a:pPr lvl="1"/>
            <a:r>
              <a:rPr lang="en-US" dirty="0" smtClean="0"/>
              <a:t>Can contain method headers/signatures and properties (more on these in a bit), </a:t>
            </a:r>
            <a:r>
              <a:rPr lang="en-US" b="1" dirty="0" smtClean="0"/>
              <a:t>but unlike interfaces they can contain concrete elements</a:t>
            </a:r>
            <a:r>
              <a:rPr lang="en-US" dirty="0" smtClean="0"/>
              <a:t> like method bodies and fields</a:t>
            </a:r>
          </a:p>
          <a:p>
            <a:endParaRPr lang="en-US" dirty="0" smtClean="0"/>
          </a:p>
          <a:p>
            <a:r>
              <a:rPr lang="en-US" dirty="0" smtClean="0"/>
              <a:t>Some quirks when working with abstract classes and interfaces</a:t>
            </a:r>
          </a:p>
          <a:p>
            <a:pPr lvl="1"/>
            <a:r>
              <a:rPr lang="en-US" dirty="0"/>
              <a:t>A class that is derived from an abstract class may still implement interfaces</a:t>
            </a:r>
          </a:p>
          <a:p>
            <a:pPr lvl="1"/>
            <a:r>
              <a:rPr lang="en-US" dirty="0" smtClean="0"/>
              <a:t>A concrete class </a:t>
            </a:r>
            <a:r>
              <a:rPr lang="en-US" dirty="0"/>
              <a:t>may implement an unlimited number of interfaces, but may inherit from only one abstract (or </a:t>
            </a:r>
            <a:r>
              <a:rPr lang="en-US" dirty="0" smtClean="0"/>
              <a:t>concrete) class</a:t>
            </a:r>
          </a:p>
        </p:txBody>
      </p:sp>
    </p:spTree>
    <p:extLst>
      <p:ext uri="{BB962C8B-B14F-4D97-AF65-F5344CB8AC3E}">
        <p14:creationId xmlns:p14="http://schemas.microsoft.com/office/powerpoint/2010/main" val="12393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4648200" cy="6329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public abstract </a:t>
            </a:r>
            <a:r>
              <a:rPr lang="en-US" b="1" dirty="0">
                <a:latin typeface="Lucida Console" pitchFamily="49" charset="0"/>
              </a:rPr>
              <a:t>class </a:t>
            </a:r>
            <a:r>
              <a:rPr lang="en-US" b="1" dirty="0" smtClean="0">
                <a:latin typeface="Lucida Console" pitchFamily="49" charset="0"/>
              </a:rPr>
              <a:t>Shape</a:t>
            </a:r>
          </a:p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{</a:t>
            </a: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   protected 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 </a:t>
            </a:r>
            <a:r>
              <a:rPr lang="en-US" b="1" dirty="0" smtClean="0">
                <a:latin typeface="Lucida Console" pitchFamily="49" charset="0"/>
              </a:rPr>
              <a:t>x </a:t>
            </a:r>
            <a:r>
              <a:rPr lang="en-US" b="1" dirty="0">
                <a:latin typeface="Lucida Console" pitchFamily="49" charset="0"/>
              </a:rPr>
              <a:t>= </a:t>
            </a:r>
            <a:r>
              <a:rPr lang="en-US" b="1" dirty="0" smtClean="0">
                <a:latin typeface="Lucida Console" pitchFamily="49" charset="0"/>
              </a:rPr>
              <a:t>50;</a:t>
            </a: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</a:t>
            </a:r>
            <a:r>
              <a:rPr lang="en-US" b="1" dirty="0" smtClean="0">
                <a:latin typeface="Lucida Console" pitchFamily="49" charset="0"/>
              </a:rPr>
              <a:t>protected 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 </a:t>
            </a:r>
            <a:r>
              <a:rPr lang="en-US" b="1" dirty="0" smtClean="0">
                <a:latin typeface="Lucida Console" pitchFamily="49" charset="0"/>
              </a:rPr>
              <a:t>y </a:t>
            </a:r>
            <a:r>
              <a:rPr lang="en-US" b="1" dirty="0">
                <a:latin typeface="Lucida Console" pitchFamily="49" charset="0"/>
              </a:rPr>
              <a:t>= </a:t>
            </a:r>
            <a:r>
              <a:rPr lang="en-US" b="1" dirty="0" smtClean="0">
                <a:latin typeface="Lucida Console" pitchFamily="49" charset="0"/>
              </a:rPr>
              <a:t>50</a:t>
            </a:r>
            <a:r>
              <a:rPr lang="en-US" b="1" dirty="0">
                <a:latin typeface="Lucida Console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endParaRPr lang="en-US" b="1" dirty="0" smtClean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   public </a:t>
            </a:r>
            <a:r>
              <a:rPr lang="en-US" b="1" dirty="0">
                <a:latin typeface="Lucida Console" pitchFamily="49" charset="0"/>
              </a:rPr>
              <a:t>abstract </a:t>
            </a:r>
            <a:r>
              <a:rPr lang="en-US" b="1" dirty="0" err="1" smtClean="0">
                <a:latin typeface="Lucida Console" pitchFamily="49" charset="0"/>
              </a:rPr>
              <a:t>int</a:t>
            </a:r>
            <a:r>
              <a:rPr lang="en-US" b="1" dirty="0" smtClean="0">
                <a:latin typeface="Lucida Console" pitchFamily="49" charset="0"/>
              </a:rPr>
              <a:t> Area();</a:t>
            </a:r>
          </a:p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}</a:t>
            </a: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public class Square </a:t>
            </a:r>
            <a:r>
              <a:rPr lang="en-US" b="1" dirty="0">
                <a:latin typeface="Lucida Console" pitchFamily="49" charset="0"/>
              </a:rPr>
              <a:t>: </a:t>
            </a:r>
            <a:r>
              <a:rPr lang="en-US" b="1" dirty="0" smtClean="0">
                <a:latin typeface="Lucida Console" pitchFamily="49" charset="0"/>
              </a:rPr>
              <a:t>Shape</a:t>
            </a: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</a:t>
            </a:r>
            <a:r>
              <a:rPr lang="en-US" b="1" dirty="0" smtClean="0">
                <a:latin typeface="Lucida Console" pitchFamily="49" charset="0"/>
              </a:rPr>
              <a:t>  public </a:t>
            </a:r>
            <a:r>
              <a:rPr lang="en-US" b="1" dirty="0" err="1" smtClean="0">
                <a:latin typeface="Lucida Console" pitchFamily="49" charset="0"/>
              </a:rPr>
              <a:t>int</a:t>
            </a:r>
            <a:r>
              <a:rPr lang="en-US" b="1" dirty="0" smtClean="0">
                <a:latin typeface="Lucida Console" pitchFamily="49" charset="0"/>
              </a:rPr>
              <a:t> width;</a:t>
            </a:r>
          </a:p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   public </a:t>
            </a:r>
            <a:r>
              <a:rPr lang="en-US" b="1" dirty="0" err="1" smtClean="0">
                <a:latin typeface="Lucida Console" pitchFamily="49" charset="0"/>
              </a:rPr>
              <a:t>int</a:t>
            </a:r>
            <a:r>
              <a:rPr lang="en-US" b="1" dirty="0" smtClean="0">
                <a:latin typeface="Lucida Console" pitchFamily="49" charset="0"/>
              </a:rPr>
              <a:t> height;</a:t>
            </a: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endParaRPr lang="en-US" b="1" dirty="0" smtClean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   public </a:t>
            </a:r>
            <a:r>
              <a:rPr lang="en-US" b="1" dirty="0">
                <a:latin typeface="Lucida Console" pitchFamily="49" charset="0"/>
              </a:rPr>
              <a:t>override </a:t>
            </a:r>
            <a:r>
              <a:rPr lang="en-US" b="1" dirty="0" err="1" smtClean="0">
                <a:latin typeface="Lucida Console" pitchFamily="49" charset="0"/>
              </a:rPr>
              <a:t>int</a:t>
            </a:r>
            <a:r>
              <a:rPr lang="en-US" b="1" dirty="0" smtClean="0">
                <a:latin typeface="Lucida Console" pitchFamily="49" charset="0"/>
              </a:rPr>
              <a:t> Area()</a:t>
            </a: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  </a:t>
            </a:r>
            <a:r>
              <a:rPr lang="en-US" b="1" dirty="0" smtClean="0">
                <a:latin typeface="Lucida Console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	</a:t>
            </a:r>
            <a:r>
              <a:rPr lang="en-US" b="1" dirty="0" smtClean="0">
                <a:latin typeface="Lucida Console" pitchFamily="49" charset="0"/>
              </a:rPr>
              <a:t>return width * height;</a:t>
            </a: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endParaRPr lang="en-US" b="1" dirty="0">
              <a:latin typeface="Lucida Console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   public void </a:t>
            </a:r>
            <a:r>
              <a:rPr lang="en-US" b="1" dirty="0" err="1" smtClean="0">
                <a:latin typeface="Lucida Console" pitchFamily="49" charset="0"/>
              </a:rPr>
              <a:t>MoveLeft</a:t>
            </a:r>
            <a:r>
              <a:rPr lang="en-US" b="1" dirty="0" smtClean="0">
                <a:latin typeface="Lucida Console" pitchFamily="49" charset="0"/>
              </a:rPr>
              <a:t>()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</a:t>
            </a:r>
            <a:r>
              <a:rPr lang="en-US" b="1" dirty="0" smtClean="0">
                <a:latin typeface="Lucida Console" pitchFamily="49" charset="0"/>
              </a:rPr>
              <a:t>  {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	</a:t>
            </a:r>
            <a:r>
              <a:rPr lang="en-US" b="1" dirty="0" smtClean="0">
                <a:latin typeface="Lucida Console" pitchFamily="49" charset="0"/>
              </a:rPr>
              <a:t>x--;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Lucida Console" pitchFamily="49" charset="0"/>
              </a:rPr>
              <a:t> </a:t>
            </a:r>
            <a:r>
              <a:rPr lang="en-US" b="1" dirty="0" smtClean="0">
                <a:latin typeface="Lucida Console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b="1" dirty="0" smtClean="0">
                <a:latin typeface="Lucida Console" pitchFamily="49" charset="0"/>
              </a:rPr>
              <a:t>}</a:t>
            </a:r>
            <a:endParaRPr lang="en-US" b="1" dirty="0">
              <a:latin typeface="Lucida Console" pitchFamily="49" charset="0"/>
            </a:endParaRP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304800"/>
            <a:ext cx="3962400" cy="2057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Abstract class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257800" y="2590800"/>
            <a:ext cx="373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Methods marked as abstract have no bodies and </a:t>
            </a:r>
            <a:r>
              <a:rPr lang="en-US" b="1" dirty="0" smtClean="0"/>
              <a:t>must be </a:t>
            </a:r>
            <a:r>
              <a:rPr lang="en-US" dirty="0" smtClean="0"/>
              <a:t>overridden</a:t>
            </a:r>
          </a:p>
          <a:p>
            <a:endParaRPr lang="en-US" dirty="0" smtClean="0"/>
          </a:p>
          <a:p>
            <a:r>
              <a:rPr lang="en-US" dirty="0"/>
              <a:t>Methods marked as virtual have bodies and </a:t>
            </a:r>
            <a:r>
              <a:rPr lang="en-US" b="1" dirty="0"/>
              <a:t>may be</a:t>
            </a:r>
            <a:r>
              <a:rPr lang="en-US" dirty="0"/>
              <a:t> overridden</a:t>
            </a:r>
          </a:p>
          <a:p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msdn.microsoft.com/en-us/library/sf985hc5.aspx</a:t>
            </a:r>
            <a:r>
              <a:rPr lang="en-US" dirty="0" smtClean="0"/>
              <a:t> for a longer example</a:t>
            </a:r>
          </a:p>
        </p:txBody>
      </p:sp>
    </p:spTree>
    <p:extLst>
      <p:ext uri="{BB962C8B-B14F-4D97-AF65-F5344CB8AC3E}">
        <p14:creationId xmlns:p14="http://schemas.microsoft.com/office/powerpoint/2010/main" val="846271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internals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this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chemeClr val="folHlink"/>
                </a:solidFill>
              </a:rPr>
              <a:t>this</a:t>
            </a:r>
            <a:r>
              <a:rPr lang="en-US" smtClean="0"/>
              <a:t> keyword is a predefined variable available in non-static function members </a:t>
            </a:r>
          </a:p>
          <a:p>
            <a:pPr lvl="1" eaLnBrk="1" hangingPunct="1"/>
            <a:r>
              <a:rPr lang="en-US" smtClean="0"/>
              <a:t>Used to access data and function members unambiguously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990600" y="3733800"/>
            <a:ext cx="5943600" cy="299774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public class Person </a:t>
            </a:r>
            <a:endParaRPr lang="en-US" sz="1600" b="1" dirty="0" smtClean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 smtClean="0">
                <a:latin typeface="Lucida Console" pitchFamily="49" charset="0"/>
              </a:rPr>
              <a:t>{</a:t>
            </a:r>
            <a:endParaRPr lang="en-US" sz="16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private string name;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public Person(string name) </a:t>
            </a:r>
            <a:endParaRPr lang="en-US" sz="1600" b="1" dirty="0" smtClean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</a:rPr>
              <a:t> {</a:t>
            </a:r>
            <a:endParaRPr lang="en-US" sz="16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  this.name = name;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public void Introduce(Person p</a:t>
            </a:r>
            <a:r>
              <a:rPr lang="en-US" sz="1600" b="1" dirty="0" smtClean="0">
                <a:latin typeface="Lucida Console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sz="1600" b="1" dirty="0"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  if (p != this)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    </a:t>
            </a:r>
            <a:r>
              <a:rPr lang="en-US" sz="1600" b="1" dirty="0" err="1">
                <a:latin typeface="Lucida Console" pitchFamily="49" charset="0"/>
              </a:rPr>
              <a:t>Console.WriteLine</a:t>
            </a:r>
            <a:r>
              <a:rPr lang="en-US" sz="1600" b="1" dirty="0">
                <a:latin typeface="Lucida Console" pitchFamily="49" charset="0"/>
              </a:rPr>
              <a:t>(“Hi, I’m “ + name);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4604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base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chemeClr val="folHlink"/>
                </a:solidFill>
              </a:rPr>
              <a:t>base</a:t>
            </a:r>
            <a:r>
              <a:rPr lang="en-US" smtClean="0"/>
              <a:t> keyword can be used to access class members that are hidden by similarly named members of the current class</a:t>
            </a: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1371600" y="3429000"/>
            <a:ext cx="5715000" cy="33116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public class </a:t>
            </a:r>
            <a:r>
              <a:rPr lang="en-US" sz="1600" b="1" dirty="0" smtClean="0">
                <a:latin typeface="Lucida Console" pitchFamily="49" charset="0"/>
              </a:rPr>
              <a:t>Shape</a:t>
            </a:r>
          </a:p>
          <a:p>
            <a:pPr>
              <a:lnSpc>
                <a:spcPct val="85000"/>
              </a:lnSpc>
            </a:pPr>
            <a:r>
              <a:rPr lang="en-US" sz="1200" b="1" dirty="0" smtClean="0">
                <a:latin typeface="Lucida Console" pitchFamily="49" charset="0"/>
              </a:rPr>
              <a:t>{</a:t>
            </a:r>
            <a:endParaRPr lang="en-US" sz="12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private </a:t>
            </a:r>
            <a:r>
              <a:rPr lang="en-US" sz="1600" b="1" dirty="0" err="1">
                <a:latin typeface="Lucida Console" pitchFamily="49" charset="0"/>
              </a:rPr>
              <a:t>int</a:t>
            </a:r>
            <a:r>
              <a:rPr lang="en-US" sz="1600" b="1" dirty="0">
                <a:latin typeface="Lucida Console" pitchFamily="49" charset="0"/>
              </a:rPr>
              <a:t> x, y;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public override string </a:t>
            </a:r>
            <a:r>
              <a:rPr lang="en-US" sz="1600" b="1" dirty="0" err="1">
                <a:latin typeface="Lucida Console" pitchFamily="49" charset="0"/>
              </a:rPr>
              <a:t>ToString</a:t>
            </a:r>
            <a:r>
              <a:rPr lang="en-US" sz="1600" b="1" dirty="0" smtClean="0">
                <a:latin typeface="Lucida Console" pitchFamily="49" charset="0"/>
              </a:rPr>
              <a:t>()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sz="1200" b="1" dirty="0"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  return "x=" + x + ",y=" + y;</a:t>
            </a:r>
          </a:p>
          <a:p>
            <a:pPr>
              <a:lnSpc>
                <a:spcPct val="85000"/>
              </a:lnSpc>
            </a:pPr>
            <a:r>
              <a:rPr lang="en-US" sz="1200" b="1" dirty="0">
                <a:latin typeface="Lucida Console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sz="1200" b="1" dirty="0">
                <a:latin typeface="Lucida Console" pitchFamily="49" charset="0"/>
              </a:rPr>
              <a:t>}</a:t>
            </a:r>
          </a:p>
          <a:p>
            <a:pPr>
              <a:lnSpc>
                <a:spcPct val="85000"/>
              </a:lnSpc>
            </a:pPr>
            <a:r>
              <a:rPr lang="en-US" sz="1600" b="1" dirty="0" smtClean="0">
                <a:latin typeface="Lucida Console" pitchFamily="49" charset="0"/>
              </a:rPr>
              <a:t>public </a:t>
            </a:r>
            <a:r>
              <a:rPr lang="en-US" sz="1600" b="1" dirty="0">
                <a:latin typeface="Lucida Console" pitchFamily="49" charset="0"/>
              </a:rPr>
              <a:t>class Circle : </a:t>
            </a:r>
            <a:r>
              <a:rPr lang="en-US" sz="1600" b="1" dirty="0" smtClean="0">
                <a:latin typeface="Lucida Console" pitchFamily="49" charset="0"/>
              </a:rPr>
              <a:t>Shape</a:t>
            </a:r>
          </a:p>
          <a:p>
            <a:pPr>
              <a:lnSpc>
                <a:spcPct val="85000"/>
              </a:lnSpc>
            </a:pPr>
            <a:r>
              <a:rPr lang="en-US" sz="1200" b="1" dirty="0" smtClean="0">
                <a:latin typeface="Lucida Console" pitchFamily="49" charset="0"/>
              </a:rPr>
              <a:t>{</a:t>
            </a:r>
            <a:endParaRPr lang="en-US" sz="12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private </a:t>
            </a:r>
            <a:r>
              <a:rPr lang="en-US" sz="1600" b="1" dirty="0" err="1">
                <a:latin typeface="Lucida Console" pitchFamily="49" charset="0"/>
              </a:rPr>
              <a:t>int</a:t>
            </a:r>
            <a:r>
              <a:rPr lang="en-US" sz="1600" b="1" dirty="0">
                <a:latin typeface="Lucida Console" pitchFamily="49" charset="0"/>
              </a:rPr>
              <a:t> r;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public override string </a:t>
            </a:r>
            <a:r>
              <a:rPr lang="en-US" sz="1600" b="1" dirty="0" err="1">
                <a:latin typeface="Lucida Console" pitchFamily="49" charset="0"/>
              </a:rPr>
              <a:t>ToString</a:t>
            </a:r>
            <a:r>
              <a:rPr lang="en-US" sz="1600" b="1" dirty="0">
                <a:latin typeface="Lucida Console" pitchFamily="49" charset="0"/>
              </a:rPr>
              <a:t>() </a:t>
            </a:r>
            <a:endParaRPr lang="en-US" sz="1600" b="1" dirty="0" smtClean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sz="1200" b="1" dirty="0" smtClean="0">
                <a:latin typeface="Lucida Console" pitchFamily="49" charset="0"/>
              </a:rPr>
              <a:t>{</a:t>
            </a:r>
            <a:endParaRPr lang="en-US" sz="12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Lucida Console" pitchFamily="49" charset="0"/>
              </a:rPr>
              <a:t>    return </a:t>
            </a:r>
            <a:r>
              <a:rPr lang="en-US" sz="1600" b="1" dirty="0" err="1">
                <a:latin typeface="Lucida Console" pitchFamily="49" charset="0"/>
              </a:rPr>
              <a:t>base.ToString</a:t>
            </a:r>
            <a:r>
              <a:rPr lang="en-US" sz="1600" b="1" dirty="0">
                <a:latin typeface="Lucida Console" pitchFamily="49" charset="0"/>
              </a:rPr>
              <a:t>() + ",r=" + r;</a:t>
            </a:r>
          </a:p>
          <a:p>
            <a:pPr>
              <a:lnSpc>
                <a:spcPct val="85000"/>
              </a:lnSpc>
            </a:pPr>
            <a:r>
              <a:rPr lang="en-US" sz="1200" b="1" dirty="0">
                <a:latin typeface="Lucida Console" pitchFamily="49" charset="0"/>
              </a:rPr>
              <a:t> </a:t>
            </a:r>
            <a:r>
              <a:rPr lang="en-US" sz="1200" b="1" dirty="0" smtClean="0">
                <a:latin typeface="Lucida Console" pitchFamily="49" charset="0"/>
              </a:rPr>
              <a:t>  }</a:t>
            </a:r>
            <a:endParaRPr lang="en-US" sz="12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200" b="1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747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characteristics of </a:t>
            </a:r>
            <a:br>
              <a:rPr lang="en-US" dirty="0" smtClean="0"/>
            </a:br>
            <a:r>
              <a:rPr lang="en-US" dirty="0" smtClean="0"/>
              <a:t>high quality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336873"/>
            <a:ext cx="6705600" cy="3599316"/>
          </a:xfrm>
        </p:spPr>
        <p:txBody>
          <a:bodyPr>
            <a:normAutofit/>
          </a:bodyPr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Readable</a:t>
            </a:r>
          </a:p>
          <a:p>
            <a:r>
              <a:rPr lang="en-US" dirty="0" smtClean="0"/>
              <a:t>Maintainable</a:t>
            </a:r>
          </a:p>
          <a:p>
            <a:r>
              <a:rPr lang="en-US" dirty="0" smtClean="0"/>
              <a:t>Reusable</a:t>
            </a:r>
          </a:p>
          <a:p>
            <a:endParaRPr lang="en-US" dirty="0"/>
          </a:p>
          <a:p>
            <a:r>
              <a:rPr lang="en-US" dirty="0" smtClean="0"/>
              <a:t>For more specific qualities/principles,     read </a:t>
            </a:r>
            <a:r>
              <a:rPr lang="en-US" dirty="0"/>
              <a:t>up on </a:t>
            </a:r>
            <a:r>
              <a:rPr lang="en-US" dirty="0">
                <a:hlinkClick r:id="rId2"/>
              </a:rPr>
              <a:t>SOLID (object-oriented design)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Fields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 field or member variable holds data for a class or </a:t>
            </a:r>
            <a:r>
              <a:rPr lang="en-US" dirty="0" err="1" smtClean="0"/>
              <a:t>struct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Can hold:</a:t>
            </a:r>
          </a:p>
          <a:p>
            <a:pPr lvl="1" eaLnBrk="1" hangingPunct="1">
              <a:defRPr/>
            </a:pPr>
            <a:r>
              <a:rPr lang="en-US" dirty="0" smtClean="0"/>
              <a:t>A built-in value type</a:t>
            </a:r>
          </a:p>
          <a:p>
            <a:pPr lvl="1" eaLnBrk="1" hangingPunct="1">
              <a:defRPr/>
            </a:pPr>
            <a:r>
              <a:rPr lang="en-US" dirty="0" smtClean="0"/>
              <a:t>A class instance (a reference)</a:t>
            </a:r>
          </a:p>
          <a:p>
            <a:pPr lvl="1" eaLnBrk="1" hangingPunct="1">
              <a:defRPr/>
            </a:pPr>
            <a:r>
              <a:rPr lang="en-US" dirty="0" smtClean="0"/>
              <a:t>A </a:t>
            </a:r>
            <a:r>
              <a:rPr lang="en-US" dirty="0" err="1" smtClean="0"/>
              <a:t>struct</a:t>
            </a:r>
            <a:r>
              <a:rPr lang="en-US" dirty="0" smtClean="0"/>
              <a:t> instance (actual data)</a:t>
            </a:r>
          </a:p>
          <a:p>
            <a:pPr lvl="1" eaLnBrk="1" hangingPunct="1">
              <a:defRPr/>
            </a:pPr>
            <a:r>
              <a:rPr lang="en-US" dirty="0" smtClean="0"/>
              <a:t>An array of class or </a:t>
            </a:r>
            <a:r>
              <a:rPr lang="en-US" dirty="0" err="1" smtClean="0"/>
              <a:t>struct</a:t>
            </a:r>
            <a:r>
              <a:rPr lang="en-US" dirty="0" smtClean="0"/>
              <a:t> instances </a:t>
            </a:r>
            <a:br>
              <a:rPr lang="en-US" dirty="0" smtClean="0"/>
            </a:br>
            <a:r>
              <a:rPr lang="en-US" dirty="0" smtClean="0"/>
              <a:t>(an array is actually a reference)</a:t>
            </a:r>
          </a:p>
          <a:p>
            <a:pPr lvl="1" eaLnBrk="1" hangingPunct="1">
              <a:defRPr/>
            </a:pPr>
            <a:r>
              <a:rPr lang="en-US" dirty="0" smtClean="0"/>
              <a:t>An event</a:t>
            </a:r>
          </a:p>
        </p:txBody>
      </p:sp>
    </p:spTree>
    <p:extLst>
      <p:ext uri="{BB962C8B-B14F-4D97-AF65-F5344CB8AC3E}">
        <p14:creationId xmlns:p14="http://schemas.microsoft.com/office/powerpoint/2010/main" val="1828406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examples </a:t>
            </a:r>
            <a:br>
              <a:rPr lang="en-US" dirty="0" smtClean="0"/>
            </a:br>
            <a:r>
              <a:rPr lang="en-US" dirty="0" smtClean="0"/>
              <a:t>static and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205335"/>
            <a:ext cx="4038600" cy="457646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068814" y="4953000"/>
            <a:ext cx="3359661" cy="182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Output is:</a:t>
            </a:r>
          </a:p>
          <a:p>
            <a:pPr marL="0" indent="0">
              <a:buNone/>
            </a:pPr>
            <a:r>
              <a:rPr lang="en-US" dirty="0" smtClean="0"/>
              <a:t>20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30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5674" y="2205335"/>
            <a:ext cx="3764014" cy="286232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public  class Variable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{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public </a:t>
            </a:r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static </a:t>
            </a:r>
            <a:r>
              <a:rPr lang="en-US" sz="1400" b="1" dirty="0" err="1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int</a:t>
            </a:r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 </a:t>
            </a:r>
            <a:r>
              <a:rPr lang="en-US" sz="1400" b="1" dirty="0" err="1">
                <a:latin typeface="Lucida Console" panose="020B0609040504020204" pitchFamily="49" charset="0"/>
                <a:cs typeface="Lucida Sans Unicode" panose="020B0602030504020204" pitchFamily="34" charset="0"/>
              </a:rPr>
              <a:t>i</a:t>
            </a:r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= </a:t>
            </a:r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10;</a:t>
            </a:r>
          </a:p>
          <a:p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    public </a:t>
            </a:r>
            <a:r>
              <a:rPr lang="en-US" sz="1400" b="1" dirty="0" err="1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int</a:t>
            </a:r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 j = 1;</a:t>
            </a:r>
            <a:endParaRPr lang="en-US" sz="1400" b="1" dirty="0">
              <a:latin typeface="Lucida Console" panose="020B0609040504020204" pitchFamily="49" charset="0"/>
              <a:cs typeface="Lucida Sans Unicode" panose="020B0602030504020204" pitchFamily="34" charset="0"/>
            </a:endParaRP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public void test()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{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    </a:t>
            </a:r>
            <a:r>
              <a:rPr lang="en-US" sz="1400" b="1" dirty="0" err="1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i</a:t>
            </a:r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=i+10;</a:t>
            </a:r>
          </a:p>
          <a:p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        j=j+1;</a:t>
            </a:r>
            <a:endParaRPr lang="en-US" sz="1400" b="1" dirty="0">
              <a:latin typeface="Lucida Console" panose="020B0609040504020204" pitchFamily="49" charset="0"/>
              <a:cs typeface="Lucida Sans Unicode" panose="020B0602030504020204" pitchFamily="34" charset="0"/>
            </a:endParaRPr>
          </a:p>
          <a:p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        </a:t>
            </a:r>
            <a:r>
              <a:rPr lang="en-US" sz="1400" b="1" dirty="0" err="1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Console.WriteLine</a:t>
            </a:r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(</a:t>
            </a:r>
            <a:r>
              <a:rPr lang="en-US" sz="1400" b="1" dirty="0" err="1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i</a:t>
            </a:r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);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</a:t>
            </a:r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       </a:t>
            </a:r>
            <a:r>
              <a:rPr lang="en-US" sz="1400" b="1" dirty="0" err="1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Console.WriteLine</a:t>
            </a:r>
            <a:r>
              <a:rPr lang="en-US" sz="1400" b="1" dirty="0" smtClean="0">
                <a:latin typeface="Lucida Console" panose="020B0609040504020204" pitchFamily="49" charset="0"/>
                <a:cs typeface="Lucida Sans Unicode" panose="020B0602030504020204" pitchFamily="34" charset="0"/>
              </a:rPr>
              <a:t>(j);</a:t>
            </a:r>
            <a:endParaRPr lang="en-US" sz="1400" b="1" dirty="0">
              <a:latin typeface="Lucida Console" panose="020B0609040504020204" pitchFamily="49" charset="0"/>
              <a:cs typeface="Lucida Sans Unicode" panose="020B0602030504020204" pitchFamily="34" charset="0"/>
            </a:endParaRP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    }</a:t>
            </a:r>
          </a:p>
          <a:p>
            <a:r>
              <a:rPr lang="en-US" sz="1400" b="1" dirty="0">
                <a:latin typeface="Lucida Console" panose="020B0609040504020204" pitchFamily="49" charset="0"/>
                <a:cs typeface="Lucida Sans Unicode" panose="020B0602030504020204" pitchFamily="34" charset="0"/>
              </a:rPr>
              <a:t>}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068814" y="2205335"/>
            <a:ext cx="4510204" cy="264687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 dirty="0">
                <a:latin typeface="Lucida Console" panose="020B0609040504020204" pitchFamily="49" charset="0"/>
              </a:rPr>
              <a:t>public class Exercise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static void Main()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    Variable x = new Variable();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    </a:t>
            </a:r>
            <a:r>
              <a:rPr lang="en-US" sz="1400" b="1" dirty="0" err="1">
                <a:latin typeface="Lucida Console" panose="020B0609040504020204" pitchFamily="49" charset="0"/>
              </a:rPr>
              <a:t>x.test</a:t>
            </a:r>
            <a:r>
              <a:rPr lang="en-US" sz="1400" b="1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    Variable y = new Variable();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    </a:t>
            </a:r>
            <a:r>
              <a:rPr lang="en-US" sz="1400" b="1" dirty="0" err="1">
                <a:latin typeface="Lucida Console" panose="020B0609040504020204" pitchFamily="49" charset="0"/>
              </a:rPr>
              <a:t>y.test</a:t>
            </a:r>
            <a:r>
              <a:rPr lang="en-US" sz="1400" b="1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    </a:t>
            </a:r>
            <a:r>
              <a:rPr lang="en-US" sz="1400" b="1" dirty="0" err="1">
                <a:latin typeface="Lucida Console" panose="020B0609040504020204" pitchFamily="49" charset="0"/>
              </a:rPr>
              <a:t>Console.ReadKey</a:t>
            </a:r>
            <a:r>
              <a:rPr lang="en-US" sz="1400" b="1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400" b="1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5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side looks like a field</a:t>
            </a:r>
          </a:p>
          <a:p>
            <a:r>
              <a:rPr lang="en-US" dirty="0" smtClean="0"/>
              <a:t>Internally behaves like method calls to get or set the field (i.e. more abstract than a field)</a:t>
            </a:r>
          </a:p>
          <a:p>
            <a:endParaRPr lang="en-US" dirty="0"/>
          </a:p>
          <a:p>
            <a:r>
              <a:rPr lang="en-US" dirty="0" smtClean="0"/>
              <a:t>Properties encapsulate a getting and setting a field</a:t>
            </a:r>
          </a:p>
          <a:p>
            <a:pPr lvl="1"/>
            <a:r>
              <a:rPr lang="en-US" dirty="0" smtClean="0"/>
              <a:t>Useful for changing the internal type for a field</a:t>
            </a:r>
          </a:p>
          <a:p>
            <a:pPr lvl="1"/>
            <a:r>
              <a:rPr lang="en-US" dirty="0" smtClean="0"/>
              <a:t>Useful for adding code or breakpoints when getting/setting a field</a:t>
            </a:r>
          </a:p>
        </p:txBody>
      </p:sp>
    </p:spTree>
    <p:extLst>
      <p:ext uri="{BB962C8B-B14F-4D97-AF65-F5344CB8AC3E}">
        <p14:creationId xmlns:p14="http://schemas.microsoft.com/office/powerpoint/2010/main" val="8048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–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 </a:t>
            </a:r>
            <a:r>
              <a:rPr lang="en-US" dirty="0" err="1" smtClean="0"/>
              <a:t>PropertyName</a:t>
            </a:r>
            <a:r>
              <a:rPr lang="en-US" dirty="0" smtClean="0"/>
              <a:t> </a:t>
            </a:r>
            <a:r>
              <a:rPr lang="en-US" dirty="0"/>
              <a:t>{ get; set; 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Score { get; set; }</a:t>
            </a:r>
          </a:p>
          <a:p>
            <a:pPr marL="457200" lvl="1" indent="0">
              <a:buNone/>
            </a:pPr>
            <a:r>
              <a:rPr lang="en-US" dirty="0" smtClean="0"/>
              <a:t>string Name { get; }</a:t>
            </a:r>
          </a:p>
          <a:p>
            <a:pPr marL="457200" lvl="1" indent="0">
              <a:buNone/>
            </a:pPr>
            <a:r>
              <a:rPr lang="en-US" dirty="0"/>
              <a:t>double Time { get; private set; 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Code examples</a:t>
            </a:r>
          </a:p>
          <a:p>
            <a:pPr lvl="1"/>
            <a:r>
              <a:rPr lang="en-US" dirty="0" smtClean="0"/>
              <a:t>Person*.</a:t>
            </a:r>
            <a:r>
              <a:rPr lang="en-US" dirty="0" err="1" smtClean="0"/>
              <a:t>cs</a:t>
            </a:r>
            <a:r>
              <a:rPr lang="en-US" dirty="0" smtClean="0"/>
              <a:t> examples [Compare </a:t>
            </a:r>
            <a:r>
              <a:rPr lang="en-US" dirty="0" err="1" smtClean="0"/>
              <a:t>maintainance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www.dotnetperls.com/property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729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Accessible anywhere</a:t>
            </a:r>
          </a:p>
          <a:p>
            <a:r>
              <a:rPr lang="en-US" dirty="0"/>
              <a:t>Protected</a:t>
            </a:r>
          </a:p>
          <a:p>
            <a:pPr lvl="1"/>
            <a:r>
              <a:rPr lang="en-US" dirty="0"/>
              <a:t>Accessible within its class and by derived class instances</a:t>
            </a:r>
          </a:p>
          <a:p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Accessible </a:t>
            </a:r>
            <a:r>
              <a:rPr lang="en-US" dirty="0"/>
              <a:t>only within the body of the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(Or anywhere if you use </a:t>
            </a:r>
            <a:r>
              <a:rPr lang="en-US" dirty="0" smtClean="0">
                <a:hlinkClick r:id="rId2"/>
              </a:rPr>
              <a:t>reflection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Internal</a:t>
            </a:r>
          </a:p>
          <a:p>
            <a:pPr lvl="1"/>
            <a:r>
              <a:rPr lang="en-US" dirty="0" smtClean="0"/>
              <a:t>Intuitively, </a:t>
            </a:r>
            <a:r>
              <a:rPr lang="en-US" dirty="0"/>
              <a:t>accessible </a:t>
            </a:r>
            <a:r>
              <a:rPr lang="en-US" dirty="0" smtClean="0"/>
              <a:t>only within this program (more specific definition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default, but you should generally pick public or private instead</a:t>
            </a:r>
          </a:p>
          <a:p>
            <a:pPr lvl="1"/>
            <a:endParaRPr lang="en-US" dirty="0"/>
          </a:p>
          <a:p>
            <a:r>
              <a:rPr lang="en-US" dirty="0"/>
              <a:t>Static</a:t>
            </a:r>
          </a:p>
          <a:p>
            <a:pPr lvl="1"/>
            <a:r>
              <a:rPr lang="en-US" dirty="0"/>
              <a:t>Belongs to the type</a:t>
            </a:r>
          </a:p>
          <a:p>
            <a:r>
              <a:rPr lang="en-US" dirty="0" smtClean="0"/>
              <a:t>Instance</a:t>
            </a:r>
            <a:endParaRPr lang="en-US" dirty="0"/>
          </a:p>
          <a:p>
            <a:pPr lvl="1"/>
            <a:r>
              <a:rPr lang="en-US" dirty="0"/>
              <a:t>Belongs to the </a:t>
            </a:r>
            <a:r>
              <a:rPr lang="en-US" dirty="0" smtClean="0"/>
              <a:t>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modifier error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706563"/>
          </a:xfrm>
        </p:spPr>
        <p:txBody>
          <a:bodyPr/>
          <a:lstStyle/>
          <a:p>
            <a:r>
              <a:rPr lang="en-US" dirty="0" smtClean="0"/>
              <a:t>Cannot have a base class (including interfaces) class less accessible than a concrete class that derives from it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8600" y="2280603"/>
            <a:ext cx="8229600" cy="229139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400" b="1" dirty="0" smtClean="0">
                <a:latin typeface="Lucida Console" pitchFamily="49" charset="0"/>
              </a:rPr>
              <a:t>interface </a:t>
            </a:r>
            <a:r>
              <a:rPr lang="en-US" sz="1400" b="1" dirty="0" err="1" smtClean="0">
                <a:latin typeface="Lucida Console" pitchFamily="49" charset="0"/>
              </a:rPr>
              <a:t>GameObject</a:t>
            </a:r>
            <a:r>
              <a:rPr lang="en-US" sz="1400" b="1" dirty="0" smtClean="0">
                <a:latin typeface="Lucida Console" pitchFamily="49" charset="0"/>
              </a:rPr>
              <a:t> // no access modifier, defaults to internal</a:t>
            </a:r>
          </a:p>
          <a:p>
            <a:pPr>
              <a:lnSpc>
                <a:spcPct val="85000"/>
              </a:lnSpc>
            </a:pPr>
            <a:r>
              <a:rPr lang="en-US" sz="1400" b="1" dirty="0" smtClean="0">
                <a:latin typeface="Lucida Console" pitchFamily="49" charset="0"/>
              </a:rPr>
              <a:t>{</a:t>
            </a:r>
            <a:endParaRPr lang="en-US" sz="14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	</a:t>
            </a:r>
            <a:r>
              <a:rPr lang="en-US" sz="1400" b="1" dirty="0" smtClean="0">
                <a:latin typeface="Lucida Console" pitchFamily="49" charset="0"/>
              </a:rPr>
              <a:t>void Draw();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	</a:t>
            </a:r>
            <a:r>
              <a:rPr lang="en-US" sz="1400" b="1" dirty="0" smtClean="0">
                <a:latin typeface="Lucida Console" pitchFamily="49" charset="0"/>
              </a:rPr>
              <a:t>void Update();</a:t>
            </a:r>
          </a:p>
          <a:p>
            <a:pPr>
              <a:lnSpc>
                <a:spcPct val="85000"/>
              </a:lnSpc>
            </a:pPr>
            <a:r>
              <a:rPr lang="en-US" sz="1400" b="1" dirty="0" smtClean="0">
                <a:latin typeface="Lucida Console" pitchFamily="49" charset="0"/>
              </a:rPr>
              <a:t>}</a:t>
            </a:r>
          </a:p>
          <a:p>
            <a:pPr>
              <a:lnSpc>
                <a:spcPct val="85000"/>
              </a:lnSpc>
            </a:pPr>
            <a:endParaRPr lang="en-US" sz="14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endParaRPr lang="en-US" sz="14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400" b="1" dirty="0" smtClean="0">
                <a:latin typeface="Lucida Console" pitchFamily="49" charset="0"/>
              </a:rPr>
              <a:t>public </a:t>
            </a:r>
            <a:r>
              <a:rPr lang="en-US" sz="1400" b="1" dirty="0">
                <a:latin typeface="Lucida Console" pitchFamily="49" charset="0"/>
              </a:rPr>
              <a:t>class </a:t>
            </a:r>
            <a:r>
              <a:rPr lang="en-US" sz="1400" b="1" dirty="0" smtClean="0">
                <a:latin typeface="Lucida Console" pitchFamily="49" charset="0"/>
              </a:rPr>
              <a:t>Monster </a:t>
            </a:r>
            <a:r>
              <a:rPr lang="en-US" sz="1400" b="1" dirty="0">
                <a:latin typeface="Lucida Console" pitchFamily="49" charset="0"/>
              </a:rPr>
              <a:t>: </a:t>
            </a:r>
            <a:r>
              <a:rPr lang="en-US" sz="1400" b="1" dirty="0" err="1" smtClean="0">
                <a:latin typeface="Lucida Console" pitchFamily="49" charset="0"/>
              </a:rPr>
              <a:t>GameObject</a:t>
            </a:r>
            <a:endParaRPr lang="en-US" sz="1400" b="1" dirty="0" smtClean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400" b="1" dirty="0" smtClean="0"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400" b="1" dirty="0">
                <a:latin typeface="Lucida Console" pitchFamily="49" charset="0"/>
              </a:rPr>
              <a:t>	</a:t>
            </a:r>
            <a:r>
              <a:rPr lang="en-US" sz="1400" b="1" dirty="0" smtClean="0">
                <a:latin typeface="Lucida Console" pitchFamily="49" charset="0"/>
              </a:rPr>
              <a:t>// ... implementations of Draw() and Update() go here ...</a:t>
            </a:r>
            <a:endParaRPr lang="en-US" sz="1400" b="1" dirty="0">
              <a:latin typeface="Lucida Console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400" b="1" dirty="0" smtClean="0">
                <a:latin typeface="Lucida Console" pitchFamily="49" charset="0"/>
              </a:rPr>
              <a:t>}</a:t>
            </a:r>
            <a:endParaRPr lang="en-US" sz="1400" b="1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Conversion operators</a:t>
            </a:r>
          </a:p>
        </p:txBody>
      </p:sp>
      <p:sp>
        <p:nvSpPr>
          <p:cNvPr id="6451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also specify user-defined explicit and implicit conversions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609600" y="3170237"/>
            <a:ext cx="7467600" cy="360098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 smtClean="0">
                <a:latin typeface="Lucida Console" pitchFamily="49" charset="0"/>
              </a:rPr>
              <a:t>public </a:t>
            </a:r>
            <a:r>
              <a:rPr lang="en-US" b="1" dirty="0">
                <a:latin typeface="Lucida Console" pitchFamily="49" charset="0"/>
              </a:rPr>
              <a:t>class </a:t>
            </a:r>
            <a:r>
              <a:rPr lang="en-US" b="1" dirty="0" smtClean="0">
                <a:latin typeface="Lucida Console" pitchFamily="49" charset="0"/>
              </a:rPr>
              <a:t>Note</a:t>
            </a:r>
          </a:p>
          <a:p>
            <a:r>
              <a:rPr lang="en-US" b="1" dirty="0" smtClean="0">
                <a:latin typeface="Lucida Console" pitchFamily="49" charset="0"/>
              </a:rPr>
              <a:t> </a:t>
            </a:r>
            <a:r>
              <a:rPr lang="en-US" b="1" dirty="0">
                <a:latin typeface="Lucida Console" pitchFamily="49" charset="0"/>
              </a:rPr>
              <a:t>{</a:t>
            </a:r>
          </a:p>
          <a:p>
            <a:r>
              <a:rPr lang="en-US" b="1" dirty="0">
                <a:latin typeface="Lucida Console" pitchFamily="49" charset="0"/>
              </a:rPr>
              <a:t>  private 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 value;</a:t>
            </a:r>
          </a:p>
          <a:p>
            <a:r>
              <a:rPr lang="en-US" b="1" dirty="0">
                <a:latin typeface="Lucida Console" pitchFamily="49" charset="0"/>
              </a:rPr>
              <a:t>  // Convert to hertz – no loss of precision</a:t>
            </a:r>
          </a:p>
          <a:p>
            <a:r>
              <a:rPr lang="en-US" b="1" dirty="0">
                <a:latin typeface="Lucida Console" pitchFamily="49" charset="0"/>
              </a:rPr>
              <a:t>  public static implicit operator double(Note x) {</a:t>
            </a:r>
          </a:p>
          <a:p>
            <a:r>
              <a:rPr lang="en-US" b="1" dirty="0">
                <a:latin typeface="Lucida Console" pitchFamily="49" charset="0"/>
              </a:rPr>
              <a:t>    return ...;</a:t>
            </a:r>
          </a:p>
          <a:p>
            <a:r>
              <a:rPr lang="en-US" b="1" dirty="0">
                <a:latin typeface="Lucida Console" pitchFamily="49" charset="0"/>
              </a:rPr>
              <a:t>  }</a:t>
            </a:r>
          </a:p>
          <a:p>
            <a:r>
              <a:rPr lang="en-US" b="1" dirty="0">
                <a:latin typeface="Lucida Console" pitchFamily="49" charset="0"/>
              </a:rPr>
              <a:t>  // Convert to nearest note</a:t>
            </a:r>
          </a:p>
          <a:p>
            <a:r>
              <a:rPr lang="en-US" b="1" dirty="0">
                <a:latin typeface="Lucida Console" pitchFamily="49" charset="0"/>
              </a:rPr>
              <a:t>  public static explicit operator Note(double x) {</a:t>
            </a:r>
          </a:p>
          <a:p>
            <a:r>
              <a:rPr lang="en-US" b="1" dirty="0">
                <a:latin typeface="Lucida Console" pitchFamily="49" charset="0"/>
              </a:rPr>
              <a:t>    return ...;</a:t>
            </a:r>
          </a:p>
          <a:p>
            <a:r>
              <a:rPr lang="en-US" b="1" dirty="0">
                <a:latin typeface="Lucida Console" pitchFamily="49" charset="0"/>
              </a:rPr>
              <a:t>  }</a:t>
            </a:r>
          </a:p>
          <a:p>
            <a:r>
              <a:rPr lang="en-US" b="1" dirty="0">
                <a:latin typeface="Lucida Console" pitchFamily="49" charset="0"/>
              </a:rPr>
              <a:t>}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3886200" y="5870575"/>
            <a:ext cx="3886200" cy="835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2880" tIns="137160" rIns="182880" bIns="13716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latin typeface="Lucida Console" pitchFamily="49" charset="0"/>
              </a:rPr>
              <a:t>Note n = (Note)442.578;</a:t>
            </a:r>
          </a:p>
          <a:p>
            <a:r>
              <a:rPr lang="en-US" b="1">
                <a:latin typeface="Lucida Console" pitchFamily="49" charset="0"/>
              </a:rPr>
              <a:t>double d = n;</a:t>
            </a:r>
          </a:p>
        </p:txBody>
      </p:sp>
    </p:spTree>
    <p:extLst>
      <p:ext uri="{BB962C8B-B14F-4D97-AF65-F5344CB8AC3E}">
        <p14:creationId xmlns:p14="http://schemas.microsoft.com/office/powerpoint/2010/main" val="514502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i="1" smtClean="0"/>
              <a:t>is</a:t>
            </a:r>
            <a:r>
              <a:rPr lang="en-US" smtClean="0"/>
              <a:t> Operator</a:t>
            </a:r>
          </a:p>
        </p:txBody>
      </p:sp>
      <p:sp>
        <p:nvSpPr>
          <p:cNvPr id="655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chemeClr val="folHlink"/>
                </a:solidFill>
              </a:rPr>
              <a:t>is</a:t>
            </a:r>
            <a:r>
              <a:rPr lang="en-US" smtClean="0"/>
              <a:t> operator is used to dynamically test if the run-time type of an object is compatible with a given type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295400" y="3476625"/>
            <a:ext cx="6858000" cy="16312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latin typeface="Lucida Console" pitchFamily="49" charset="0"/>
              </a:rPr>
              <a:t>private static void DoSomething(object o</a:t>
            </a:r>
            <a:r>
              <a:rPr lang="en-US" sz="2000" b="1" dirty="0" smtClean="0">
                <a:latin typeface="Lucida Console" pitchFamily="49" charset="0"/>
              </a:rPr>
              <a:t>)</a:t>
            </a:r>
          </a:p>
          <a:p>
            <a:r>
              <a:rPr lang="en-US" sz="2000" b="1" dirty="0" smtClean="0">
                <a:latin typeface="Lucida Console" pitchFamily="49" charset="0"/>
              </a:rPr>
              <a:t>{</a:t>
            </a:r>
            <a:endParaRPr lang="en-US" sz="2000" b="1" dirty="0">
              <a:latin typeface="Lucida Console" pitchFamily="49" charset="0"/>
            </a:endParaRPr>
          </a:p>
          <a:p>
            <a:r>
              <a:rPr lang="en-US" sz="2000" b="1" dirty="0">
                <a:latin typeface="Lucida Console" pitchFamily="49" charset="0"/>
              </a:rPr>
              <a:t>  if (o is Car) </a:t>
            </a:r>
          </a:p>
          <a:p>
            <a:r>
              <a:rPr lang="en-US" sz="2000" b="1" dirty="0">
                <a:latin typeface="Lucida Console" pitchFamily="49" charset="0"/>
              </a:rPr>
              <a:t>    ((Car)o).Drive();</a:t>
            </a:r>
          </a:p>
          <a:p>
            <a:r>
              <a:rPr lang="en-US" sz="2000" b="1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8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i="1" smtClean="0"/>
              <a:t>as</a:t>
            </a:r>
            <a:r>
              <a:rPr lang="en-US" smtClean="0"/>
              <a:t> Operator</a:t>
            </a:r>
          </a:p>
        </p:txBody>
      </p:sp>
      <p:sp>
        <p:nvSpPr>
          <p:cNvPr id="6656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chemeClr val="folHlink"/>
                </a:solidFill>
              </a:rPr>
              <a:t>as</a:t>
            </a:r>
            <a:r>
              <a:rPr lang="en-US" smtClean="0"/>
              <a:t> operator tries to convert a variable to a specified type; if no such conversion is possible the result is null</a:t>
            </a:r>
          </a:p>
          <a:p>
            <a:pPr eaLnBrk="1" hangingPunct="1"/>
            <a:r>
              <a:rPr lang="en-US" smtClean="0"/>
              <a:t>More efficient than using </a:t>
            </a:r>
            <a:r>
              <a:rPr lang="en-US" smtClean="0">
                <a:latin typeface="Lucida Console" pitchFamily="49" charset="0"/>
              </a:rPr>
              <a:t>is</a:t>
            </a:r>
            <a:r>
              <a:rPr lang="en-US" smtClean="0"/>
              <a:t> operator</a:t>
            </a:r>
          </a:p>
          <a:p>
            <a:pPr lvl="1" eaLnBrk="1" hangingPunct="1"/>
            <a:r>
              <a:rPr lang="en-US" smtClean="0"/>
              <a:t>Can test and convert in one operation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295400" y="4343400"/>
            <a:ext cx="6781800" cy="16312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latin typeface="Lucida Console" pitchFamily="49" charset="0"/>
              </a:rPr>
              <a:t>private static void DoSomething(object o) </a:t>
            </a:r>
            <a:endParaRPr lang="en-US" sz="2000" b="1" dirty="0" smtClean="0">
              <a:latin typeface="Lucida Console" pitchFamily="49" charset="0"/>
            </a:endParaRPr>
          </a:p>
          <a:p>
            <a:r>
              <a:rPr lang="en-US" sz="2000" b="1" dirty="0" smtClean="0">
                <a:latin typeface="Lucida Console" pitchFamily="49" charset="0"/>
              </a:rPr>
              <a:t>{</a:t>
            </a:r>
            <a:endParaRPr lang="en-US" sz="2000" b="1" dirty="0">
              <a:latin typeface="Lucida Console" pitchFamily="49" charset="0"/>
            </a:endParaRPr>
          </a:p>
          <a:p>
            <a:r>
              <a:rPr lang="en-US" sz="2000" b="1" dirty="0">
                <a:latin typeface="Lucida Console" pitchFamily="49" charset="0"/>
              </a:rPr>
              <a:t>  Car c = o as Car;</a:t>
            </a:r>
          </a:p>
          <a:p>
            <a:r>
              <a:rPr lang="en-US" sz="2000" b="1" dirty="0">
                <a:latin typeface="Lucida Console" pitchFamily="49" charset="0"/>
              </a:rPr>
              <a:t>  if (c != null) </a:t>
            </a:r>
            <a:r>
              <a:rPr lang="en-US" sz="2000" b="1" dirty="0" err="1">
                <a:latin typeface="Lucida Console" pitchFamily="49" charset="0"/>
              </a:rPr>
              <a:t>c.Drive</a:t>
            </a:r>
            <a:r>
              <a:rPr lang="en-US" sz="2000" b="1" dirty="0">
                <a:latin typeface="Lucida Console" pitchFamily="49" charset="0"/>
              </a:rPr>
              <a:t>();</a:t>
            </a:r>
          </a:p>
          <a:p>
            <a:r>
              <a:rPr lang="en-US" sz="2000" b="1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63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2"/>
            <a:ext cx="3357899" cy="42925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Composed </a:t>
            </a:r>
            <a:r>
              <a:rPr lang="en-US" dirty="0"/>
              <a:t>of a single element; not </a:t>
            </a:r>
            <a:r>
              <a:rPr lang="en-US" dirty="0" smtClean="0"/>
              <a:t>compound</a:t>
            </a:r>
          </a:p>
          <a:p>
            <a:pPr lvl="1"/>
            <a:r>
              <a:rPr lang="en-US" dirty="0" err="1" smtClean="0"/>
              <a:t>Complexify</a:t>
            </a:r>
            <a:r>
              <a:rPr lang="en-US" dirty="0"/>
              <a:t>: to make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err="1" smtClean="0"/>
              <a:t>Complect</a:t>
            </a:r>
            <a:r>
              <a:rPr lang="en-US" dirty="0"/>
              <a:t>: </a:t>
            </a:r>
            <a:r>
              <a:rPr lang="en-US" dirty="0" smtClean="0"/>
              <a:t>intertwine; interweave; to combine</a:t>
            </a:r>
          </a:p>
          <a:p>
            <a:endParaRPr lang="en-US" dirty="0" smtClean="0"/>
          </a:p>
          <a:p>
            <a:r>
              <a:rPr lang="en-US" dirty="0" smtClean="0"/>
              <a:t>Related software design principles</a:t>
            </a:r>
            <a:endParaRPr lang="en-US" dirty="0">
              <a:hlinkClick r:id="rId2"/>
            </a:endParaRPr>
          </a:p>
          <a:p>
            <a:pPr lvl="1"/>
            <a:r>
              <a:rPr lang="en-US" b="1" u="sng" dirty="0" smtClean="0"/>
              <a:t>S</a:t>
            </a:r>
            <a:r>
              <a:rPr lang="en-US" dirty="0" smtClean="0"/>
              <a:t>OLID: </a:t>
            </a:r>
            <a:r>
              <a:rPr lang="en-US" b="1" u="sng" dirty="0" smtClean="0">
                <a:hlinkClick r:id="rId2"/>
              </a:rPr>
              <a:t>S</a:t>
            </a:r>
            <a:r>
              <a:rPr lang="en-US" dirty="0" smtClean="0">
                <a:hlinkClick r:id="rId2"/>
              </a:rPr>
              <a:t>ingular Responsibility Principle</a:t>
            </a:r>
            <a:endParaRPr lang="en-US" dirty="0" smtClean="0"/>
          </a:p>
          <a:p>
            <a:pPr lvl="1"/>
            <a:r>
              <a:rPr lang="en-US" dirty="0" smtClean="0"/>
              <a:t>SOL</a:t>
            </a:r>
            <a:r>
              <a:rPr lang="en-US" b="1" u="sng" dirty="0" smtClean="0"/>
              <a:t>I</a:t>
            </a:r>
            <a:r>
              <a:rPr lang="en-US" dirty="0" smtClean="0"/>
              <a:t>D: </a:t>
            </a:r>
            <a:r>
              <a:rPr lang="en-US" b="1" dirty="0" smtClean="0">
                <a:hlinkClick r:id="rId3"/>
              </a:rPr>
              <a:t>I</a:t>
            </a:r>
            <a:r>
              <a:rPr lang="en-US" dirty="0" smtClean="0">
                <a:hlinkClick r:id="rId3"/>
              </a:rPr>
              <a:t>nterface </a:t>
            </a:r>
            <a:r>
              <a:rPr lang="en-US" dirty="0">
                <a:hlinkClick r:id="rId3"/>
              </a:rPr>
              <a:t>segregation principle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Separation of Concerns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Don’t Repeat Yourself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825" y="2362200"/>
            <a:ext cx="3360738" cy="14559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38600" y="3895636"/>
            <a:ext cx="26523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Image from https</a:t>
            </a:r>
            <a:r>
              <a:rPr lang="en-US" sz="1100" dirty="0"/>
              <a:t>://bagntell.files.wordpress.com/2012/02/four_string_braided-strap.jpg</a:t>
            </a:r>
          </a:p>
        </p:txBody>
      </p:sp>
    </p:spTree>
    <p:extLst>
      <p:ext uri="{BB962C8B-B14F-4D97-AF65-F5344CB8AC3E}">
        <p14:creationId xmlns:p14="http://schemas.microsoft.com/office/powerpoint/2010/main" val="33173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VS 2015 and </a:t>
            </a:r>
            <a:r>
              <a:rPr lang="en-US" dirty="0" err="1" smtClean="0"/>
              <a:t>MonoGame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Cohesion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21421" y="2339849"/>
            <a:ext cx="3145080" cy="693135"/>
          </a:xfrm>
        </p:spPr>
        <p:txBody>
          <a:bodyPr/>
          <a:lstStyle/>
          <a:p>
            <a:r>
              <a:rPr lang="en-US" dirty="0" smtClean="0"/>
              <a:t>High cohesion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1421" y="3030009"/>
            <a:ext cx="3477262" cy="290617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Square(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return </a:t>
            </a:r>
            <a:r>
              <a:rPr lang="en-US" dirty="0" err="1" smtClean="0"/>
              <a:t>num</a:t>
            </a:r>
            <a:r>
              <a:rPr lang="en-US" dirty="0" smtClean="0"/>
              <a:t> *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Low cohesion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282646" y="3030009"/>
            <a:ext cx="3870754" cy="29061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DoStuff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BuyTickets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MakeCoffee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DriveToMuseum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CashLotteryTicket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7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Readable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of</a:t>
            </a:r>
          </a:p>
          <a:p>
            <a:pPr lvl="1"/>
            <a:r>
              <a:rPr lang="en-US" dirty="0" smtClean="0"/>
              <a:t>Naming conventions</a:t>
            </a:r>
          </a:p>
          <a:p>
            <a:pPr lvl="1"/>
            <a:r>
              <a:rPr lang="en-US" dirty="0" smtClean="0"/>
              <a:t>Formatting (white space)</a:t>
            </a:r>
          </a:p>
          <a:p>
            <a:pPr lvl="1"/>
            <a:r>
              <a:rPr lang="en-US" dirty="0" smtClean="0"/>
              <a:t>Control flow (problem decomposition)</a:t>
            </a:r>
          </a:p>
          <a:p>
            <a:pPr lvl="1"/>
            <a:r>
              <a:rPr lang="en-US" dirty="0" smtClean="0"/>
              <a:t>Reader’s experience with the language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 err="1" smtClean="0"/>
              <a:t>blockExample</a:t>
            </a:r>
            <a:r>
              <a:rPr lang="en-US" dirty="0" smtClean="0"/>
              <a:t>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Maintainable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Ease of the following tasks:</a:t>
            </a:r>
          </a:p>
          <a:p>
            <a:pPr lvl="1"/>
            <a:r>
              <a:rPr lang="en-US" dirty="0"/>
              <a:t>isolate defects or their cause,</a:t>
            </a:r>
          </a:p>
          <a:p>
            <a:pPr lvl="1"/>
            <a:r>
              <a:rPr lang="en-US" dirty="0"/>
              <a:t>correct defects or their cause,</a:t>
            </a:r>
          </a:p>
          <a:p>
            <a:pPr lvl="1"/>
            <a:r>
              <a:rPr lang="en-US" dirty="0"/>
              <a:t>repair or replace faulty or worn-out components without having to replace still working parts,</a:t>
            </a:r>
          </a:p>
          <a:p>
            <a:pPr lvl="1"/>
            <a:r>
              <a:rPr lang="en-US" dirty="0"/>
              <a:t>prevent unexpected breakdowns,</a:t>
            </a:r>
          </a:p>
          <a:p>
            <a:pPr lvl="1"/>
            <a:r>
              <a:rPr lang="en-US" dirty="0"/>
              <a:t>maximize a product's useful life,</a:t>
            </a:r>
          </a:p>
          <a:p>
            <a:pPr lvl="1"/>
            <a:r>
              <a:rPr lang="en-US" dirty="0"/>
              <a:t>maximize efficiency, reliability, and safety,</a:t>
            </a:r>
          </a:p>
          <a:p>
            <a:pPr lvl="1"/>
            <a:r>
              <a:rPr lang="en-US" dirty="0"/>
              <a:t>meet new requirements,</a:t>
            </a:r>
          </a:p>
          <a:p>
            <a:pPr lvl="1"/>
            <a:r>
              <a:rPr lang="en-US" dirty="0"/>
              <a:t>make future maintenance easier, or</a:t>
            </a:r>
          </a:p>
          <a:p>
            <a:pPr lvl="1"/>
            <a:r>
              <a:rPr lang="en-US" dirty="0"/>
              <a:t>cope with a changed environment.</a:t>
            </a:r>
          </a:p>
          <a:p>
            <a:endParaRPr lang="en-US" dirty="0" smtClean="0"/>
          </a:p>
          <a:p>
            <a:r>
              <a:rPr lang="en-US" dirty="0" smtClean="0"/>
              <a:t>We’ll come back to this with the Person*.</a:t>
            </a:r>
            <a:r>
              <a:rPr lang="en-US" dirty="0" err="1" smtClean="0"/>
              <a:t>cs</a:t>
            </a:r>
            <a:r>
              <a:rPr lang="en-US" dirty="0" smtClean="0"/>
              <a:t>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Coupling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IController</a:t>
            </a:r>
            <a:r>
              <a:rPr lang="en-US" dirty="0" smtClean="0"/>
              <a:t> controller;</a:t>
            </a:r>
          </a:p>
          <a:p>
            <a:pPr marL="0" indent="0">
              <a:buNone/>
            </a:pPr>
            <a:r>
              <a:rPr lang="en-US" dirty="0" smtClean="0"/>
              <a:t>controller = new </a:t>
            </a:r>
            <a:r>
              <a:rPr lang="en-US" dirty="0" err="1" smtClean="0"/>
              <a:t>KeyboardController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controller.Update</a:t>
            </a:r>
            <a:r>
              <a:rPr lang="en-US" dirty="0" smtClean="0"/>
              <a:t>();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Tight Coupling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061128" y="3030009"/>
            <a:ext cx="4625671" cy="29061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myGame.KeyboardCotnroller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KeyA.isPushed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Jump();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601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Reuse of existing code in other projects</a:t>
            </a:r>
          </a:p>
          <a:p>
            <a:endParaRPr lang="en-US" dirty="0"/>
          </a:p>
          <a:p>
            <a:r>
              <a:rPr lang="en-US" dirty="0" smtClean="0"/>
              <a:t>Related </a:t>
            </a:r>
            <a:r>
              <a:rPr lang="en-US" dirty="0"/>
              <a:t>software design </a:t>
            </a:r>
            <a:r>
              <a:rPr lang="en-US" dirty="0" smtClean="0"/>
              <a:t>principle</a:t>
            </a:r>
            <a:endParaRPr lang="en-US" dirty="0">
              <a:hlinkClick r:id="rId2"/>
            </a:endParaRPr>
          </a:p>
          <a:p>
            <a:pPr lvl="1"/>
            <a:r>
              <a:rPr lang="en-US" dirty="0" smtClean="0">
                <a:hlinkClick r:id="rId3"/>
              </a:rPr>
              <a:t>Composition </a:t>
            </a:r>
            <a:r>
              <a:rPr lang="en-US" dirty="0">
                <a:hlinkClick r:id="rId3"/>
              </a:rPr>
              <a:t>over inheritance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01" y="2336800"/>
            <a:ext cx="3014785" cy="35988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14800" y="5997414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Identical Panel </a:t>
            </a:r>
            <a:r>
              <a:rPr lang="en-US" sz="1100" dirty="0" smtClean="0"/>
              <a:t>Gag image from http</a:t>
            </a:r>
            <a:r>
              <a:rPr lang="en-US" sz="1100" dirty="0"/>
              <a:t>://</a:t>
            </a:r>
            <a:r>
              <a:rPr lang="en-US" sz="1100" dirty="0" smtClean="0"/>
              <a:t>tvtropes.org/pmwiki/pmwiki.php/ComicBook/Invincible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435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i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514</TotalTime>
  <Words>1884</Words>
  <Application>Microsoft Office PowerPoint</Application>
  <PresentationFormat>On-screen Show (4:3)</PresentationFormat>
  <Paragraphs>432</Paragraphs>
  <Slides>40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Lucida Console</vt:lpstr>
      <vt:lpstr>Lucida Sans Unicode</vt:lpstr>
      <vt:lpstr>Trebuchet MS</vt:lpstr>
      <vt:lpstr>Wingdings 2</vt:lpstr>
      <vt:lpstr>HDOfficeLightV0</vt:lpstr>
      <vt:lpstr>Berlin</vt:lpstr>
      <vt:lpstr>Notes on software design and C#</vt:lpstr>
      <vt:lpstr>Outline</vt:lpstr>
      <vt:lpstr>Some characteristics of  high quality software</vt:lpstr>
      <vt:lpstr>Simple</vt:lpstr>
      <vt:lpstr>Cohesion</vt:lpstr>
      <vt:lpstr>Readable</vt:lpstr>
      <vt:lpstr>Maintainable</vt:lpstr>
      <vt:lpstr>Coupling</vt:lpstr>
      <vt:lpstr>Reusable</vt:lpstr>
      <vt:lpstr>Two programming paradigms</vt:lpstr>
      <vt:lpstr>Why C#?</vt:lpstr>
      <vt:lpstr>C# language features</vt:lpstr>
      <vt:lpstr>C# and Java similarities</vt:lpstr>
      <vt:lpstr>Java to C# resources</vt:lpstr>
      <vt:lpstr>Classes vs. Structs</vt:lpstr>
      <vt:lpstr>Classes vs. structs</vt:lpstr>
      <vt:lpstr>Classes vs. structs</vt:lpstr>
      <vt:lpstr>Class syntax example</vt:lpstr>
      <vt:lpstr>Interfaces</vt:lpstr>
      <vt:lpstr>Interfaces</vt:lpstr>
      <vt:lpstr>Interfaces</vt:lpstr>
      <vt:lpstr>Interfaces example</vt:lpstr>
      <vt:lpstr>Object and interface design</vt:lpstr>
      <vt:lpstr>Abstract Classes</vt:lpstr>
      <vt:lpstr>Abstract class</vt:lpstr>
      <vt:lpstr>Abstract class example</vt:lpstr>
      <vt:lpstr>Class internals</vt:lpstr>
      <vt:lpstr>this</vt:lpstr>
      <vt:lpstr>base</vt:lpstr>
      <vt:lpstr>Fields</vt:lpstr>
      <vt:lpstr>Field examples  static and instance</vt:lpstr>
      <vt:lpstr>Properties</vt:lpstr>
      <vt:lpstr>Properties – examples</vt:lpstr>
      <vt:lpstr>Modifiers</vt:lpstr>
      <vt:lpstr>Access modifier error example</vt:lpstr>
      <vt:lpstr>Conversion</vt:lpstr>
      <vt:lpstr>Conversion operators</vt:lpstr>
      <vt:lpstr>The is Operator</vt:lpstr>
      <vt:lpstr>The as Operator</vt:lpstr>
      <vt:lpstr>VS 2015 and MonoGame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boggus, matthew joseph</dc:creator>
  <cp:lastModifiedBy>boggus, matthew joseph</cp:lastModifiedBy>
  <cp:revision>85</cp:revision>
  <dcterms:created xsi:type="dcterms:W3CDTF">2006-08-16T00:00:00Z</dcterms:created>
  <dcterms:modified xsi:type="dcterms:W3CDTF">2017-05-11T16:31:53Z</dcterms:modified>
</cp:coreProperties>
</file>