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79" r:id="rId4"/>
    <p:sldId id="260" r:id="rId5"/>
    <p:sldId id="265" r:id="rId6"/>
    <p:sldId id="266" r:id="rId7"/>
    <p:sldId id="271" r:id="rId8"/>
    <p:sldId id="27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AE1B-DFF4-4499-900F-554C9D8C69A0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81E7-4F11-46F8-BACC-40ADB192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0E4454-C678-4FF2-BA7F-F6D4AF7FEC5B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of AI for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AI vs. AI for games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Traditional </a:t>
            </a:r>
            <a:r>
              <a:rPr lang="en-US" sz="2800" dirty="0" smtClean="0"/>
              <a:t>AI: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Made to handle unseen inputs, large state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Too many options possible to compute an exact optimal solution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Engineering criteria: best possible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Game AI: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game world is known, though it can still be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 a known world, optimal solutions can be </a:t>
            </a:r>
            <a:r>
              <a:rPr lang="en-US" sz="2400" dirty="0" err="1" smtClean="0"/>
              <a:t>precomputed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Entertainment criteria: smart enough to pose a challenge, but not smart enough to be </a:t>
            </a:r>
            <a:r>
              <a:rPr lang="en-US" sz="2400" dirty="0" smtClean="0"/>
              <a:t>undefeatable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3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AI 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 3902 Project: Design, Development, and Documentation of Interactive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State machines</a:t>
            </a:r>
            <a:endParaRPr lang="en-US" dirty="0"/>
          </a:p>
          <a:p>
            <a:r>
              <a:rPr lang="en-US" dirty="0" smtClean="0"/>
              <a:t>CSE 3541 </a:t>
            </a:r>
            <a:r>
              <a:rPr lang="en-US" dirty="0"/>
              <a:t>Computer Game and Animation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Agents and 3D spatial movement</a:t>
            </a:r>
          </a:p>
          <a:p>
            <a:r>
              <a:rPr lang="en-US" dirty="0"/>
              <a:t>CSE 3521 Survey of Artificial Intelligence I: Basic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Search, logic, knowledge representation</a:t>
            </a:r>
          </a:p>
          <a:p>
            <a:r>
              <a:rPr lang="en-US" dirty="0"/>
              <a:t>CSE 5522 Survey of Artificial Intelligence </a:t>
            </a:r>
            <a:r>
              <a:rPr lang="en-US" dirty="0" smtClean="0"/>
              <a:t>II</a:t>
            </a:r>
          </a:p>
          <a:p>
            <a:pPr lvl="1"/>
            <a:r>
              <a:rPr lang="en-US" dirty="0" smtClean="0"/>
              <a:t>Probabilities and research topics</a:t>
            </a:r>
          </a:p>
          <a:p>
            <a:r>
              <a:rPr lang="en-US" dirty="0" smtClean="0"/>
              <a:t>CSE 5524 Computer Vision for Human-Computer Interaction</a:t>
            </a:r>
          </a:p>
          <a:p>
            <a:pPr lvl="1"/>
            <a:r>
              <a:rPr lang="en-US" dirty="0" smtClean="0"/>
              <a:t>Computing with images as input</a:t>
            </a:r>
          </a:p>
        </p:txBody>
      </p:sp>
    </p:spTree>
    <p:extLst>
      <p:ext uri="{BB962C8B-B14F-4D97-AF65-F5344CB8AC3E}">
        <p14:creationId xmlns:p14="http://schemas.microsoft.com/office/powerpoint/2010/main" val="14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</a:t>
            </a:r>
            <a:r>
              <a:rPr lang="en-US" dirty="0" smtClean="0"/>
              <a:t>AI into a Game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Friend </a:t>
            </a:r>
            <a:endParaRPr lang="en-US" sz="2700" dirty="0" smtClean="0"/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Autonomous</a:t>
            </a:r>
            <a:r>
              <a:rPr lang="en-US" sz="2400" dirty="0" smtClean="0"/>
              <a:t>, intelligent NPC helpmates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Configurable (scripted) behaviors: different characters solve a problem in different ways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Player may trade places with NPC: automation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Foe</a:t>
            </a:r>
            <a:endParaRPr lang="en-US" sz="2700" dirty="0" smtClean="0"/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Opponents get better with time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Opponents are less predictable because the individuals’ behavior is not uniform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Scene Clutter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Provides a richness to your environment.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Animals grazing, birds flying, people milling about, automobiles driving, etc.</a:t>
            </a:r>
          </a:p>
        </p:txBody>
      </p:sp>
    </p:spTree>
    <p:extLst>
      <p:ext uri="{BB962C8B-B14F-4D97-AF65-F5344CB8AC3E}">
        <p14:creationId xmlns:p14="http://schemas.microsoft.com/office/powerpoint/2010/main" val="1087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Goal-driven 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Multiple steps required to achieve a desired effect</a:t>
            </a:r>
          </a:p>
          <a:p>
            <a:pPr eaLnBrk="1" hangingPunct="1">
              <a:defRPr/>
            </a:pPr>
            <a:r>
              <a:rPr lang="en-US" dirty="0" smtClean="0"/>
              <a:t>Useful in </a:t>
            </a:r>
          </a:p>
          <a:p>
            <a:pPr lvl="1" eaLnBrk="1" hangingPunct="1">
              <a:defRPr/>
            </a:pPr>
            <a:r>
              <a:rPr lang="en-US" dirty="0" smtClean="0"/>
              <a:t>Action-adventure type games </a:t>
            </a:r>
            <a:r>
              <a:rPr lang="en-US" dirty="0" smtClean="0"/>
              <a:t>- puzzles </a:t>
            </a:r>
            <a:r>
              <a:rPr lang="en-US" dirty="0" smtClean="0"/>
              <a:t>to solve</a:t>
            </a:r>
          </a:p>
          <a:p>
            <a:pPr lvl="1" eaLnBrk="1" hangingPunct="1">
              <a:defRPr/>
            </a:pPr>
            <a:r>
              <a:rPr lang="en-US" dirty="0" smtClean="0"/>
              <a:t>RPG </a:t>
            </a:r>
            <a:r>
              <a:rPr lang="en-US" dirty="0" smtClean="0"/>
              <a:t>- task underlings with a multi-step job</a:t>
            </a:r>
          </a:p>
          <a:p>
            <a:pPr>
              <a:defRPr/>
            </a:pPr>
            <a:r>
              <a:rPr lang="en-US" dirty="0" smtClean="0"/>
              <a:t>Good discussion in </a:t>
            </a:r>
            <a:r>
              <a:rPr lang="en-US" dirty="0"/>
              <a:t>Programming Game AI by Example </a:t>
            </a:r>
            <a:r>
              <a:rPr lang="en-US" dirty="0" smtClean="0"/>
              <a:t>C</a:t>
            </a:r>
            <a:r>
              <a:rPr lang="en-US" dirty="0" smtClean="0"/>
              <a:t>h</a:t>
            </a:r>
            <a:r>
              <a:rPr lang="en-US" dirty="0" smtClean="0"/>
              <a:t>. 9</a:t>
            </a:r>
          </a:p>
          <a:p>
            <a:pPr lvl="1" eaLnBrk="1" hangingPunct="1">
              <a:defRPr/>
            </a:pPr>
            <a:r>
              <a:rPr lang="en-US" dirty="0" smtClean="0"/>
              <a:t>Each ‘goal’ is an instance of a composite class</a:t>
            </a:r>
          </a:p>
          <a:p>
            <a:pPr lvl="1" eaLnBrk="1" hangingPunct="1">
              <a:defRPr/>
            </a:pPr>
            <a:r>
              <a:rPr lang="en-US" dirty="0" smtClean="0"/>
              <a:t>Many different goals can be created with minimal coding</a:t>
            </a:r>
          </a:p>
        </p:txBody>
      </p:sp>
    </p:spTree>
    <p:extLst>
      <p:ext uri="{BB962C8B-B14F-4D97-AF65-F5344CB8AC3E}">
        <p14:creationId xmlns:p14="http://schemas.microsoft.com/office/powerpoint/2010/main" val="20317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Goal-driven agents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Different classes of agents solve problem in different ways, based on their abilities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“Block door”: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Strong trolls move boulders in the way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Small hobbits shovel sand into the opening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agent’s response to the goal depends on his abilities, available tools,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Goal object contains alternative recipes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One goal at a time is </a:t>
            </a:r>
            <a:r>
              <a:rPr lang="en-US" i="1" smtClean="0"/>
              <a:t>active</a:t>
            </a:r>
            <a:r>
              <a:rPr lang="en-US" smtClean="0"/>
              <a:t> for each agent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 more complex games, might have goal queue </a:t>
            </a:r>
          </a:p>
        </p:txBody>
      </p:sp>
    </p:spTree>
    <p:extLst>
      <p:ext uri="{BB962C8B-B14F-4D97-AF65-F5344CB8AC3E}">
        <p14:creationId xmlns:p14="http://schemas.microsoft.com/office/powerpoint/2010/main" val="3318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Other AI principles: observability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Don’t let the agents have perfect knowledge: they have to operate in the environment like the players do</a:t>
            </a:r>
          </a:p>
          <a:p>
            <a:pPr lvl="1" eaLnBrk="1" hangingPunct="1"/>
            <a:r>
              <a:rPr lang="en-US" dirty="0" smtClean="0"/>
              <a:t>Sense and remember events in their sensory horizon, memories can have a </a:t>
            </a:r>
            <a:r>
              <a:rPr lang="en-US" dirty="0" smtClean="0"/>
              <a:t>timestamp</a:t>
            </a:r>
            <a:endParaRPr lang="en-US" dirty="0" smtClean="0"/>
          </a:p>
          <a:p>
            <a:pPr lvl="1" eaLnBrk="1" hangingPunct="1"/>
            <a:r>
              <a:rPr lang="en-US" dirty="0" smtClean="0"/>
              <a:t>Perhaps in more advanced levels, they can communicate with each other about what they know</a:t>
            </a:r>
          </a:p>
          <a:p>
            <a:pPr eaLnBrk="1" hangingPunct="1"/>
            <a:r>
              <a:rPr lang="en-US" dirty="0" smtClean="0"/>
              <a:t>See article on “adding stupidity to AI”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Example </a:t>
            </a:r>
            <a:r>
              <a:rPr lang="en-GB" dirty="0" smtClean="0"/>
              <a:t>Problem: Tic-Tac-Toe</a:t>
            </a:r>
          </a:p>
        </p:txBody>
      </p:sp>
      <p:graphicFrame>
        <p:nvGraphicFramePr>
          <p:cNvPr id="2569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38364"/>
              </p:ext>
            </p:extLst>
          </p:nvPr>
        </p:nvGraphicFramePr>
        <p:xfrm>
          <a:off x="3048000" y="2362200"/>
          <a:ext cx="2971800" cy="2844801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5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5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5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5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</a:t>
                      </a:r>
                      <a:endParaRPr kumimoji="0" lang="en-GB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language processing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Time flies like an arrow”</a:t>
            </a:r>
          </a:p>
          <a:p>
            <a:endParaRPr lang="en-US" dirty="0" smtClean="0"/>
          </a:p>
          <a:p>
            <a:r>
              <a:rPr lang="en-US" dirty="0" smtClean="0"/>
              <a:t>Grammatically valid interpretations:</a:t>
            </a:r>
            <a:endParaRPr lang="en-US" dirty="0" smtClean="0"/>
          </a:p>
          <a:p>
            <a:pPr lvl="1"/>
            <a:r>
              <a:rPr lang="en-US" dirty="0" smtClean="0"/>
              <a:t>1. time passes quickly like an </a:t>
            </a:r>
            <a:r>
              <a:rPr lang="en-US" dirty="0" smtClean="0"/>
              <a:t>arrow</a:t>
            </a:r>
            <a:endParaRPr lang="en-US" dirty="0" smtClean="0"/>
          </a:p>
          <a:p>
            <a:pPr lvl="1"/>
            <a:r>
              <a:rPr lang="en-US" dirty="0" smtClean="0"/>
              <a:t>2. command: time the flies the way an arrow times the flies</a:t>
            </a:r>
          </a:p>
          <a:p>
            <a:pPr lvl="1"/>
            <a:r>
              <a:rPr lang="en-US" dirty="0" smtClean="0"/>
              <a:t>3. command: only time those flies which are like an arrow</a:t>
            </a:r>
          </a:p>
          <a:p>
            <a:pPr lvl="1"/>
            <a:r>
              <a:rPr lang="en-US" dirty="0" smtClean="0"/>
              <a:t>4. “time-flies”  are fond of </a:t>
            </a:r>
            <a:r>
              <a:rPr lang="en-US" dirty="0" smtClean="0"/>
              <a:t>an arrow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66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491</Words>
  <Application>Microsoft Office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Survey of AI for games</vt:lpstr>
      <vt:lpstr>AI vs. AI for games</vt:lpstr>
      <vt:lpstr>Game AI related courses</vt:lpstr>
      <vt:lpstr>Adding AI into a Game</vt:lpstr>
      <vt:lpstr>Goal-driven behavior</vt:lpstr>
      <vt:lpstr>Goal-driven agents</vt:lpstr>
      <vt:lpstr>Other AI principles: observability</vt:lpstr>
      <vt:lpstr>Example Problem: Tic-Tac-Toe</vt:lpstr>
      <vt:lpstr>Example Problem:  Natural language processing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AI for games</dc:title>
  <dc:creator>boggus, matthew joseph</dc:creator>
  <cp:lastModifiedBy>boggus</cp:lastModifiedBy>
  <cp:revision>7</cp:revision>
  <dcterms:created xsi:type="dcterms:W3CDTF">2006-08-16T00:00:00Z</dcterms:created>
  <dcterms:modified xsi:type="dcterms:W3CDTF">2013-07-09T16:15:29Z</dcterms:modified>
</cp:coreProperties>
</file>