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61" r:id="rId1"/>
    <p:sldMasterId id="2147483850" r:id="rId2"/>
  </p:sldMasterIdLst>
  <p:notesMasterIdLst>
    <p:notesMasterId r:id="rId12"/>
  </p:notesMasterIdLst>
  <p:sldIdLst>
    <p:sldId id="256" r:id="rId3"/>
    <p:sldId id="347" r:id="rId4"/>
    <p:sldId id="339" r:id="rId5"/>
    <p:sldId id="353" r:id="rId6"/>
    <p:sldId id="340" r:id="rId7"/>
    <p:sldId id="342" r:id="rId8"/>
    <p:sldId id="354" r:id="rId9"/>
    <p:sldId id="343" r:id="rId10"/>
    <p:sldId id="34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6" autoAdjust="0"/>
    <p:restoredTop sz="94660"/>
  </p:normalViewPr>
  <p:slideViewPr>
    <p:cSldViewPr>
      <p:cViewPr varScale="1">
        <p:scale>
          <a:sx n="108" d="100"/>
          <a:sy n="108" d="100"/>
        </p:scale>
        <p:origin x="169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79172D-E0D6-42DF-927C-2E8370264B6D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56CA3-0505-46EA-9D79-D063EC063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45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07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20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4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822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22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748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70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20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853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584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56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141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354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07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64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38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092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53561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88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7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0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697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OLID_(object-oriented_design)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rface_segregation_principle" TargetMode="External"/><Relationship Id="rId2" Type="http://schemas.openxmlformats.org/officeDocument/2006/relationships/hyperlink" Target="http://en.wikipedia.org/wiki/Single_responsibility_principle" TargetMode="Externa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.jpg"/><Relationship Id="rId5" Type="http://schemas.openxmlformats.org/officeDocument/2006/relationships/hyperlink" Target="http://en.wikipedia.org/wiki/Don't_repeat_yourself" TargetMode="External"/><Relationship Id="rId4" Type="http://schemas.openxmlformats.org/officeDocument/2006/relationships/hyperlink" Target="http://en.wikipedia.org/wiki/Separation_of_concern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osition_over_inheritance" TargetMode="External"/><Relationship Id="rId2" Type="http://schemas.openxmlformats.org/officeDocument/2006/relationships/hyperlink" Target="http://en.wikipedia.org/wiki/Single_responsibility_principle" TargetMode="Externa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programmers.stackexchange.com/questions/7126/advantages-of-object-oriented-programming" TargetMode="Externa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733709"/>
            <a:ext cx="6427110" cy="1373070"/>
          </a:xfrm>
        </p:spPr>
        <p:txBody>
          <a:bodyPr>
            <a:normAutofit fontScale="90000"/>
          </a:bodyPr>
          <a:lstStyle/>
          <a:p>
            <a:r>
              <a:rPr lang="en-US" dirty="0"/>
              <a:t>High level concepts on software quality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Matt </a:t>
            </a:r>
            <a:r>
              <a:rPr lang="en-US" dirty="0" err="1"/>
              <a:t>Boggus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228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characteristics of </a:t>
            </a:r>
            <a:br>
              <a:rPr lang="en-US" dirty="0"/>
            </a:br>
            <a:r>
              <a:rPr lang="en-US" dirty="0"/>
              <a:t>high quality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1" y="2336873"/>
            <a:ext cx="6705600" cy="3599316"/>
          </a:xfrm>
        </p:spPr>
        <p:txBody>
          <a:bodyPr>
            <a:normAutofit/>
          </a:bodyPr>
          <a:lstStyle/>
          <a:p>
            <a:r>
              <a:rPr lang="en-US" dirty="0"/>
              <a:t>Simple</a:t>
            </a:r>
          </a:p>
          <a:p>
            <a:r>
              <a:rPr lang="en-US" dirty="0"/>
              <a:t>Readable</a:t>
            </a:r>
          </a:p>
          <a:p>
            <a:r>
              <a:rPr lang="en-US" dirty="0"/>
              <a:t>Maintainable</a:t>
            </a:r>
          </a:p>
          <a:p>
            <a:r>
              <a:rPr lang="en-US" dirty="0"/>
              <a:t>Reusable</a:t>
            </a:r>
          </a:p>
          <a:p>
            <a:endParaRPr lang="en-US" dirty="0"/>
          </a:p>
          <a:p>
            <a:r>
              <a:rPr lang="en-US" dirty="0"/>
              <a:t>For more specific qualities/principles, read up on </a:t>
            </a:r>
            <a:r>
              <a:rPr lang="en-US" dirty="0">
                <a:hlinkClick r:id="rId2"/>
              </a:rPr>
              <a:t>SOLID (object-oriented design)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4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Simple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981200"/>
            <a:ext cx="3357899" cy="42925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Composed of a single element; not compound</a:t>
            </a:r>
          </a:p>
          <a:p>
            <a:pPr lvl="1"/>
            <a:r>
              <a:rPr lang="en-US" dirty="0" err="1"/>
              <a:t>Complexify</a:t>
            </a:r>
            <a:r>
              <a:rPr lang="en-US" dirty="0"/>
              <a:t>: to make complex</a:t>
            </a:r>
          </a:p>
          <a:p>
            <a:pPr lvl="1"/>
            <a:r>
              <a:rPr lang="en-US" dirty="0" err="1"/>
              <a:t>Complect</a:t>
            </a:r>
            <a:r>
              <a:rPr lang="en-US" dirty="0"/>
              <a:t>: intertwine; interweave; to combine</a:t>
            </a:r>
          </a:p>
          <a:p>
            <a:endParaRPr lang="en-US" dirty="0"/>
          </a:p>
          <a:p>
            <a:r>
              <a:rPr lang="en-US" dirty="0"/>
              <a:t>Related software design principles</a:t>
            </a:r>
            <a:endParaRPr lang="en-US" dirty="0">
              <a:hlinkClick r:id="rId2"/>
            </a:endParaRPr>
          </a:p>
          <a:p>
            <a:pPr lvl="1"/>
            <a:r>
              <a:rPr lang="en-US" b="1" u="sng" dirty="0"/>
              <a:t>S</a:t>
            </a:r>
            <a:r>
              <a:rPr lang="en-US" dirty="0"/>
              <a:t>OLID: </a:t>
            </a:r>
            <a:r>
              <a:rPr lang="en-US" b="1" u="sng" dirty="0">
                <a:hlinkClick r:id="rId2"/>
              </a:rPr>
              <a:t>S</a:t>
            </a:r>
            <a:r>
              <a:rPr lang="en-US" dirty="0">
                <a:hlinkClick r:id="rId2"/>
              </a:rPr>
              <a:t>ingular Responsibility Principle</a:t>
            </a:r>
            <a:endParaRPr lang="en-US" dirty="0"/>
          </a:p>
          <a:p>
            <a:pPr lvl="1"/>
            <a:r>
              <a:rPr lang="en-US" dirty="0"/>
              <a:t>SOL</a:t>
            </a:r>
            <a:r>
              <a:rPr lang="en-US" b="1" u="sng" dirty="0"/>
              <a:t>I</a:t>
            </a:r>
            <a:r>
              <a:rPr lang="en-US" dirty="0"/>
              <a:t>D: </a:t>
            </a:r>
            <a:r>
              <a:rPr lang="en-US" b="1" dirty="0">
                <a:hlinkClick r:id="rId3"/>
              </a:rPr>
              <a:t>I</a:t>
            </a:r>
            <a:r>
              <a:rPr lang="en-US" dirty="0">
                <a:hlinkClick r:id="rId3"/>
              </a:rPr>
              <a:t>nterface segregation principle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Separation of Concerns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Don’t Repeat Yourself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825" y="2362200"/>
            <a:ext cx="3360738" cy="14559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038600" y="3895636"/>
            <a:ext cx="265230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Image from https://bagntell.files.wordpress.com/2012/02/four_string_braided-strap.jpg</a:t>
            </a:r>
          </a:p>
        </p:txBody>
      </p:sp>
    </p:spTree>
    <p:extLst>
      <p:ext uri="{BB962C8B-B14F-4D97-AF65-F5344CB8AC3E}">
        <p14:creationId xmlns:p14="http://schemas.microsoft.com/office/powerpoint/2010/main" val="3317388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Cohesion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21421" y="2339849"/>
            <a:ext cx="3145080" cy="693135"/>
          </a:xfrm>
        </p:spPr>
        <p:txBody>
          <a:bodyPr/>
          <a:lstStyle/>
          <a:p>
            <a:r>
              <a:rPr lang="en-US" dirty="0"/>
              <a:t>High cohesion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21421" y="3030009"/>
            <a:ext cx="3477262" cy="29061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MoveLeft</a:t>
            </a:r>
            <a:r>
              <a:rPr lang="en-US" dirty="0"/>
              <a:t> (int units)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this.xPos</a:t>
            </a:r>
            <a:r>
              <a:rPr lang="en-US" dirty="0"/>
              <a:t> -= units;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191000" y="2339849"/>
            <a:ext cx="3703320" cy="736282"/>
          </a:xfrm>
        </p:spPr>
        <p:txBody>
          <a:bodyPr/>
          <a:lstStyle/>
          <a:p>
            <a:r>
              <a:rPr lang="en-US" dirty="0"/>
              <a:t>Low cohesion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282646" y="3030009"/>
            <a:ext cx="3870754" cy="29061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DoUnrelatedStuff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BuyMovieTickets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MakeCoffee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DriveToMuseum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CashLotteryTicket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9375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Readable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of</a:t>
            </a:r>
          </a:p>
          <a:p>
            <a:pPr lvl="1"/>
            <a:r>
              <a:rPr lang="en-US" dirty="0"/>
              <a:t>Naming conventions</a:t>
            </a:r>
          </a:p>
          <a:p>
            <a:pPr lvl="1"/>
            <a:r>
              <a:rPr lang="en-US" dirty="0"/>
              <a:t>Formatting (white space)</a:t>
            </a:r>
          </a:p>
          <a:p>
            <a:pPr lvl="1"/>
            <a:r>
              <a:rPr lang="en-US" dirty="0"/>
              <a:t>Control flow (problem decomposition)</a:t>
            </a:r>
          </a:p>
          <a:p>
            <a:pPr lvl="1"/>
            <a:r>
              <a:rPr lang="en-US" dirty="0"/>
              <a:t>Reader’s experience with the language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See </a:t>
            </a:r>
            <a:r>
              <a:rPr lang="en-US" dirty="0" err="1"/>
              <a:t>blockExample</a:t>
            </a:r>
            <a:r>
              <a:rPr lang="en-US" dirty="0"/>
              <a:t> classes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182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Maintainable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Ease of the following tasks:</a:t>
            </a:r>
          </a:p>
          <a:p>
            <a:pPr lvl="1"/>
            <a:r>
              <a:rPr lang="en-US" dirty="0"/>
              <a:t>isolate defects or their cause,</a:t>
            </a:r>
          </a:p>
          <a:p>
            <a:pPr lvl="1"/>
            <a:r>
              <a:rPr lang="en-US" dirty="0"/>
              <a:t>correct defects or their cause,</a:t>
            </a:r>
          </a:p>
          <a:p>
            <a:pPr lvl="1"/>
            <a:r>
              <a:rPr lang="en-US" dirty="0"/>
              <a:t>repair or replace faulty or worn-out components without having to replace still working parts,</a:t>
            </a:r>
          </a:p>
          <a:p>
            <a:pPr lvl="1"/>
            <a:r>
              <a:rPr lang="en-US" dirty="0"/>
              <a:t>prevent unexpected breakdowns,</a:t>
            </a:r>
          </a:p>
          <a:p>
            <a:pPr lvl="1"/>
            <a:r>
              <a:rPr lang="en-US" dirty="0"/>
              <a:t>maximize a product's useful life,</a:t>
            </a:r>
          </a:p>
          <a:p>
            <a:pPr lvl="1"/>
            <a:r>
              <a:rPr lang="en-US" dirty="0"/>
              <a:t>maximize efficiency, reliability, and safety,</a:t>
            </a:r>
          </a:p>
          <a:p>
            <a:pPr lvl="1"/>
            <a:r>
              <a:rPr lang="en-US" dirty="0"/>
              <a:t>meet new requirements,</a:t>
            </a:r>
          </a:p>
          <a:p>
            <a:pPr lvl="1"/>
            <a:r>
              <a:rPr lang="en-US" dirty="0"/>
              <a:t>make future maintenance easier, or</a:t>
            </a:r>
          </a:p>
          <a:p>
            <a:pPr lvl="1"/>
            <a:r>
              <a:rPr lang="en-US" dirty="0"/>
              <a:t>cope with a changed environment.</a:t>
            </a:r>
          </a:p>
          <a:p>
            <a:endParaRPr lang="en-US" dirty="0"/>
          </a:p>
          <a:p>
            <a:r>
              <a:rPr lang="en-US" dirty="0"/>
              <a:t>We’ll come back to this with the Person*.</a:t>
            </a:r>
            <a:r>
              <a:rPr lang="en-US" dirty="0" err="1"/>
              <a:t>cs</a:t>
            </a:r>
            <a:r>
              <a:rPr lang="en-US" dirty="0"/>
              <a:t> examples</a:t>
            </a:r>
          </a:p>
        </p:txBody>
      </p:sp>
    </p:spTree>
    <p:extLst>
      <p:ext uri="{BB962C8B-B14F-4D97-AF65-F5344CB8AC3E}">
        <p14:creationId xmlns:p14="http://schemas.microsoft.com/office/powerpoint/2010/main" val="352012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Coupling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05287" y="2108692"/>
            <a:ext cx="3145080" cy="693135"/>
          </a:xfrm>
        </p:spPr>
        <p:txBody>
          <a:bodyPr/>
          <a:lstStyle/>
          <a:p>
            <a:r>
              <a:rPr lang="en-US" dirty="0"/>
              <a:t>Loose Coupling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3400" y="2708476"/>
            <a:ext cx="2438400" cy="328676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IController</a:t>
            </a:r>
            <a:r>
              <a:rPr lang="en-US" dirty="0"/>
              <a:t> controller;</a:t>
            </a:r>
          </a:p>
          <a:p>
            <a:pPr marL="0" indent="0">
              <a:buNone/>
            </a:pPr>
            <a:r>
              <a:rPr lang="en-US" dirty="0"/>
              <a:t>controller = new </a:t>
            </a:r>
            <a:r>
              <a:rPr lang="en-US" dirty="0" err="1"/>
              <a:t>KeyboardController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controller.Update</a:t>
            </a:r>
            <a:r>
              <a:rPr lang="en-US" dirty="0"/>
              <a:t>();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3917085" y="2209800"/>
            <a:ext cx="3145527" cy="692076"/>
          </a:xfrm>
        </p:spPr>
        <p:txBody>
          <a:bodyPr/>
          <a:lstStyle/>
          <a:p>
            <a:r>
              <a:rPr lang="en-US" dirty="0"/>
              <a:t>Tight Coupling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3945645" y="2757741"/>
            <a:ext cx="3598155" cy="29061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if(</a:t>
            </a:r>
            <a:r>
              <a:rPr lang="en-US" dirty="0" err="1"/>
              <a:t>myGame.KeyboardController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KeyA.isPushed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Jump();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6011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Reusable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Reuse of existing code in other projects</a:t>
            </a:r>
          </a:p>
          <a:p>
            <a:endParaRPr lang="en-US" dirty="0"/>
          </a:p>
          <a:p>
            <a:r>
              <a:rPr lang="en-US" dirty="0"/>
              <a:t>Related software design principle</a:t>
            </a:r>
            <a:endParaRPr lang="en-US" dirty="0">
              <a:hlinkClick r:id="rId2"/>
            </a:endParaRPr>
          </a:p>
          <a:p>
            <a:pPr lvl="1"/>
            <a:r>
              <a:rPr lang="en-US" dirty="0">
                <a:hlinkClick r:id="rId3"/>
              </a:rPr>
              <a:t>Composition over inheritance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72" y="1846263"/>
            <a:ext cx="3369856" cy="40227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620753" y="5878605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Identical Panel Gag image from http://tvtropes.org/pmwiki/pmwiki.php/ComicBook/Invincible</a:t>
            </a:r>
          </a:p>
        </p:txBody>
      </p:sp>
    </p:spTree>
    <p:extLst>
      <p:ext uri="{BB962C8B-B14F-4D97-AF65-F5344CB8AC3E}">
        <p14:creationId xmlns:p14="http://schemas.microsoft.com/office/powerpoint/2010/main" val="3543514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programming paradigms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Object-oriented Programming</a:t>
            </a:r>
          </a:p>
          <a:p>
            <a:pPr lvl="1"/>
            <a:r>
              <a:rPr lang="en-US" dirty="0"/>
              <a:t>Focus on </a:t>
            </a:r>
            <a:r>
              <a:rPr lang="en-US" b="1" u="sng" dirty="0"/>
              <a:t>readability</a:t>
            </a:r>
          </a:p>
          <a:p>
            <a:pPr lvl="1"/>
            <a:r>
              <a:rPr lang="en-US" dirty="0"/>
              <a:t>Objects are an abstraction to be used by client programmers, and should follow a mental model of the actual or imagined object it represents</a:t>
            </a:r>
          </a:p>
          <a:p>
            <a:pPr lvl="1"/>
            <a:r>
              <a:rPr lang="en-US" dirty="0"/>
              <a:t>Objects are “nouns” that have fields “adjectives” and methods “verbs”</a:t>
            </a:r>
          </a:p>
          <a:p>
            <a:pPr lvl="1"/>
            <a:r>
              <a:rPr lang="en-US" dirty="0"/>
              <a:t>More discussion on why OOP is useful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Entity-Component System</a:t>
            </a:r>
          </a:p>
          <a:p>
            <a:pPr lvl="1"/>
            <a:r>
              <a:rPr lang="en-US" dirty="0"/>
              <a:t>Focus on </a:t>
            </a:r>
            <a:r>
              <a:rPr lang="en-US" b="1" u="sng" dirty="0"/>
              <a:t>reusability</a:t>
            </a:r>
          </a:p>
          <a:p>
            <a:pPr lvl="1"/>
            <a:r>
              <a:rPr lang="en-US" dirty="0"/>
              <a:t>Software should be constructed by gluing together prefabricated components like in electrical engineering</a:t>
            </a:r>
          </a:p>
          <a:p>
            <a:pPr lvl="1"/>
            <a:r>
              <a:rPr lang="en-US" dirty="0"/>
              <a:t>Functionality is attached to an object instead of inside its implementation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29000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</TotalTime>
  <Words>393</Words>
  <Application>Microsoft Office PowerPoint</Application>
  <PresentationFormat>On-screen Show (4:3)</PresentationFormat>
  <Paragraphs>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Wingdings 2</vt:lpstr>
      <vt:lpstr>HDOfficeLightV0</vt:lpstr>
      <vt:lpstr>Retrospect</vt:lpstr>
      <vt:lpstr>High level concepts on software quality</vt:lpstr>
      <vt:lpstr>Some characteristics of  high quality software</vt:lpstr>
      <vt:lpstr>Simple</vt:lpstr>
      <vt:lpstr>Cohesion</vt:lpstr>
      <vt:lpstr>Readable</vt:lpstr>
      <vt:lpstr>Maintainable</vt:lpstr>
      <vt:lpstr>Coupling</vt:lpstr>
      <vt:lpstr>Reusable</vt:lpstr>
      <vt:lpstr>Two programming paradigms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boggus, matthew joseph</dc:creator>
  <cp:lastModifiedBy>Boggus, Matt</cp:lastModifiedBy>
  <cp:revision>89</cp:revision>
  <dcterms:created xsi:type="dcterms:W3CDTF">2006-08-16T00:00:00Z</dcterms:created>
  <dcterms:modified xsi:type="dcterms:W3CDTF">2021-08-25T19:12:04Z</dcterms:modified>
</cp:coreProperties>
</file>