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6" r:id="rId4"/>
    <p:sldId id="316" r:id="rId5"/>
    <p:sldId id="317" r:id="rId6"/>
    <p:sldId id="320" r:id="rId7"/>
    <p:sldId id="327" r:id="rId8"/>
    <p:sldId id="330" r:id="rId9"/>
    <p:sldId id="315" r:id="rId10"/>
    <p:sldId id="322" r:id="rId11"/>
    <p:sldId id="328" r:id="rId12"/>
    <p:sldId id="331" r:id="rId13"/>
    <p:sldId id="323" r:id="rId14"/>
    <p:sldId id="325" r:id="rId15"/>
    <p:sldId id="334" r:id="rId16"/>
    <p:sldId id="332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skillset.org/creative_industries/games/job_ro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worksanimation.com/jobs/" TargetMode="External"/><Relationship Id="rId2" Type="http://schemas.openxmlformats.org/officeDocument/2006/relationships/hyperlink" Target="http://www.pixar.com/care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sneyanimation.com/career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iogamedev.com/" TargetMode="External"/><Relationship Id="rId2" Type="http://schemas.openxmlformats.org/officeDocument/2006/relationships/hyperlink" Target="http://www.easports.com/care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da.org/news/179436/IGDA-Developer-Satisfaction-Survey-Summary-Report-Available.htm" TargetMode="External"/><Relationship Id="rId5" Type="http://schemas.openxmlformats.org/officeDocument/2006/relationships/hyperlink" Target="http://www.forbes.com/sites/insertcoin/2014/08/21/the-ten-most-desirable-video-game-companies-to-work-for/" TargetMode="External"/><Relationship Id="rId4" Type="http://schemas.openxmlformats.org/officeDocument/2006/relationships/hyperlink" Target="http://www.lumoscolumbu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ccad.osu.edu/academics/cours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db.com/engines/top" TargetMode="External"/><Relationship Id="rId2" Type="http://schemas.openxmlformats.org/officeDocument/2006/relationships/hyperlink" Target="http://en.wikipedia.org/wiki/List_of_game_eng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ixelprospector.com/the-big-list-of-game-making-too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sdn.microsoft.com/en-us/library/microsoft.xna.framework.audio.aspx" TargetMode="External"/><Relationship Id="rId7" Type="http://schemas.openxmlformats.org/officeDocument/2006/relationships/hyperlink" Target="https://msdn.microsoft.com/en-us/library/microsoft.xna.framework.net.aspx" TargetMode="External"/><Relationship Id="rId2" Type="http://schemas.openxmlformats.org/officeDocument/2006/relationships/hyperlink" Target="https://msdn.microsoft.com/en-us/library/microsoft.xna.framework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en-us/library/microsoft.xna.framework.input.aspx" TargetMode="External"/><Relationship Id="rId5" Type="http://schemas.openxmlformats.org/officeDocument/2006/relationships/hyperlink" Target="https://msdn.microsoft.com/en-us/library/microsoft.xna.framework.graphics.aspx" TargetMode="External"/><Relationship Id="rId4" Type="http://schemas.openxmlformats.org/officeDocument/2006/relationships/hyperlink" Target="https://msdn.microsoft.com/en-us/library/microsoft.xna.framework.conten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of </a:t>
            </a:r>
            <a:r>
              <a:rPr lang="en-US" dirty="0"/>
              <a:t>Graphics and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Unreal Engine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Develop on Windows or Mac</a:t>
            </a:r>
          </a:p>
          <a:p>
            <a:pPr lvl="1"/>
            <a:r>
              <a:rPr lang="en-US" dirty="0" smtClean="0"/>
              <a:t>Slightly more artist/designer friendly</a:t>
            </a:r>
          </a:p>
          <a:p>
            <a:pPr lvl="1"/>
            <a:r>
              <a:rPr lang="en-US" dirty="0" smtClean="0"/>
              <a:t>Engine </a:t>
            </a:r>
            <a:r>
              <a:rPr lang="en-US" dirty="0"/>
              <a:t>written in </a:t>
            </a:r>
            <a:r>
              <a:rPr lang="en-US" dirty="0" smtClean="0"/>
              <a:t>C++ and C#</a:t>
            </a:r>
            <a:endParaRPr lang="en-US" dirty="0"/>
          </a:p>
          <a:p>
            <a:pPr lvl="1"/>
            <a:r>
              <a:rPr lang="en-US" dirty="0"/>
              <a:t>Scripting in </a:t>
            </a:r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Less learning resources than Unity but growing</a:t>
            </a:r>
          </a:p>
          <a:p>
            <a:pPr lvl="1"/>
            <a:r>
              <a:rPr lang="en-US" dirty="0" smtClean="0"/>
              <a:t>Geared towards first/third person shooters and action genres</a:t>
            </a:r>
          </a:p>
          <a:p>
            <a:r>
              <a:rPr lang="en-US" dirty="0" smtClean="0"/>
              <a:t>Licensing</a:t>
            </a:r>
            <a:endParaRPr lang="en-US" dirty="0"/>
          </a:p>
          <a:p>
            <a:pPr lvl="1"/>
            <a:r>
              <a:rPr lang="en-US" dirty="0"/>
              <a:t>Free for personal use</a:t>
            </a:r>
          </a:p>
          <a:p>
            <a:pPr lvl="1"/>
            <a:r>
              <a:rPr lang="en-US" dirty="0" smtClean="0"/>
              <a:t>Free for academic organizational use</a:t>
            </a:r>
          </a:p>
          <a:p>
            <a:pPr lvl="1"/>
            <a:r>
              <a:rPr lang="en-US" dirty="0"/>
              <a:t>Frequent version </a:t>
            </a:r>
            <a:r>
              <a:rPr lang="en-US" dirty="0" smtClean="0"/>
              <a:t>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UE4 </a:t>
            </a:r>
            <a:r>
              <a:rPr lang="en-US" dirty="0" smtClean="0"/>
              <a:t>scripting example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7" y="1600200"/>
            <a:ext cx="74907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7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UE4 scripting example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952"/>
            <a:ext cx="8229600" cy="275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Source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Written in C++</a:t>
            </a:r>
          </a:p>
          <a:p>
            <a:pPr lvl="1"/>
            <a:r>
              <a:rPr lang="en-US" dirty="0"/>
              <a:t>Scripting languages (Squirrel, </a:t>
            </a:r>
            <a:r>
              <a:rPr lang="en-US" dirty="0" err="1"/>
              <a:t>Lua</a:t>
            </a:r>
            <a:r>
              <a:rPr lang="en-US" dirty="0"/>
              <a:t>, </a:t>
            </a:r>
            <a:r>
              <a:rPr lang="en-US" dirty="0" err="1"/>
              <a:t>Gamemonkey</a:t>
            </a:r>
            <a:r>
              <a:rPr lang="en-US" dirty="0"/>
              <a:t>, Python)</a:t>
            </a:r>
          </a:p>
          <a:p>
            <a:r>
              <a:rPr lang="en-US" dirty="0" smtClean="0"/>
              <a:t>Source 2 not </a:t>
            </a:r>
            <a:r>
              <a:rPr lang="en-US" dirty="0"/>
              <a:t>available yet, limited information at this time (coming out November 2015</a:t>
            </a:r>
            <a:r>
              <a:rPr lang="en-US" dirty="0" smtClean="0"/>
              <a:t>?)</a:t>
            </a:r>
          </a:p>
          <a:p>
            <a:endParaRPr lang="en-US" dirty="0"/>
          </a:p>
          <a:p>
            <a:r>
              <a:rPr lang="en-US" dirty="0" smtClean="0"/>
              <a:t>Licensing</a:t>
            </a:r>
            <a:endParaRPr lang="en-US" dirty="0"/>
          </a:p>
          <a:p>
            <a:pPr lvl="1"/>
            <a:r>
              <a:rPr lang="en-US" dirty="0"/>
              <a:t>Free for personal use</a:t>
            </a:r>
          </a:p>
          <a:p>
            <a:pPr lvl="1"/>
            <a:r>
              <a:rPr lang="en-US" dirty="0"/>
              <a:t>Academic </a:t>
            </a:r>
            <a:r>
              <a:rPr lang="en-US" dirty="0" smtClean="0"/>
              <a:t>organizational use?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Jobs in the computer </a:t>
            </a:r>
            <a:r>
              <a:rPr lang="en-US" dirty="0" smtClean="0"/>
              <a:t>game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Artist</a:t>
            </a:r>
          </a:p>
          <a:p>
            <a:pPr lvl="1"/>
            <a:r>
              <a:rPr lang="en-US" dirty="0" smtClean="0"/>
              <a:t>Uses specialized tools to create art assets (concept art, textures, models, character rigs, etc.)</a:t>
            </a:r>
          </a:p>
          <a:p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Uses game engine to make scenes, levels, scenarios, gameplay, etc.</a:t>
            </a:r>
            <a:endParaRPr lang="en-US" dirty="0"/>
          </a:p>
          <a:p>
            <a:r>
              <a:rPr lang="en-US" dirty="0" smtClean="0"/>
              <a:t>Technical Artist</a:t>
            </a:r>
          </a:p>
          <a:p>
            <a:pPr lvl="1"/>
            <a:r>
              <a:rPr lang="en-US" dirty="0" smtClean="0"/>
              <a:t>Uses art tools and does development, but with a specific focus area (modeling, shading, lighting, animation, etc.)</a:t>
            </a:r>
            <a:endParaRPr lang="en-US" dirty="0" smtClean="0"/>
          </a:p>
          <a:p>
            <a:r>
              <a:rPr lang="en-US" dirty="0" smtClean="0"/>
              <a:t>Developer (Technical Director in animation industry)</a:t>
            </a:r>
          </a:p>
          <a:p>
            <a:pPr lvl="1"/>
            <a:r>
              <a:rPr lang="en-US" dirty="0" smtClean="0"/>
              <a:t>Writes </a:t>
            </a:r>
            <a:r>
              <a:rPr lang="en-US" dirty="0" smtClean="0"/>
              <a:t>code that i</a:t>
            </a:r>
            <a:r>
              <a:rPr lang="en-US" dirty="0" smtClean="0"/>
              <a:t>mplements or extends functionality of artist tools and/or game engines</a:t>
            </a:r>
          </a:p>
          <a:p>
            <a:endParaRPr lang="en-US" dirty="0" smtClean="0"/>
          </a:p>
          <a:p>
            <a:r>
              <a:rPr lang="en-US" dirty="0" smtClean="0"/>
              <a:t>A broader summary of positions can be found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creativeskillset.org/creative_industries/games/job_roles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Game engine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Animation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Sound</a:t>
            </a:r>
          </a:p>
          <a:p>
            <a:r>
              <a:rPr lang="en-US" dirty="0"/>
              <a:t>Game logic / scripts</a:t>
            </a:r>
          </a:p>
          <a:p>
            <a:r>
              <a:rPr lang="en-US" dirty="0"/>
              <a:t>User Interfaces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Development tools</a:t>
            </a:r>
          </a:p>
          <a:p>
            <a:r>
              <a:rPr lang="en-US" dirty="0"/>
              <a:t>Systems/Parallel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7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Pixar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www.pixar.com/careers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Dreamworks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www.dreamworksanimation.com/jobs/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Disney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www.disneyanimation.com/careers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EA Sports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www.easports.com/careers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Ohio Game </a:t>
            </a:r>
            <a:r>
              <a:rPr lang="en-US" dirty="0"/>
              <a:t>Developer Association list </a:t>
            </a:r>
            <a:r>
              <a:rPr lang="en-US" dirty="0">
                <a:hlinkClick r:id="rId3"/>
              </a:rPr>
              <a:t>http://www.ohiogamedev.com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Lumos</a:t>
            </a:r>
            <a:r>
              <a:rPr lang="en-US"/>
              <a:t> </a:t>
            </a:r>
            <a:r>
              <a:rPr lang="en-US">
                <a:hlinkClick r:id="rId4"/>
              </a:rPr>
              <a:t>http://</a:t>
            </a:r>
            <a:r>
              <a:rPr lang="en-US">
                <a:hlinkClick r:id="rId4"/>
              </a:rPr>
              <a:t>www.lumoscolumbus.com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hlinkClick r:id="rId5"/>
              </a:rPr>
              <a:t>blog article</a:t>
            </a:r>
            <a:r>
              <a:rPr lang="en-US" dirty="0" smtClean="0"/>
              <a:t> on the best companies to work for and the </a:t>
            </a:r>
            <a:r>
              <a:rPr lang="en-US" dirty="0" smtClean="0">
                <a:hlinkClick r:id="rId6"/>
              </a:rPr>
              <a:t>supporting study by IGDA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computer graphics</a:t>
            </a:r>
          </a:p>
          <a:p>
            <a:pPr lvl="1"/>
            <a:r>
              <a:rPr lang="en-US" dirty="0" smtClean="0"/>
              <a:t>Coursework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Programming </a:t>
            </a:r>
            <a:r>
              <a:rPr lang="en-US" dirty="0"/>
              <a:t>using game engines</a:t>
            </a:r>
          </a:p>
          <a:p>
            <a:r>
              <a:rPr lang="en-US" dirty="0" smtClean="0"/>
              <a:t>Computer game and animation industry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2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Common computer graphics courses (taken from 2013 joint study by ACM and IEEE)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s-ES" b="1" dirty="0" smtClean="0"/>
              <a:t>Fundamental </a:t>
            </a:r>
            <a:r>
              <a:rPr lang="es-ES" b="1" dirty="0" err="1" smtClean="0"/>
              <a:t>Concepts</a:t>
            </a:r>
            <a:endParaRPr lang="es-ES" b="1" dirty="0"/>
          </a:p>
          <a:p>
            <a:r>
              <a:rPr lang="en-US" b="1" dirty="0" smtClean="0"/>
              <a:t>Basic Rendering</a:t>
            </a:r>
            <a:endParaRPr lang="en-US" b="1" dirty="0"/>
          </a:p>
          <a:p>
            <a:r>
              <a:rPr lang="en-US" b="1" dirty="0" smtClean="0"/>
              <a:t>Geometric Modeling</a:t>
            </a:r>
            <a:endParaRPr lang="en-US" b="1" dirty="0"/>
          </a:p>
          <a:p>
            <a:r>
              <a:rPr lang="en-US" b="1" dirty="0" smtClean="0"/>
              <a:t>Advanced Rendering</a:t>
            </a:r>
            <a:endParaRPr lang="en-US" b="1" dirty="0"/>
          </a:p>
          <a:p>
            <a:r>
              <a:rPr lang="en-US" b="1" dirty="0" smtClean="0"/>
              <a:t>Computer Animation</a:t>
            </a:r>
            <a:endParaRPr lang="en-US" b="1" dirty="0"/>
          </a:p>
          <a:p>
            <a:r>
              <a:rPr lang="en-US" b="1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graphics courses at OSU</a:t>
            </a:r>
            <a:endParaRPr lang="en-US" dirty="0"/>
          </a:p>
        </p:txBody>
      </p:sp>
      <p:pic>
        <p:nvPicPr>
          <p:cNvPr id="5" name="Picture 2" descr="Z:\CSE 3541 Workspace\OSU graphics cour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261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37338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offering trends (subject to change):</a:t>
            </a:r>
          </a:p>
          <a:p>
            <a:r>
              <a:rPr lang="en-US" dirty="0" smtClean="0"/>
              <a:t>Multiple sections each semester – 3541</a:t>
            </a:r>
          </a:p>
          <a:p>
            <a:r>
              <a:rPr lang="en-US" dirty="0" smtClean="0"/>
              <a:t>One section each semester – 5542, 5912</a:t>
            </a:r>
          </a:p>
          <a:p>
            <a:r>
              <a:rPr lang="en-US" dirty="0" smtClean="0"/>
              <a:t>One section each spring – 5543</a:t>
            </a:r>
          </a:p>
          <a:p>
            <a:r>
              <a:rPr lang="en-US" dirty="0" smtClean="0"/>
              <a:t>One section every other spring – 5544, </a:t>
            </a:r>
            <a:r>
              <a:rPr lang="en-US" dirty="0"/>
              <a:t>5545</a:t>
            </a:r>
            <a:endParaRPr lang="en-US" dirty="0" smtClean="0"/>
          </a:p>
          <a:p>
            <a:r>
              <a:rPr lang="en-US" dirty="0" smtClean="0"/>
              <a:t>Only on demand (express interest in the advising office):</a:t>
            </a:r>
          </a:p>
          <a:p>
            <a:r>
              <a:rPr lang="en-US" dirty="0"/>
              <a:t>	</a:t>
            </a:r>
            <a:r>
              <a:rPr lang="en-US" dirty="0" smtClean="0"/>
              <a:t>5913</a:t>
            </a:r>
          </a:p>
          <a:p>
            <a:r>
              <a:rPr lang="en-US" dirty="0"/>
              <a:t>	</a:t>
            </a:r>
            <a:r>
              <a:rPr lang="en-US" dirty="0" smtClean="0"/>
              <a:t>Follow-up to 3541 (analogous to AI 2)</a:t>
            </a:r>
          </a:p>
          <a:p>
            <a:r>
              <a:rPr lang="en-US" dirty="0"/>
              <a:t>	</a:t>
            </a:r>
            <a:r>
              <a:rPr lang="en-US" dirty="0" smtClean="0"/>
              <a:t>Human Computer Interaction</a:t>
            </a:r>
          </a:p>
          <a:p>
            <a:r>
              <a:rPr lang="en-US" dirty="0" smtClean="0"/>
              <a:t>Interested in technical artistry? Look into </a:t>
            </a:r>
            <a:r>
              <a:rPr lang="en-US" dirty="0"/>
              <a:t>ACCAD </a:t>
            </a:r>
            <a:r>
              <a:rPr lang="en-US" dirty="0" smtClean="0"/>
              <a:t>courses 	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accad.osu.edu/academics/courses.html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9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Unity3D</a:t>
            </a:r>
          </a:p>
          <a:p>
            <a:r>
              <a:rPr lang="en-US" dirty="0" smtClean="0"/>
              <a:t>Unreal Engine 4</a:t>
            </a:r>
          </a:p>
          <a:p>
            <a:r>
              <a:rPr lang="en-US" dirty="0" smtClean="0"/>
              <a:t>Source 2</a:t>
            </a:r>
          </a:p>
          <a:p>
            <a:endParaRPr lang="en-US" dirty="0" smtClean="0"/>
          </a:p>
          <a:p>
            <a:r>
              <a:rPr lang="en-US" dirty="0" smtClean="0"/>
              <a:t>More exhaustive or comparative lists: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en.wikipedia.org/wiki/List_of_game_engines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www.moddb.com/engines/top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http://www.pixelprospector.com/the-big-list-of-game-making-tools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Develop on Windows or </a:t>
            </a:r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Games easily ported to run </a:t>
            </a:r>
            <a:r>
              <a:rPr lang="en-US" dirty="0"/>
              <a:t>on many platforms</a:t>
            </a:r>
          </a:p>
          <a:p>
            <a:pPr lvl="1"/>
            <a:r>
              <a:rPr lang="en-US" dirty="0" smtClean="0"/>
              <a:t>Engine written in C/C++</a:t>
            </a:r>
          </a:p>
          <a:p>
            <a:pPr lvl="1"/>
            <a:r>
              <a:rPr lang="en-US" dirty="0" smtClean="0"/>
              <a:t>Scripting in C# 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/>
              <a:t>Lots of documentation and tutorials</a:t>
            </a:r>
          </a:p>
          <a:p>
            <a:pPr lvl="1"/>
            <a:r>
              <a:rPr lang="en-US" dirty="0" smtClean="0"/>
              <a:t>Not geared towards specific game genres</a:t>
            </a:r>
            <a:endParaRPr lang="en-US" dirty="0" smtClean="0"/>
          </a:p>
          <a:p>
            <a:r>
              <a:rPr lang="en-US" dirty="0" smtClean="0"/>
              <a:t>Licensing</a:t>
            </a:r>
          </a:p>
          <a:p>
            <a:pPr lvl="1"/>
            <a:r>
              <a:rPr lang="en-US" dirty="0" smtClean="0"/>
              <a:t>Free for personal use</a:t>
            </a:r>
            <a:endParaRPr lang="en-US" dirty="0" smtClean="0"/>
          </a:p>
          <a:p>
            <a:pPr lvl="1"/>
            <a:r>
              <a:rPr lang="en-US" dirty="0" smtClean="0"/>
              <a:t>Doesn’t play well with academi</a:t>
            </a:r>
            <a:r>
              <a:rPr lang="en-US" dirty="0" smtClean="0"/>
              <a:t>c </a:t>
            </a:r>
            <a:r>
              <a:rPr lang="en-US" dirty="0" smtClean="0"/>
              <a:t>organizational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example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UnityEngine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using </a:t>
            </a:r>
            <a:r>
              <a:rPr lang="en-US" sz="2400" dirty="0" err="1"/>
              <a:t>System.Collections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Spin : </a:t>
            </a:r>
            <a:r>
              <a:rPr lang="en-US" sz="2400" dirty="0" err="1" smtClean="0"/>
              <a:t>MonoBehaviour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public float speed = 10f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void </a:t>
            </a:r>
            <a:r>
              <a:rPr lang="en-US" sz="2400" dirty="0"/>
              <a:t>Start() { </a:t>
            </a:r>
            <a:r>
              <a:rPr lang="en-US" sz="2400" dirty="0" smtClean="0"/>
              <a:t>// code to run when start is pressed </a:t>
            </a:r>
            <a:r>
              <a:rPr lang="en-US" sz="2400" dirty="0"/>
              <a:t>}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void Update ()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{</a:t>
            </a:r>
          </a:p>
          <a:p>
            <a:pPr marL="0" indent="0">
              <a:buNone/>
            </a:pPr>
            <a:r>
              <a:rPr lang="en-US" sz="2400" dirty="0" smtClean="0"/>
              <a:t>        	</a:t>
            </a:r>
            <a:r>
              <a:rPr lang="en-US" sz="2400" dirty="0" err="1" smtClean="0"/>
              <a:t>transform.Rotate</a:t>
            </a:r>
            <a:r>
              <a:rPr lang="en-US" sz="2400" dirty="0" smtClean="0"/>
              <a:t>(Vector3.up</a:t>
            </a:r>
            <a:r>
              <a:rPr lang="en-US" sz="2400" dirty="0"/>
              <a:t>, speed * </a:t>
            </a:r>
            <a:r>
              <a:rPr lang="en-US" sz="2400" dirty="0" err="1"/>
              <a:t>Time.deltaTime</a:t>
            </a:r>
            <a:r>
              <a:rPr lang="en-US" sz="2400" dirty="0"/>
              <a:t>);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0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</a:t>
            </a:r>
            <a:r>
              <a:rPr lang="en-US" u="sng" dirty="0" smtClean="0"/>
              <a:t>Unity3D</a:t>
            </a:r>
            <a:r>
              <a:rPr lang="en-US" dirty="0" smtClean="0"/>
              <a:t> vs. XNA</a:t>
            </a:r>
            <a:endParaRPr lang="en-US" dirty="0"/>
          </a:p>
        </p:txBody>
      </p:sp>
      <p:pic>
        <p:nvPicPr>
          <p:cNvPr id="11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2082"/>
            <a:ext cx="4038600" cy="31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152" y="5638800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smtClean="0"/>
              <a:t>source:</a:t>
            </a:r>
          </a:p>
          <a:p>
            <a:r>
              <a:rPr lang="en-US" sz="1200" dirty="0" smtClean="0"/>
              <a:t> http</a:t>
            </a:r>
            <a:r>
              <a:rPr lang="en-US" sz="1200" dirty="0"/>
              <a:t>://code.google.com/p/bitverse-unity-gui/</a:t>
            </a:r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15" y="2142331"/>
            <a:ext cx="2297569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http</a:t>
            </a:r>
            <a:r>
              <a:rPr lang="en-US" sz="1200" dirty="0"/>
              <a:t>://docs.unity3d.com/Manual/UsingComponents.html</a:t>
            </a:r>
          </a:p>
        </p:txBody>
      </p:sp>
    </p:spTree>
    <p:extLst>
      <p:ext uri="{BB962C8B-B14F-4D97-AF65-F5344CB8AC3E}">
        <p14:creationId xmlns:p14="http://schemas.microsoft.com/office/powerpoint/2010/main" val="1970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in Unity3D vs. </a:t>
            </a:r>
            <a:r>
              <a:rPr lang="en-US" u="sng" dirty="0" smtClean="0"/>
              <a:t>XNA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Subset of XNA framework namespaces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Microsoft.Xna.Framework</a:t>
            </a:r>
            <a:r>
              <a:rPr lang="en-US" dirty="0" smtClean="0"/>
              <a:t> Provides </a:t>
            </a:r>
            <a:r>
              <a:rPr lang="en-US" dirty="0"/>
              <a:t>commonly needed game classes such as timers and game loops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Microsoft.Xna.Framework.Audio</a:t>
            </a:r>
            <a:r>
              <a:rPr lang="en-US" dirty="0" smtClean="0"/>
              <a:t> </a:t>
            </a:r>
            <a:r>
              <a:rPr lang="en-US" dirty="0"/>
              <a:t>Contains low-level application programming interface (API) methods that can load and manipulate XACT-created project and content files to play audio. </a:t>
            </a:r>
            <a:r>
              <a:rPr lang="en-US" dirty="0" err="1" smtClean="0">
                <a:hlinkClick r:id="rId4"/>
              </a:rPr>
              <a:t>Microsoft.Xna.Framework.Content</a:t>
            </a:r>
            <a:r>
              <a:rPr lang="en-US" dirty="0" smtClean="0"/>
              <a:t> Contains </a:t>
            </a:r>
            <a:r>
              <a:rPr lang="en-US" dirty="0"/>
              <a:t>the run-time components of the Content Pipeline</a:t>
            </a:r>
            <a:r>
              <a:rPr lang="en-US" dirty="0" smtClean="0"/>
              <a:t>. </a:t>
            </a:r>
            <a:r>
              <a:rPr lang="en-US" dirty="0" err="1" smtClean="0">
                <a:hlinkClick r:id="rId5"/>
              </a:rPr>
              <a:t>Microsoft.Xna.Framework.Graphics</a:t>
            </a:r>
            <a:r>
              <a:rPr lang="en-US" dirty="0" smtClean="0"/>
              <a:t> </a:t>
            </a:r>
            <a:r>
              <a:rPr lang="en-US" dirty="0"/>
              <a:t>Contains low-level application programming interface (API) methods that take advantage of hardware acceleration capabilities to display 3D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6"/>
              </a:rPr>
              <a:t>Microsoft.Xna.Framework.Input</a:t>
            </a:r>
            <a:r>
              <a:rPr lang="en-US" dirty="0" smtClean="0"/>
              <a:t> Contains </a:t>
            </a:r>
            <a:r>
              <a:rPr lang="en-US" dirty="0"/>
              <a:t>classes to receive input from keyboard, mouse, and Xbox 360 Controller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hlinkClick r:id="rId7"/>
              </a:rPr>
              <a:t>Microsoft.Xna.Framework.Net</a:t>
            </a:r>
            <a:r>
              <a:rPr lang="en-US" dirty="0" smtClean="0"/>
              <a:t> Contains </a:t>
            </a:r>
            <a:r>
              <a:rPr lang="en-US" dirty="0"/>
              <a:t>classes that implement support for Xbox LIVE, multiplayer, and networking for XNA Framework games</a:t>
            </a:r>
            <a:r>
              <a:rPr lang="en-US" dirty="0" smtClean="0"/>
              <a:t>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6714"/>
            <a:ext cx="4038600" cy="359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633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Survey of Graphics and Games</vt:lpstr>
      <vt:lpstr>Outline</vt:lpstr>
      <vt:lpstr>Common computer graphics courses (taken from 2013 joint study by ACM and IEEE)</vt:lpstr>
      <vt:lpstr>Computer graphics courses at OSU</vt:lpstr>
      <vt:lpstr>Game engines</vt:lpstr>
      <vt:lpstr>Unity3D</vt:lpstr>
      <vt:lpstr>Unity example script</vt:lpstr>
      <vt:lpstr>Development in Unity3D vs. XNA</vt:lpstr>
      <vt:lpstr>Development in Unity3D vs. XNA</vt:lpstr>
      <vt:lpstr>Unreal Engine 4</vt:lpstr>
      <vt:lpstr>UE4 scripting example</vt:lpstr>
      <vt:lpstr>UE4 scripting example</vt:lpstr>
      <vt:lpstr>Source 2</vt:lpstr>
      <vt:lpstr>Jobs in the computer game industry</vt:lpstr>
      <vt:lpstr>Developer areas</vt:lpstr>
      <vt:lpstr>Animation companies</vt:lpstr>
      <vt:lpstr>Game development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Procedural Content</dc:title>
  <dc:creator>boggus, matthew joseph</dc:creator>
  <cp:lastModifiedBy>boggus</cp:lastModifiedBy>
  <cp:revision>41</cp:revision>
  <dcterms:created xsi:type="dcterms:W3CDTF">2006-08-16T00:00:00Z</dcterms:created>
  <dcterms:modified xsi:type="dcterms:W3CDTF">2015-04-02T18:52:36Z</dcterms:modified>
</cp:coreProperties>
</file>