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E482A3-6225-4B73-82F2-074F7434221D}" v="708" dt="2023-12-07T13:42:25.469"/>
    <p1510:client id="{E819AC79-FB2C-4042-92A3-B2B6E9B6E908}" v="30" dt="2023-12-05T23:05:55.388"/>
    <p1510:client id="{F0B9186E-83FF-4553-95F2-A03A18225A7A}" v="507" dt="2023-12-06T13:46:18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78625D-1004-4ADA-AE8E-1C3C799773F5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DD92342-F39F-44E7-9BBE-8EAF1CDF51FE}">
      <dgm:prSet/>
      <dgm:spPr/>
      <dgm:t>
        <a:bodyPr/>
        <a:lstStyle/>
        <a:p>
          <a:r>
            <a:rPr lang="en-US"/>
            <a:t>A class should have one, and only one, reason to change.</a:t>
          </a:r>
          <a:r>
            <a:rPr lang="en-US">
              <a:latin typeface="Univers Condensed"/>
            </a:rPr>
            <a:t> -</a:t>
          </a:r>
          <a:r>
            <a:rPr lang="en-US"/>
            <a:t>Robert C. Martin</a:t>
          </a:r>
        </a:p>
      </dgm:t>
    </dgm:pt>
    <dgm:pt modelId="{8824FFFC-7D99-4ACA-A44C-8EFA43E29418}" type="parTrans" cxnId="{293FBF1A-4F28-4A5E-A190-F131E51D4FD2}">
      <dgm:prSet/>
      <dgm:spPr/>
      <dgm:t>
        <a:bodyPr/>
        <a:lstStyle/>
        <a:p>
          <a:endParaRPr lang="en-US"/>
        </a:p>
      </dgm:t>
    </dgm:pt>
    <dgm:pt modelId="{08E8B96B-0256-479A-AB11-AE06ECC5F05A}" type="sibTrans" cxnId="{293FBF1A-4F28-4A5E-A190-F131E51D4FD2}">
      <dgm:prSet/>
      <dgm:spPr/>
      <dgm:t>
        <a:bodyPr/>
        <a:lstStyle/>
        <a:p>
          <a:endParaRPr lang="en-US"/>
        </a:p>
      </dgm:t>
    </dgm:pt>
    <dgm:pt modelId="{5FD5C510-7F22-4163-9E0F-2196F380B4F9}">
      <dgm:prSet/>
      <dgm:spPr/>
      <dgm:t>
        <a:bodyPr/>
        <a:lstStyle/>
        <a:p>
          <a:r>
            <a:rPr lang="en-US"/>
            <a:t>When we design our classes, we should ensure that:</a:t>
          </a:r>
        </a:p>
      </dgm:t>
    </dgm:pt>
    <dgm:pt modelId="{65AE64EF-D365-473B-A1B4-5812DEFABF7E}" type="parTrans" cxnId="{D1874CC8-0B7A-45C6-9FC4-CDB0860DE6C6}">
      <dgm:prSet/>
      <dgm:spPr/>
      <dgm:t>
        <a:bodyPr/>
        <a:lstStyle/>
        <a:p>
          <a:endParaRPr lang="en-US"/>
        </a:p>
      </dgm:t>
    </dgm:pt>
    <dgm:pt modelId="{EBB30893-78F9-4B2A-B7E6-57536E47132C}" type="sibTrans" cxnId="{D1874CC8-0B7A-45C6-9FC4-CDB0860DE6C6}">
      <dgm:prSet/>
      <dgm:spPr/>
      <dgm:t>
        <a:bodyPr/>
        <a:lstStyle/>
        <a:p>
          <a:endParaRPr lang="en-US"/>
        </a:p>
      </dgm:t>
    </dgm:pt>
    <dgm:pt modelId="{E618542C-D745-45AF-8CD0-0BC1564BDC47}">
      <dgm:prSet/>
      <dgm:spPr/>
      <dgm:t>
        <a:bodyPr/>
        <a:lstStyle/>
        <a:p>
          <a:r>
            <a:rPr lang="en-US"/>
            <a:t>They are only responsible for one task</a:t>
          </a:r>
        </a:p>
      </dgm:t>
    </dgm:pt>
    <dgm:pt modelId="{BC38A665-AEE4-4526-919D-ECD88D946B99}" type="parTrans" cxnId="{A7111E9A-4AD9-44FC-9628-87B79066D702}">
      <dgm:prSet/>
      <dgm:spPr/>
      <dgm:t>
        <a:bodyPr/>
        <a:lstStyle/>
        <a:p>
          <a:endParaRPr lang="en-US"/>
        </a:p>
      </dgm:t>
    </dgm:pt>
    <dgm:pt modelId="{53132212-7EEC-469B-9467-03876CF7363E}" type="sibTrans" cxnId="{A7111E9A-4AD9-44FC-9628-87B79066D702}">
      <dgm:prSet/>
      <dgm:spPr/>
      <dgm:t>
        <a:bodyPr/>
        <a:lstStyle/>
        <a:p>
          <a:endParaRPr lang="en-US"/>
        </a:p>
      </dgm:t>
    </dgm:pt>
    <dgm:pt modelId="{1FFC00A4-DA65-45B4-A14B-17C62C3ADB25}">
      <dgm:prSet/>
      <dgm:spPr/>
      <dgm:t>
        <a:bodyPr/>
        <a:lstStyle/>
        <a:p>
          <a:r>
            <a:rPr lang="en-US"/>
            <a:t>Classes should only be changed if there's a change to their primary task/responsibility</a:t>
          </a:r>
        </a:p>
      </dgm:t>
    </dgm:pt>
    <dgm:pt modelId="{01C26D1E-683F-40EC-83DD-CE78F92EF345}" type="parTrans" cxnId="{17EEA5DB-1803-41DE-93E3-E51EF1F968DA}">
      <dgm:prSet/>
      <dgm:spPr/>
      <dgm:t>
        <a:bodyPr/>
        <a:lstStyle/>
        <a:p>
          <a:endParaRPr lang="en-US"/>
        </a:p>
      </dgm:t>
    </dgm:pt>
    <dgm:pt modelId="{EEA30737-B98A-4602-8320-40EB40911247}" type="sibTrans" cxnId="{17EEA5DB-1803-41DE-93E3-E51EF1F968DA}">
      <dgm:prSet/>
      <dgm:spPr/>
      <dgm:t>
        <a:bodyPr/>
        <a:lstStyle/>
        <a:p>
          <a:endParaRPr lang="en-US"/>
        </a:p>
      </dgm:t>
    </dgm:pt>
    <dgm:pt modelId="{57CF8C78-52C2-4CC7-821C-A530516D9CA8}" type="pres">
      <dgm:prSet presAssocID="{5578625D-1004-4ADA-AE8E-1C3C799773F5}" presName="Name0" presStyleCnt="0">
        <dgm:presLayoutVars>
          <dgm:dir/>
          <dgm:resizeHandles val="exact"/>
        </dgm:presLayoutVars>
      </dgm:prSet>
      <dgm:spPr/>
    </dgm:pt>
    <dgm:pt modelId="{2A482E02-C9BA-4612-8732-95F8B7058BFE}" type="pres">
      <dgm:prSet presAssocID="{CDD92342-F39F-44E7-9BBE-8EAF1CDF51FE}" presName="parAndChTx" presStyleLbl="node1" presStyleIdx="0" presStyleCnt="2">
        <dgm:presLayoutVars>
          <dgm:bulletEnabled val="1"/>
        </dgm:presLayoutVars>
      </dgm:prSet>
      <dgm:spPr/>
    </dgm:pt>
    <dgm:pt modelId="{D7D6FF40-CE3A-4D09-B30F-CCE1F4A84985}" type="pres">
      <dgm:prSet presAssocID="{08E8B96B-0256-479A-AB11-AE06ECC5F05A}" presName="parAndChSpace" presStyleCnt="0"/>
      <dgm:spPr/>
    </dgm:pt>
    <dgm:pt modelId="{9AB58BE8-5709-4723-9179-2A2B32CCE34F}" type="pres">
      <dgm:prSet presAssocID="{5FD5C510-7F22-4163-9E0F-2196F380B4F9}" presName="parAndChTx" presStyleLbl="node1" presStyleIdx="1" presStyleCnt="2">
        <dgm:presLayoutVars>
          <dgm:bulletEnabled val="1"/>
        </dgm:presLayoutVars>
      </dgm:prSet>
      <dgm:spPr/>
    </dgm:pt>
  </dgm:ptLst>
  <dgm:cxnLst>
    <dgm:cxn modelId="{4587CA08-94BD-46C4-B13D-3D08FB050BCB}" type="presOf" srcId="{E618542C-D745-45AF-8CD0-0BC1564BDC47}" destId="{9AB58BE8-5709-4723-9179-2A2B32CCE34F}" srcOrd="0" destOrd="1" presId="urn:microsoft.com/office/officeart/2005/8/layout/hChevron3"/>
    <dgm:cxn modelId="{293FBF1A-4F28-4A5E-A190-F131E51D4FD2}" srcId="{5578625D-1004-4ADA-AE8E-1C3C799773F5}" destId="{CDD92342-F39F-44E7-9BBE-8EAF1CDF51FE}" srcOrd="0" destOrd="0" parTransId="{8824FFFC-7D99-4ACA-A44C-8EFA43E29418}" sibTransId="{08E8B96B-0256-479A-AB11-AE06ECC5F05A}"/>
    <dgm:cxn modelId="{239EF336-625F-4612-9557-1769C38BF288}" type="presOf" srcId="{1FFC00A4-DA65-45B4-A14B-17C62C3ADB25}" destId="{9AB58BE8-5709-4723-9179-2A2B32CCE34F}" srcOrd="0" destOrd="2" presId="urn:microsoft.com/office/officeart/2005/8/layout/hChevron3"/>
    <dgm:cxn modelId="{AEAFBF57-4837-4BAD-B454-1AC8A7174BF2}" type="presOf" srcId="{CDD92342-F39F-44E7-9BBE-8EAF1CDF51FE}" destId="{2A482E02-C9BA-4612-8732-95F8B7058BFE}" srcOrd="0" destOrd="0" presId="urn:microsoft.com/office/officeart/2005/8/layout/hChevron3"/>
    <dgm:cxn modelId="{A7111E9A-4AD9-44FC-9628-87B79066D702}" srcId="{5FD5C510-7F22-4163-9E0F-2196F380B4F9}" destId="{E618542C-D745-45AF-8CD0-0BC1564BDC47}" srcOrd="0" destOrd="0" parTransId="{BC38A665-AEE4-4526-919D-ECD88D946B99}" sibTransId="{53132212-7EEC-469B-9467-03876CF7363E}"/>
    <dgm:cxn modelId="{816F739B-F376-45FB-B5FF-55D51E61259A}" type="presOf" srcId="{5578625D-1004-4ADA-AE8E-1C3C799773F5}" destId="{57CF8C78-52C2-4CC7-821C-A530516D9CA8}" srcOrd="0" destOrd="0" presId="urn:microsoft.com/office/officeart/2005/8/layout/hChevron3"/>
    <dgm:cxn modelId="{34A759AB-2788-412D-BB2A-7A20839FFAFB}" type="presOf" srcId="{5FD5C510-7F22-4163-9E0F-2196F380B4F9}" destId="{9AB58BE8-5709-4723-9179-2A2B32CCE34F}" srcOrd="0" destOrd="0" presId="urn:microsoft.com/office/officeart/2005/8/layout/hChevron3"/>
    <dgm:cxn modelId="{D1874CC8-0B7A-45C6-9FC4-CDB0860DE6C6}" srcId="{5578625D-1004-4ADA-AE8E-1C3C799773F5}" destId="{5FD5C510-7F22-4163-9E0F-2196F380B4F9}" srcOrd="1" destOrd="0" parTransId="{65AE64EF-D365-473B-A1B4-5812DEFABF7E}" sibTransId="{EBB30893-78F9-4B2A-B7E6-57536E47132C}"/>
    <dgm:cxn modelId="{17EEA5DB-1803-41DE-93E3-E51EF1F968DA}" srcId="{5FD5C510-7F22-4163-9E0F-2196F380B4F9}" destId="{1FFC00A4-DA65-45B4-A14B-17C62C3ADB25}" srcOrd="1" destOrd="0" parTransId="{01C26D1E-683F-40EC-83DD-CE78F92EF345}" sibTransId="{EEA30737-B98A-4602-8320-40EB40911247}"/>
    <dgm:cxn modelId="{0D49732D-6A66-455B-88B0-90FDCFAEFDEC}" type="presParOf" srcId="{57CF8C78-52C2-4CC7-821C-A530516D9CA8}" destId="{2A482E02-C9BA-4612-8732-95F8B7058BFE}" srcOrd="0" destOrd="0" presId="urn:microsoft.com/office/officeart/2005/8/layout/hChevron3"/>
    <dgm:cxn modelId="{07F0B223-B192-4A76-A1ED-F35BDF1AF31D}" type="presParOf" srcId="{57CF8C78-52C2-4CC7-821C-A530516D9CA8}" destId="{D7D6FF40-CE3A-4D09-B30F-CCE1F4A84985}" srcOrd="1" destOrd="0" presId="urn:microsoft.com/office/officeart/2005/8/layout/hChevron3"/>
    <dgm:cxn modelId="{D19F64A1-4B06-4395-A79D-D1C68D677708}" type="presParOf" srcId="{57CF8C78-52C2-4CC7-821C-A530516D9CA8}" destId="{9AB58BE8-5709-4723-9179-2A2B32CCE34F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482E02-C9BA-4612-8732-95F8B7058BFE}">
      <dsp:nvSpPr>
        <dsp:cNvPr id="0" name=""/>
        <dsp:cNvSpPr/>
      </dsp:nvSpPr>
      <dsp:spPr>
        <a:xfrm>
          <a:off x="8304" y="0"/>
          <a:ext cx="5896272" cy="3857626"/>
        </a:xfrm>
        <a:prstGeom prst="homePlate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007" tIns="81280" rIns="83203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 class should have one, and only one, reason to change.</a:t>
          </a:r>
          <a:r>
            <a:rPr lang="en-US" sz="3200" kern="1200">
              <a:latin typeface="Univers Condensed"/>
            </a:rPr>
            <a:t> -</a:t>
          </a:r>
          <a:r>
            <a:rPr lang="en-US" sz="3200" kern="1200"/>
            <a:t>Robert C. Martin</a:t>
          </a:r>
        </a:p>
      </dsp:txBody>
      <dsp:txXfrm>
        <a:off x="8304" y="0"/>
        <a:ext cx="5414069" cy="3857626"/>
      </dsp:txXfrm>
    </dsp:sp>
    <dsp:sp modelId="{9AB58BE8-5709-4723-9179-2A2B32CCE34F}">
      <dsp:nvSpPr>
        <dsp:cNvPr id="0" name=""/>
        <dsp:cNvSpPr/>
      </dsp:nvSpPr>
      <dsp:spPr>
        <a:xfrm>
          <a:off x="4725322" y="0"/>
          <a:ext cx="5896272" cy="3857626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007" tIns="81280" rIns="208007" bIns="8128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When we design our classes, we should ensure that: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They are only responsible for one task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Classes should only be changed if there's a change to their primary task/responsibility</a:t>
          </a:r>
        </a:p>
      </dsp:txBody>
      <dsp:txXfrm>
        <a:off x="5689729" y="0"/>
        <a:ext cx="3967459" cy="3857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60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82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37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89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4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0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4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25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0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7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2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569" y="196240"/>
            <a:ext cx="9144000" cy="23876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5000" dirty="0">
                <a:latin typeface="Univers"/>
                <a:cs typeface="Calibri Light"/>
              </a:rPr>
              <a:t>Single Responsibility Principle</a:t>
            </a:r>
            <a:br>
              <a:rPr lang="en-US" sz="5000" dirty="0">
                <a:latin typeface="Univers"/>
                <a:cs typeface="Calibri Light"/>
              </a:rPr>
            </a:br>
            <a:r>
              <a:rPr lang="en-US" sz="5000" dirty="0">
                <a:latin typeface="Univers"/>
                <a:cs typeface="Calibri Light"/>
              </a:rPr>
              <a:t>O</a:t>
            </a:r>
            <a:br>
              <a:rPr lang="en-US" sz="5000" dirty="0">
                <a:latin typeface="Univers"/>
                <a:cs typeface="Calibri Light"/>
              </a:rPr>
            </a:br>
            <a:r>
              <a:rPr lang="en-US" sz="5000" dirty="0">
                <a:latin typeface="Univers"/>
                <a:cs typeface="Calibri Light"/>
              </a:rPr>
              <a:t>L</a:t>
            </a:r>
            <a:br>
              <a:rPr lang="en-US" sz="5000" dirty="0">
                <a:latin typeface="Univers"/>
                <a:cs typeface="Calibri Light"/>
              </a:rPr>
            </a:br>
            <a:r>
              <a:rPr lang="en-US" sz="5000" dirty="0">
                <a:latin typeface="Univers"/>
                <a:cs typeface="Calibri Light"/>
              </a:rPr>
              <a:t>I</a:t>
            </a:r>
            <a:br>
              <a:rPr lang="en-US" sz="5000" dirty="0">
                <a:latin typeface="Univers"/>
                <a:cs typeface="Calibri Light"/>
              </a:rPr>
            </a:br>
            <a:r>
              <a:rPr lang="en-US" sz="5000" dirty="0">
                <a:latin typeface="Univers"/>
                <a:cs typeface="Calibri Light"/>
              </a:rPr>
              <a:t>D</a:t>
            </a:r>
            <a:endParaRPr lang="en-US" dirty="0">
              <a:latin typeface="Univers"/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148681" y="5234994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Univers"/>
                <a:cs typeface="Calibri"/>
              </a:rPr>
              <a:t>Joshua Holland</a:t>
            </a:r>
            <a:endParaRPr lang="en-US" dirty="0">
              <a:latin typeface="Univer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7FCA-02C9-860A-EC6D-9311D0B82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</p:spPr>
        <p:txBody>
          <a:bodyPr>
            <a:normAutofit/>
          </a:bodyPr>
          <a:lstStyle/>
          <a:p>
            <a:r>
              <a:rPr lang="en-US" dirty="0">
                <a:latin typeface="Univers Condensed"/>
              </a:rPr>
              <a:t>What is Single Responsibility Principle?</a:t>
            </a:r>
            <a:endParaRPr lang="en-US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4D178A9A-9745-1030-5287-710ECB23CD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945964"/>
              </p:ext>
            </p:extLst>
          </p:nvPr>
        </p:nvGraphicFramePr>
        <p:xfrm>
          <a:off x="800100" y="2276474"/>
          <a:ext cx="10629900" cy="385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FEA60-032D-BC29-DB9C-C6DD46A7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12/7/2023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BC51D-B9FF-D95D-CEA7-4896D998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6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robot holding clipboard and papers&#10;&#10;Description automatically generated">
            <a:extLst>
              <a:ext uri="{FF2B5EF4-FFF2-40B4-BE49-F238E27FC236}">
                <a16:creationId xmlns:a16="http://schemas.microsoft.com/office/drawing/2014/main" id="{12DC3DB9-5B22-2D3B-F9D0-8D89A46B5C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07" r="15168" b="1"/>
          <a:stretch/>
        </p:blipFill>
        <p:spPr>
          <a:xfrm>
            <a:off x="20" y="-17929"/>
            <a:ext cx="4876780" cy="687592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C9C14-2EF1-3EC2-85A9-D159CA93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12/7/2023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B2C24-0BA9-2871-A652-DBE98978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BF9F3ECB-B769-4348-95D3-5B9B93805C95}"/>
              </a:ext>
            </a:extLst>
          </p:cNvPr>
          <p:cNvSpPr/>
          <p:nvPr/>
        </p:nvSpPr>
        <p:spPr>
          <a:xfrm>
            <a:off x="5220945" y="2154019"/>
            <a:ext cx="2277531" cy="2548466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Employee</a:t>
            </a:r>
          </a:p>
          <a:p>
            <a:pPr algn="ctr"/>
            <a:r>
              <a:rPr lang="en-US" dirty="0"/>
              <a:t>---------------------</a:t>
            </a:r>
          </a:p>
          <a:p>
            <a:pPr algn="ctr"/>
            <a:r>
              <a:rPr lang="en-US" dirty="0" err="1">
                <a:ea typeface="+mn-lt"/>
                <a:cs typeface="+mn-lt"/>
              </a:rPr>
              <a:t>getHours</a:t>
            </a:r>
            <a:r>
              <a:rPr lang="en-US" dirty="0">
                <a:ea typeface="+mn-lt"/>
                <a:cs typeface="+mn-lt"/>
              </a:rPr>
              <a:t>()</a:t>
            </a:r>
          </a:p>
          <a:p>
            <a:pPr algn="ctr"/>
            <a:r>
              <a:rPr lang="en-US" dirty="0" err="1"/>
              <a:t>calculateSalary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calculateHours</a:t>
            </a:r>
            <a:r>
              <a:rPr lang="en-US" dirty="0"/>
              <a:t>()</a:t>
            </a:r>
          </a:p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FE2E2-0FB9-65C8-0D5A-CD2FA03CB546}"/>
              </a:ext>
            </a:extLst>
          </p:cNvPr>
          <p:cNvSpPr txBox="1"/>
          <p:nvPr/>
        </p:nvSpPr>
        <p:spPr>
          <a:xfrm>
            <a:off x="7866031" y="1538443"/>
            <a:ext cx="3527113" cy="37856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public double </a:t>
            </a:r>
            <a:r>
              <a:rPr lang="en-US" sz="1600" dirty="0" err="1"/>
              <a:t>calculateSalary</a:t>
            </a:r>
            <a:r>
              <a:rPr lang="en-US" sz="1600" dirty="0"/>
              <a:t>(...) {</a:t>
            </a:r>
          </a:p>
          <a:p>
            <a:r>
              <a:rPr lang="en-US" sz="1600"/>
              <a:t>…</a:t>
            </a:r>
            <a:endParaRPr lang="en-US" sz="1600" dirty="0"/>
          </a:p>
          <a:p>
            <a:r>
              <a:rPr lang="en-US" sz="1600" err="1"/>
              <a:t>getHours</a:t>
            </a:r>
            <a:r>
              <a:rPr lang="en-US" sz="1600"/>
              <a:t>(..);</a:t>
            </a:r>
            <a:endParaRPr lang="en-US" sz="1600" dirty="0"/>
          </a:p>
          <a:p>
            <a:r>
              <a:rPr lang="en-US" sz="1600"/>
              <a:t>...</a:t>
            </a:r>
            <a:endParaRPr lang="en-US" sz="1600" dirty="0"/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private int </a:t>
            </a:r>
            <a:r>
              <a:rPr lang="en-US" sz="1600" dirty="0" err="1"/>
              <a:t>getHours</a:t>
            </a:r>
            <a:r>
              <a:rPr lang="en-US" sz="1600" dirty="0"/>
              <a:t>(…) {</a:t>
            </a:r>
          </a:p>
          <a:p>
            <a:r>
              <a:rPr lang="en-US" sz="1600"/>
              <a:t>…</a:t>
            </a:r>
            <a:endParaRPr lang="en-US" sz="1600" dirty="0"/>
          </a:p>
          <a:p>
            <a:r>
              <a:rPr lang="en-US" sz="1600"/>
              <a:t>}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public int </a:t>
            </a:r>
            <a:r>
              <a:rPr lang="en-US" sz="1600" dirty="0" err="1"/>
              <a:t>calculateHours</a:t>
            </a:r>
            <a:r>
              <a:rPr lang="en-US" sz="1600" dirty="0"/>
              <a:t>(…) {</a:t>
            </a:r>
          </a:p>
          <a:p>
            <a:r>
              <a:rPr lang="en-US" sz="1600"/>
              <a:t>…</a:t>
            </a:r>
            <a:endParaRPr lang="en-US" sz="1600" dirty="0"/>
          </a:p>
          <a:p>
            <a:r>
              <a:rPr lang="en-US" sz="1600" dirty="0" err="1"/>
              <a:t>getHours</a:t>
            </a:r>
            <a:r>
              <a:rPr lang="en-US" sz="1600" dirty="0"/>
              <a:t>(…);</a:t>
            </a:r>
          </a:p>
          <a:p>
            <a:r>
              <a:rPr lang="en-US" sz="1600"/>
              <a:t>…</a:t>
            </a:r>
            <a:endParaRPr lang="en-US" sz="1600" dirty="0"/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07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robot holding clipboard and papers&#10;&#10;Description automatically generated">
            <a:extLst>
              <a:ext uri="{FF2B5EF4-FFF2-40B4-BE49-F238E27FC236}">
                <a16:creationId xmlns:a16="http://schemas.microsoft.com/office/drawing/2014/main" id="{12DC3DB9-5B22-2D3B-F9D0-8D89A46B5C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07" r="15168" b="1"/>
          <a:stretch/>
        </p:blipFill>
        <p:spPr>
          <a:xfrm>
            <a:off x="20" y="-17929"/>
            <a:ext cx="4876780" cy="687592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C9C14-2EF1-3EC2-85A9-D159CA93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12/7/2023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B2C24-0BA9-2871-A652-DBE98978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BF9F3ECB-B769-4348-95D3-5B9B93805C95}"/>
              </a:ext>
            </a:extLst>
          </p:cNvPr>
          <p:cNvSpPr/>
          <p:nvPr/>
        </p:nvSpPr>
        <p:spPr>
          <a:xfrm>
            <a:off x="5220945" y="2154019"/>
            <a:ext cx="2277531" cy="2548466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Employee</a:t>
            </a:r>
          </a:p>
          <a:p>
            <a:pPr algn="ctr"/>
            <a:r>
              <a:rPr lang="en-US" dirty="0"/>
              <a:t>---------------------</a:t>
            </a:r>
          </a:p>
          <a:p>
            <a:pPr algn="ctr"/>
            <a:r>
              <a:rPr lang="en-US" dirty="0" err="1">
                <a:ea typeface="+mn-lt"/>
                <a:cs typeface="+mn-lt"/>
              </a:rPr>
              <a:t>getHours</a:t>
            </a:r>
            <a:r>
              <a:rPr lang="en-US" dirty="0">
                <a:ea typeface="+mn-lt"/>
                <a:cs typeface="+mn-lt"/>
              </a:rPr>
              <a:t>()</a:t>
            </a:r>
          </a:p>
          <a:p>
            <a:pPr algn="ctr"/>
            <a:r>
              <a:rPr lang="en-US" dirty="0" err="1"/>
              <a:t>calculateSalary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calculateHours</a:t>
            </a:r>
            <a:r>
              <a:rPr lang="en-US" dirty="0"/>
              <a:t>()</a:t>
            </a:r>
          </a:p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FE2E2-0FB9-65C8-0D5A-CD2FA03CB546}"/>
              </a:ext>
            </a:extLst>
          </p:cNvPr>
          <p:cNvSpPr txBox="1"/>
          <p:nvPr/>
        </p:nvSpPr>
        <p:spPr>
          <a:xfrm>
            <a:off x="7866031" y="1538443"/>
            <a:ext cx="3527113" cy="37856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public double </a:t>
            </a:r>
            <a:r>
              <a:rPr lang="en-US" sz="1600" dirty="0" err="1"/>
              <a:t>calculateSalary</a:t>
            </a:r>
            <a:r>
              <a:rPr lang="en-US" sz="1600" dirty="0"/>
              <a:t>(...) {</a:t>
            </a:r>
          </a:p>
          <a:p>
            <a:r>
              <a:rPr lang="en-US" sz="1600" dirty="0"/>
              <a:t>…</a:t>
            </a:r>
          </a:p>
          <a:p>
            <a:r>
              <a:rPr lang="en-US" sz="1600" dirty="0" err="1"/>
              <a:t>getHours</a:t>
            </a:r>
            <a:r>
              <a:rPr lang="en-US" sz="1600" dirty="0"/>
              <a:t>(..);</a:t>
            </a:r>
          </a:p>
          <a:p>
            <a:r>
              <a:rPr lang="en-US" sz="1600" dirty="0"/>
              <a:t>...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private int </a:t>
            </a:r>
            <a:r>
              <a:rPr lang="en-US" sz="1600" dirty="0" err="1"/>
              <a:t>getHours</a:t>
            </a:r>
            <a:r>
              <a:rPr lang="en-US" sz="1600" dirty="0"/>
              <a:t>(…) {</a:t>
            </a:r>
          </a:p>
          <a:p>
            <a:r>
              <a:rPr lang="en-US" sz="1600" dirty="0"/>
              <a:t>…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public int </a:t>
            </a:r>
            <a:r>
              <a:rPr lang="en-US" sz="1600" dirty="0" err="1"/>
              <a:t>calculateHours</a:t>
            </a:r>
            <a:r>
              <a:rPr lang="en-US" sz="1600" dirty="0"/>
              <a:t>(…) {</a:t>
            </a:r>
          </a:p>
          <a:p>
            <a:r>
              <a:rPr lang="en-US" sz="1600" dirty="0"/>
              <a:t>…</a:t>
            </a:r>
          </a:p>
          <a:p>
            <a:r>
              <a:rPr lang="en-US" sz="1600" err="1">
                <a:highlight>
                  <a:srgbClr val="000080"/>
                </a:highlight>
              </a:rPr>
              <a:t>getHours</a:t>
            </a:r>
            <a:r>
              <a:rPr lang="en-US" sz="1600" dirty="0">
                <a:highlight>
                  <a:srgbClr val="000080"/>
                </a:highlight>
              </a:rPr>
              <a:t>(…)</a:t>
            </a:r>
            <a:r>
              <a:rPr lang="en-US" sz="1600" dirty="0"/>
              <a:t>;</a:t>
            </a:r>
          </a:p>
          <a:p>
            <a:r>
              <a:rPr lang="en-US" sz="1600" dirty="0"/>
              <a:t>…</a:t>
            </a:r>
          </a:p>
          <a:p>
            <a:r>
              <a:rPr lang="en-US" sz="1600" dirty="0"/>
              <a:t>}</a:t>
            </a:r>
          </a:p>
        </p:txBody>
      </p:sp>
      <p:pic>
        <p:nvPicPr>
          <p:cNvPr id="5" name="Graphic 4" descr="Face with heart eyes">
            <a:extLst>
              <a:ext uri="{FF2B5EF4-FFF2-40B4-BE49-F238E27FC236}">
                <a16:creationId xmlns:a16="http://schemas.microsoft.com/office/drawing/2014/main" id="{A4304F8D-DAD6-7698-F0FB-B9F10126B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1759" y="4418199"/>
            <a:ext cx="808504" cy="83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2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robot holding clipboard and papers&#10;&#10;Description automatically generated">
            <a:extLst>
              <a:ext uri="{FF2B5EF4-FFF2-40B4-BE49-F238E27FC236}">
                <a16:creationId xmlns:a16="http://schemas.microsoft.com/office/drawing/2014/main" id="{12DC3DB9-5B22-2D3B-F9D0-8D89A46B5C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07" r="15168" b="1"/>
          <a:stretch/>
        </p:blipFill>
        <p:spPr>
          <a:xfrm>
            <a:off x="20" y="-17929"/>
            <a:ext cx="4876780" cy="687592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C9C14-2EF1-3EC2-85A9-D159CA93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12/7/2023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B2C24-0BA9-2871-A652-DBE98978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BF9F3ECB-B769-4348-95D3-5B9B93805C95}"/>
              </a:ext>
            </a:extLst>
          </p:cNvPr>
          <p:cNvSpPr/>
          <p:nvPr/>
        </p:nvSpPr>
        <p:spPr>
          <a:xfrm>
            <a:off x="5220945" y="2154019"/>
            <a:ext cx="2277531" cy="2548466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Employee</a:t>
            </a:r>
          </a:p>
          <a:p>
            <a:pPr algn="ctr"/>
            <a:r>
              <a:rPr lang="en-US" dirty="0"/>
              <a:t>---------------------</a:t>
            </a:r>
          </a:p>
          <a:p>
            <a:pPr algn="ctr"/>
            <a:r>
              <a:rPr lang="en-US" dirty="0" err="1">
                <a:ea typeface="+mn-lt"/>
                <a:cs typeface="+mn-lt"/>
              </a:rPr>
              <a:t>getHours</a:t>
            </a:r>
            <a:r>
              <a:rPr lang="en-US" dirty="0">
                <a:ea typeface="+mn-lt"/>
                <a:cs typeface="+mn-lt"/>
              </a:rPr>
              <a:t>()</a:t>
            </a:r>
          </a:p>
          <a:p>
            <a:pPr algn="ctr"/>
            <a:r>
              <a:rPr lang="en-US" dirty="0" err="1"/>
              <a:t>calculateSalary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calculateHours</a:t>
            </a:r>
            <a:r>
              <a:rPr lang="en-US" dirty="0"/>
              <a:t>()</a:t>
            </a:r>
          </a:p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FE2E2-0FB9-65C8-0D5A-CD2FA03CB546}"/>
              </a:ext>
            </a:extLst>
          </p:cNvPr>
          <p:cNvSpPr txBox="1"/>
          <p:nvPr/>
        </p:nvSpPr>
        <p:spPr>
          <a:xfrm>
            <a:off x="7866031" y="1538443"/>
            <a:ext cx="3527113" cy="37856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public double </a:t>
            </a:r>
            <a:r>
              <a:rPr lang="en-US" sz="1600" dirty="0" err="1"/>
              <a:t>calculateSalary</a:t>
            </a:r>
            <a:r>
              <a:rPr lang="en-US" sz="1600" dirty="0"/>
              <a:t>(...) {</a:t>
            </a:r>
          </a:p>
          <a:p>
            <a:r>
              <a:rPr lang="en-US" sz="1600" dirty="0"/>
              <a:t>…</a:t>
            </a:r>
          </a:p>
          <a:p>
            <a:r>
              <a:rPr lang="en-US" sz="1600" err="1">
                <a:highlight>
                  <a:srgbClr val="000080"/>
                </a:highlight>
              </a:rPr>
              <a:t>getHours</a:t>
            </a:r>
            <a:r>
              <a:rPr lang="en-US" sz="1600" dirty="0">
                <a:highlight>
                  <a:srgbClr val="000080"/>
                </a:highlight>
              </a:rPr>
              <a:t>(..)</a:t>
            </a:r>
            <a:r>
              <a:rPr lang="en-US" sz="1600" dirty="0"/>
              <a:t>;</a:t>
            </a:r>
          </a:p>
          <a:p>
            <a:r>
              <a:rPr lang="en-US" sz="1600" dirty="0"/>
              <a:t>...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private int </a:t>
            </a:r>
            <a:r>
              <a:rPr lang="en-US" sz="1600" dirty="0" err="1"/>
              <a:t>getHours</a:t>
            </a:r>
            <a:r>
              <a:rPr lang="en-US" sz="1600" dirty="0"/>
              <a:t>(…) {</a:t>
            </a:r>
          </a:p>
          <a:p>
            <a:r>
              <a:rPr lang="en-US" sz="1600" dirty="0"/>
              <a:t>…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public int </a:t>
            </a:r>
            <a:r>
              <a:rPr lang="en-US" sz="1600" dirty="0" err="1"/>
              <a:t>calculateHours</a:t>
            </a:r>
            <a:r>
              <a:rPr lang="en-US" sz="1600" dirty="0"/>
              <a:t>(…) {</a:t>
            </a:r>
          </a:p>
          <a:p>
            <a:r>
              <a:rPr lang="en-US" sz="1600" dirty="0"/>
              <a:t>…</a:t>
            </a:r>
          </a:p>
          <a:p>
            <a:r>
              <a:rPr lang="en-US" sz="1600" err="1">
                <a:highlight>
                  <a:srgbClr val="000080"/>
                </a:highlight>
              </a:rPr>
              <a:t>getHours</a:t>
            </a:r>
            <a:r>
              <a:rPr lang="en-US" sz="1600" dirty="0">
                <a:highlight>
                  <a:srgbClr val="000080"/>
                </a:highlight>
              </a:rPr>
              <a:t>(…)</a:t>
            </a:r>
            <a:r>
              <a:rPr lang="en-US" sz="1600" dirty="0"/>
              <a:t>;</a:t>
            </a:r>
          </a:p>
          <a:p>
            <a:r>
              <a:rPr lang="en-US" sz="1600" dirty="0"/>
              <a:t>…</a:t>
            </a:r>
          </a:p>
          <a:p>
            <a:r>
              <a:rPr lang="en-US" sz="1600" dirty="0"/>
              <a:t>}</a:t>
            </a:r>
          </a:p>
        </p:txBody>
      </p:sp>
      <p:pic>
        <p:nvPicPr>
          <p:cNvPr id="3" name="Graphic 2" descr="Angry man face">
            <a:extLst>
              <a:ext uri="{FF2B5EF4-FFF2-40B4-BE49-F238E27FC236}">
                <a16:creationId xmlns:a16="http://schemas.microsoft.com/office/drawing/2014/main" id="{1069C50B-B055-EBEB-718C-BE401D487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90531" y="2066365"/>
            <a:ext cx="735105" cy="735105"/>
          </a:xfrm>
          <a:prstGeom prst="rect">
            <a:avLst/>
          </a:prstGeom>
        </p:spPr>
      </p:pic>
      <p:pic>
        <p:nvPicPr>
          <p:cNvPr id="5" name="Graphic 4" descr="Afraid face">
            <a:extLst>
              <a:ext uri="{FF2B5EF4-FFF2-40B4-BE49-F238E27FC236}">
                <a16:creationId xmlns:a16="http://schemas.microsoft.com/office/drawing/2014/main" id="{A4304F8D-DAD6-7698-F0FB-B9F10126B3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71759" y="4466857"/>
            <a:ext cx="808504" cy="7392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0A1580-0621-2FA8-6194-F6EC333086B8}"/>
              </a:ext>
            </a:extLst>
          </p:cNvPr>
          <p:cNvSpPr txBox="1"/>
          <p:nvPr/>
        </p:nvSpPr>
        <p:spPr>
          <a:xfrm>
            <a:off x="5082987" y="4840941"/>
            <a:ext cx="2689413" cy="461665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LOW COHESION</a:t>
            </a:r>
          </a:p>
        </p:txBody>
      </p:sp>
    </p:spTree>
    <p:extLst>
      <p:ext uri="{BB962C8B-B14F-4D97-AF65-F5344CB8AC3E}">
        <p14:creationId xmlns:p14="http://schemas.microsoft.com/office/powerpoint/2010/main" val="232415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robot holding clipboard and papers&#10;&#10;Description automatically generated">
            <a:extLst>
              <a:ext uri="{FF2B5EF4-FFF2-40B4-BE49-F238E27FC236}">
                <a16:creationId xmlns:a16="http://schemas.microsoft.com/office/drawing/2014/main" id="{12DC3DB9-5B22-2D3B-F9D0-8D89A46B5C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07" r="15168" b="1"/>
          <a:stretch/>
        </p:blipFill>
        <p:spPr>
          <a:xfrm>
            <a:off x="20" y="-17929"/>
            <a:ext cx="4876780" cy="687592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C9C14-2EF1-3EC2-85A9-D159CA93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12/7/2023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B2C24-0BA9-2871-A652-DBE98978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BF9F3ECB-B769-4348-95D3-5B9B93805C95}"/>
              </a:ext>
            </a:extLst>
          </p:cNvPr>
          <p:cNvSpPr/>
          <p:nvPr/>
        </p:nvSpPr>
        <p:spPr>
          <a:xfrm>
            <a:off x="7417298" y="863101"/>
            <a:ext cx="2277531" cy="2548466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Employee</a:t>
            </a:r>
          </a:p>
          <a:p>
            <a:pPr algn="ctr"/>
            <a:r>
              <a:rPr lang="en-US" dirty="0"/>
              <a:t>---------------------</a:t>
            </a:r>
          </a:p>
          <a:p>
            <a:pPr algn="ctr"/>
            <a:r>
              <a:rPr lang="en-US" dirty="0" err="1">
                <a:ea typeface="+mn-lt"/>
                <a:cs typeface="+mn-lt"/>
              </a:rPr>
              <a:t>getHours</a:t>
            </a:r>
            <a:r>
              <a:rPr lang="en-US" dirty="0">
                <a:ea typeface="+mn-lt"/>
                <a:cs typeface="+mn-lt"/>
              </a:rPr>
              <a:t>()</a:t>
            </a:r>
          </a:p>
          <a:p>
            <a:pPr algn="ctr"/>
            <a:endParaRPr lang="en-US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7B187AE4-E1B7-5F89-C999-F3D78A39E98D}"/>
              </a:ext>
            </a:extLst>
          </p:cNvPr>
          <p:cNvSpPr/>
          <p:nvPr/>
        </p:nvSpPr>
        <p:spPr>
          <a:xfrm>
            <a:off x="5068546" y="3498724"/>
            <a:ext cx="3308471" cy="1517525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/>
              <a:t>CalculateEmployeeSalary</a:t>
            </a:r>
          </a:p>
          <a:p>
            <a:pPr algn="ctr"/>
            <a:r>
              <a:rPr lang="en-US" dirty="0"/>
              <a:t>---------------------</a:t>
            </a:r>
          </a:p>
          <a:p>
            <a:pPr algn="ctr"/>
            <a:r>
              <a:rPr lang="en-US" dirty="0" err="1"/>
              <a:t>calculateSalary</a:t>
            </a:r>
            <a:r>
              <a:rPr lang="en-US" dirty="0"/>
              <a:t>(...)</a:t>
            </a:r>
          </a:p>
          <a:p>
            <a:pPr algn="ctr"/>
            <a:endParaRPr lang="en-US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4C0A85B1-418D-A688-D714-4B47B20470B2}"/>
              </a:ext>
            </a:extLst>
          </p:cNvPr>
          <p:cNvSpPr/>
          <p:nvPr/>
        </p:nvSpPr>
        <p:spPr>
          <a:xfrm>
            <a:off x="8645462" y="3534583"/>
            <a:ext cx="3227789" cy="1481666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/>
              <a:t>CalculateEmployeeHours</a:t>
            </a:r>
          </a:p>
          <a:p>
            <a:pPr algn="ctr"/>
            <a:r>
              <a:rPr lang="en-US" dirty="0"/>
              <a:t>---------------------</a:t>
            </a:r>
          </a:p>
          <a:p>
            <a:pPr algn="ctr"/>
            <a:r>
              <a:rPr lang="en-US" dirty="0" err="1"/>
              <a:t>calculateHours</a:t>
            </a:r>
            <a:r>
              <a:rPr lang="en-US" dirty="0"/>
              <a:t>()</a:t>
            </a:r>
          </a:p>
          <a:p>
            <a:pPr algn="ctr"/>
            <a:endParaRPr lang="en-US" dirty="0"/>
          </a:p>
        </p:txBody>
      </p:sp>
      <p:pic>
        <p:nvPicPr>
          <p:cNvPr id="11" name="Graphic 10" descr="Face with heart eyes">
            <a:extLst>
              <a:ext uri="{FF2B5EF4-FFF2-40B4-BE49-F238E27FC236}">
                <a16:creationId xmlns:a16="http://schemas.microsoft.com/office/drawing/2014/main" id="{9E399CC4-7B77-4AEB-95DE-1C3220459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46888" y="5099517"/>
            <a:ext cx="808504" cy="836519"/>
          </a:xfrm>
          <a:prstGeom prst="rect">
            <a:avLst/>
          </a:prstGeom>
        </p:spPr>
      </p:pic>
      <p:pic>
        <p:nvPicPr>
          <p:cNvPr id="17" name="Graphic 16" descr="Face with heart eyes">
            <a:extLst>
              <a:ext uri="{FF2B5EF4-FFF2-40B4-BE49-F238E27FC236}">
                <a16:creationId xmlns:a16="http://schemas.microsoft.com/office/drawing/2014/main" id="{E9E0BE9C-D855-7D09-1399-BEC5C5ABD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14794" y="5072623"/>
            <a:ext cx="808504" cy="83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7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4A05-7EEB-21FA-ECFF-4624337B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Univers Condensed"/>
              </a:rPr>
              <a:t>Benefits of using Single Responsibility Principle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94FD5-906F-229F-C632-62AE8BA55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600"/>
            <a:ext cx="6005933" cy="37744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Univers"/>
              </a:rPr>
              <a:t>More maintainable code</a:t>
            </a:r>
          </a:p>
          <a:p>
            <a:r>
              <a:rPr lang="en-US" dirty="0">
                <a:latin typeface="Univers"/>
              </a:rPr>
              <a:t>Easier to understand</a:t>
            </a:r>
          </a:p>
          <a:p>
            <a:r>
              <a:rPr lang="en-US" dirty="0">
                <a:latin typeface="Univers"/>
              </a:rPr>
              <a:t>Fewer defects and bugs</a:t>
            </a:r>
          </a:p>
          <a:p>
            <a:r>
              <a:rPr lang="en-US" dirty="0">
                <a:latin typeface="Univers"/>
              </a:rPr>
              <a:t>Onboarding new teammates is easier</a:t>
            </a:r>
          </a:p>
          <a:p>
            <a:r>
              <a:rPr lang="en-US" dirty="0">
                <a:latin typeface="Univers"/>
              </a:rPr>
              <a:t>Writing test cases is easier</a:t>
            </a:r>
          </a:p>
          <a:p>
            <a:r>
              <a:rPr lang="en-US" dirty="0">
                <a:latin typeface="Univers"/>
              </a:rPr>
              <a:t>Summary: It makes your software easier to implement and prevents unexpected side effects of future changes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3FCB1-47BB-9078-7FB1-E6740337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12/7/2023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EFDBE-5C53-CA86-1480-9D884A9C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7" name="Picture 6" descr="A robot holding a measuring tape&#10;&#10;Description automatically generated">
            <a:extLst>
              <a:ext uri="{FF2B5EF4-FFF2-40B4-BE49-F238E27FC236}">
                <a16:creationId xmlns:a16="http://schemas.microsoft.com/office/drawing/2014/main" id="{7FA88737-8125-B28E-74DB-577B46212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49" r="15326" b="1"/>
          <a:stretch/>
        </p:blipFill>
        <p:spPr>
          <a:xfrm>
            <a:off x="20" y="-17929"/>
            <a:ext cx="4876780" cy="687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1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2E99-9F99-48AE-AF09-A4553662D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Univers Condensed"/>
              </a:rPr>
              <a:t>Signs that you're not adhering to SRP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ACFFF-3F40-DA42-A263-1F0E989AF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2802" y="3155576"/>
            <a:ext cx="6005933" cy="37744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Univers"/>
              </a:rPr>
              <a:t>Summarizing what a class does includes "and"</a:t>
            </a:r>
          </a:p>
          <a:p>
            <a:r>
              <a:rPr lang="en-US" dirty="0">
                <a:latin typeface="Univers"/>
              </a:rPr>
              <a:t>Class would be hard for new teammates or junior </a:t>
            </a:r>
            <a:r>
              <a:rPr lang="en-US" dirty="0" err="1">
                <a:latin typeface="Univers"/>
              </a:rPr>
              <a:t>devs</a:t>
            </a:r>
            <a:r>
              <a:rPr lang="en-US" dirty="0">
                <a:latin typeface="Univers"/>
              </a:rPr>
              <a:t> to read/understand</a:t>
            </a:r>
          </a:p>
          <a:p>
            <a:r>
              <a:rPr lang="en-US" dirty="0">
                <a:latin typeface="Univers"/>
              </a:rPr>
              <a:t>Class has fields that are only used in some methods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C9C14-2EF1-3EC2-85A9-D159CA93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12/7/2023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B2C24-0BA9-2871-A652-DBE98978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7" name="Picture 6" descr="A robot holding clipboard and papers&#10;&#10;Description automatically generated">
            <a:extLst>
              <a:ext uri="{FF2B5EF4-FFF2-40B4-BE49-F238E27FC236}">
                <a16:creationId xmlns:a16="http://schemas.microsoft.com/office/drawing/2014/main" id="{12DC3DB9-5B22-2D3B-F9D0-8D89A46B5C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07" r="15168" b="1"/>
          <a:stretch/>
        </p:blipFill>
        <p:spPr>
          <a:xfrm>
            <a:off x="20" y="-17929"/>
            <a:ext cx="4876780" cy="687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99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076D-4904-654C-1332-24547E1F3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93" y="396140"/>
            <a:ext cx="6699564" cy="1378871"/>
          </a:xfrm>
        </p:spPr>
        <p:txBody>
          <a:bodyPr>
            <a:normAutofit/>
          </a:bodyPr>
          <a:lstStyle/>
          <a:p>
            <a:r>
              <a:rPr lang="en-US" dirty="0">
                <a:latin typeface="Univers Condensed"/>
              </a:rPr>
              <a:t>Remember SRP when you add new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DAAC1-B9BF-6E21-5806-AD04ABB9A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573" y="2277034"/>
            <a:ext cx="6766748" cy="36490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Univers"/>
              </a:rPr>
              <a:t>In long-running apps, you might be tempted to add new functionality to existing code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latin typeface="Univers"/>
              </a:rPr>
              <a:t>Take the time to consider before adding features to existing classes or creating new ones</a:t>
            </a:r>
          </a:p>
          <a:p>
            <a:pPr>
              <a:lnSpc>
                <a:spcPct val="100000"/>
              </a:lnSpc>
            </a:pP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70FBE-BA5C-2D19-1D61-0737E958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12/7/2023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B4A9D-9361-1F9F-96DD-C995108F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Picture 6" descr="A robot with a thumbs up&#10;&#10;Description automatically generated">
            <a:extLst>
              <a:ext uri="{FF2B5EF4-FFF2-40B4-BE49-F238E27FC236}">
                <a16:creationId xmlns:a16="http://schemas.microsoft.com/office/drawing/2014/main" id="{80ADFD50-AECE-45DA-B9D0-94EFF78D3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72" r="9684"/>
          <a:stretch/>
        </p:blipFill>
        <p:spPr>
          <a:xfrm>
            <a:off x="8115300" y="10"/>
            <a:ext cx="40767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20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Single Responsibility Principle O L I D</vt:lpstr>
      <vt:lpstr>What is Single Responsibility Principle?</vt:lpstr>
      <vt:lpstr>PowerPoint Presentation</vt:lpstr>
      <vt:lpstr>PowerPoint Presentation</vt:lpstr>
      <vt:lpstr>PowerPoint Presentation</vt:lpstr>
      <vt:lpstr>PowerPoint Presentation</vt:lpstr>
      <vt:lpstr>Benefits of using Single Responsibility Principle</vt:lpstr>
      <vt:lpstr>Signs that you're not adhering to SRP</vt:lpstr>
      <vt:lpstr>Remember SRP when you add new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388</cp:revision>
  <dcterms:created xsi:type="dcterms:W3CDTF">2023-12-04T17:00:10Z</dcterms:created>
  <dcterms:modified xsi:type="dcterms:W3CDTF">2023-12-07T19:37:48Z</dcterms:modified>
</cp:coreProperties>
</file>