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0"/>
  </p:notesMasterIdLst>
  <p:sldIdLst>
    <p:sldId id="256" r:id="rId2"/>
    <p:sldId id="257" r:id="rId3"/>
    <p:sldId id="263" r:id="rId4"/>
    <p:sldId id="264" r:id="rId5"/>
    <p:sldId id="265" r:id="rId6"/>
    <p:sldId id="266" r:id="rId7"/>
    <p:sldId id="259"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DDC080-337B-43BD-B259-FF00B6EB8EBF}" v="56" dt="2023-12-19T22:43:34.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79258" autoAdjust="0"/>
  </p:normalViewPr>
  <p:slideViewPr>
    <p:cSldViewPr snapToGrid="0">
      <p:cViewPr varScale="1">
        <p:scale>
          <a:sx n="90" d="100"/>
          <a:sy n="90" d="100"/>
        </p:scale>
        <p:origin x="90"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1B30F5-54D4-4E61-9CA0-E33448F96EF1}" type="datetimeFigureOut">
              <a:rPr lang="en-US" smtClean="0"/>
              <a:t>12/20/2023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B2A1B-074E-4986-9553-3DDF12882222}" type="slidenum">
              <a:rPr lang="en-US" smtClean="0"/>
              <a:t>‹#›</a:t>
            </a:fld>
            <a:endParaRPr lang="en-US"/>
          </a:p>
        </p:txBody>
      </p:sp>
    </p:spTree>
    <p:extLst>
      <p:ext uri="{BB962C8B-B14F-4D97-AF65-F5344CB8AC3E}">
        <p14:creationId xmlns:p14="http://schemas.microsoft.com/office/powerpoint/2010/main" val="339397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Josh, and today I will be discussing the use of try-with-resources in Java.</a:t>
            </a:r>
          </a:p>
        </p:txBody>
      </p:sp>
      <p:sp>
        <p:nvSpPr>
          <p:cNvPr id="4" name="Slide Number Placeholder 3"/>
          <p:cNvSpPr>
            <a:spLocks noGrp="1"/>
          </p:cNvSpPr>
          <p:nvPr>
            <p:ph type="sldNum" sz="quarter" idx="5"/>
          </p:nvPr>
        </p:nvSpPr>
        <p:spPr/>
        <p:txBody>
          <a:bodyPr/>
          <a:lstStyle/>
          <a:p>
            <a:fld id="{8B9B2A1B-074E-4986-9553-3DDF12882222}" type="slidenum">
              <a:rPr lang="en-US" smtClean="0"/>
              <a:t>1</a:t>
            </a:fld>
            <a:endParaRPr lang="en-US"/>
          </a:p>
        </p:txBody>
      </p:sp>
    </p:spTree>
    <p:extLst>
      <p:ext uri="{BB962C8B-B14F-4D97-AF65-F5344CB8AC3E}">
        <p14:creationId xmlns:p14="http://schemas.microsoft.com/office/powerpoint/2010/main" val="227060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briefly talking about using resources in Java.</a:t>
            </a:r>
          </a:p>
          <a:p>
            <a:endParaRPr lang="en-US" dirty="0"/>
          </a:p>
          <a:p>
            <a:r>
              <a:rPr lang="en-US" dirty="0"/>
              <a:t>Here we are using the </a:t>
            </a:r>
            <a:r>
              <a:rPr lang="en-US" dirty="0" err="1"/>
              <a:t>FileReader</a:t>
            </a:r>
            <a:r>
              <a:rPr lang="en-US" dirty="0"/>
              <a:t> and </a:t>
            </a:r>
            <a:r>
              <a:rPr lang="en-US" dirty="0" err="1"/>
              <a:t>BufferedReader</a:t>
            </a:r>
            <a:r>
              <a:rPr lang="en-US" dirty="0"/>
              <a:t> classes to read through a text file line by line.</a:t>
            </a:r>
          </a:p>
          <a:p>
            <a:endParaRPr lang="en-US" dirty="0"/>
          </a:p>
          <a:p>
            <a:r>
              <a:rPr lang="en-US" dirty="0"/>
              <a:t>This code relies on a text file named “test.txt” being present. But what happens if the file is missing?</a:t>
            </a:r>
          </a:p>
          <a:p>
            <a:endParaRPr lang="en-US" dirty="0"/>
          </a:p>
          <a:p>
            <a:r>
              <a:rPr lang="en-US" dirty="0"/>
              <a:t>That’s right, it could throw an exception. So what should we do?</a:t>
            </a:r>
          </a:p>
        </p:txBody>
      </p:sp>
      <p:sp>
        <p:nvSpPr>
          <p:cNvPr id="4" name="Slide Number Placeholder 3"/>
          <p:cNvSpPr>
            <a:spLocks noGrp="1"/>
          </p:cNvSpPr>
          <p:nvPr>
            <p:ph type="sldNum" sz="quarter" idx="5"/>
          </p:nvPr>
        </p:nvSpPr>
        <p:spPr/>
        <p:txBody>
          <a:bodyPr/>
          <a:lstStyle/>
          <a:p>
            <a:fld id="{8B9B2A1B-074E-4986-9553-3DDF12882222}" type="slidenum">
              <a:rPr lang="en-US" smtClean="0"/>
              <a:t>2</a:t>
            </a:fld>
            <a:endParaRPr lang="en-US"/>
          </a:p>
        </p:txBody>
      </p:sp>
    </p:spTree>
    <p:extLst>
      <p:ext uri="{BB962C8B-B14F-4D97-AF65-F5344CB8AC3E}">
        <p14:creationId xmlns:p14="http://schemas.microsoft.com/office/powerpoint/2010/main" val="1768545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place our code in a try/catch block.</a:t>
            </a:r>
          </a:p>
          <a:p>
            <a:endParaRPr lang="en-US" dirty="0"/>
          </a:p>
          <a:p>
            <a:r>
              <a:rPr lang="en-US" dirty="0"/>
              <a:t>Now, if for some reason, the file isn’t where we expect it, instead of an exception halting our program abruptly, we can “fail gently” by instead printing something to the screen to indicate that there was a problem.</a:t>
            </a:r>
          </a:p>
          <a:p>
            <a:endParaRPr lang="en-US" dirty="0"/>
          </a:p>
          <a:p>
            <a:r>
              <a:rPr lang="en-US" dirty="0"/>
              <a:t>But what else did I forget?</a:t>
            </a:r>
          </a:p>
          <a:p>
            <a:endParaRPr lang="en-US" dirty="0"/>
          </a:p>
          <a:p>
            <a:r>
              <a:rPr lang="en-US" dirty="0"/>
              <a:t>***click***</a:t>
            </a:r>
          </a:p>
          <a:p>
            <a:endParaRPr lang="en-US" dirty="0"/>
          </a:p>
          <a:p>
            <a:r>
              <a:rPr lang="en-US" dirty="0"/>
              <a:t>Ah, that’s right. I never closed the file in my code. This causes a resource leak! </a:t>
            </a:r>
          </a:p>
          <a:p>
            <a:endParaRPr lang="en-US" dirty="0"/>
          </a:p>
        </p:txBody>
      </p:sp>
      <p:sp>
        <p:nvSpPr>
          <p:cNvPr id="4" name="Slide Number Placeholder 3"/>
          <p:cNvSpPr>
            <a:spLocks noGrp="1"/>
          </p:cNvSpPr>
          <p:nvPr>
            <p:ph type="sldNum" sz="quarter" idx="5"/>
          </p:nvPr>
        </p:nvSpPr>
        <p:spPr/>
        <p:txBody>
          <a:bodyPr/>
          <a:lstStyle/>
          <a:p>
            <a:fld id="{8B9B2A1B-074E-4986-9553-3DDF12882222}" type="slidenum">
              <a:rPr lang="en-US" smtClean="0"/>
              <a:t>3</a:t>
            </a:fld>
            <a:endParaRPr lang="en-US"/>
          </a:p>
        </p:txBody>
      </p:sp>
    </p:spTree>
    <p:extLst>
      <p:ext uri="{BB962C8B-B14F-4D97-AF65-F5344CB8AC3E}">
        <p14:creationId xmlns:p14="http://schemas.microsoft.com/office/powerpoint/2010/main" val="3513561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could just add a statement to close my file just after the while loop, but if an exception is thrown before that line, it will never get executed, and our file will never be closed!</a:t>
            </a:r>
          </a:p>
          <a:p>
            <a:endParaRPr lang="en-US" dirty="0"/>
          </a:p>
          <a:p>
            <a:r>
              <a:rPr lang="en-US" dirty="0"/>
              <a:t>The next line of thought may lead us to also close the file in the catch block, just in case there was an exception, but that would be duplicating code, and bad practice.</a:t>
            </a:r>
          </a:p>
          <a:p>
            <a:endParaRPr lang="en-US" dirty="0"/>
          </a:p>
          <a:p>
            <a:endParaRPr lang="en-US" dirty="0"/>
          </a:p>
          <a:p>
            <a:r>
              <a:rPr lang="en-US" dirty="0"/>
              <a:t>Before Java 7, what you WOULD do is close the file in the finally block.</a:t>
            </a:r>
          </a:p>
        </p:txBody>
      </p:sp>
      <p:sp>
        <p:nvSpPr>
          <p:cNvPr id="4" name="Slide Number Placeholder 3"/>
          <p:cNvSpPr>
            <a:spLocks noGrp="1"/>
          </p:cNvSpPr>
          <p:nvPr>
            <p:ph type="sldNum" sz="quarter" idx="5"/>
          </p:nvPr>
        </p:nvSpPr>
        <p:spPr/>
        <p:txBody>
          <a:bodyPr/>
          <a:lstStyle/>
          <a:p>
            <a:fld id="{8B9B2A1B-074E-4986-9553-3DDF12882222}" type="slidenum">
              <a:rPr lang="en-US" smtClean="0"/>
              <a:t>4</a:t>
            </a:fld>
            <a:endParaRPr lang="en-US"/>
          </a:p>
        </p:txBody>
      </p:sp>
    </p:spTree>
    <p:extLst>
      <p:ext uri="{BB962C8B-B14F-4D97-AF65-F5344CB8AC3E}">
        <p14:creationId xmlns:p14="http://schemas.microsoft.com/office/powerpoint/2010/main" val="4227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 finally block ALWAYS executes regardless of whether an exception was thrown, in older versions of Java, it was common practice to use the finally block to close resources.</a:t>
            </a:r>
          </a:p>
          <a:p>
            <a:endParaRPr lang="en-US" dirty="0"/>
          </a:p>
          <a:p>
            <a:r>
              <a:rPr lang="en-US" dirty="0"/>
              <a:t>This right here is how that would look, but since I’m using Java 8, my IDE is flagging it because my resource objects are actually out of the scope of the finally block.</a:t>
            </a:r>
          </a:p>
          <a:p>
            <a:endParaRPr lang="en-US" dirty="0"/>
          </a:p>
          <a:p>
            <a:r>
              <a:rPr lang="en-US" dirty="0"/>
              <a:t>This code is also starting to get a little cumbersome, and there is STILL the possibility of a resource leak if an exception is thrown here in the finally block!</a:t>
            </a:r>
          </a:p>
          <a:p>
            <a:endParaRPr lang="en-US" dirty="0"/>
          </a:p>
          <a:p>
            <a:r>
              <a:rPr lang="en-US" dirty="0"/>
              <a:t>So what do we do instead in modern versions of Java? We use Try-With-Resources!</a:t>
            </a:r>
          </a:p>
        </p:txBody>
      </p:sp>
      <p:sp>
        <p:nvSpPr>
          <p:cNvPr id="4" name="Slide Number Placeholder 3"/>
          <p:cNvSpPr>
            <a:spLocks noGrp="1"/>
          </p:cNvSpPr>
          <p:nvPr>
            <p:ph type="sldNum" sz="quarter" idx="5"/>
          </p:nvPr>
        </p:nvSpPr>
        <p:spPr/>
        <p:txBody>
          <a:bodyPr/>
          <a:lstStyle/>
          <a:p>
            <a:fld id="{8B9B2A1B-074E-4986-9553-3DDF12882222}" type="slidenum">
              <a:rPr lang="en-US" smtClean="0"/>
              <a:t>5</a:t>
            </a:fld>
            <a:endParaRPr lang="en-US"/>
          </a:p>
        </p:txBody>
      </p:sp>
    </p:spTree>
    <p:extLst>
      <p:ext uri="{BB962C8B-B14F-4D97-AF65-F5344CB8AC3E}">
        <p14:creationId xmlns:p14="http://schemas.microsoft.com/office/powerpoint/2010/main" val="2804672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feature, the Developers of Java have given us a more efficient and less error-prone way to handle resources.</a:t>
            </a:r>
          </a:p>
          <a:p>
            <a:endParaRPr lang="en-US" dirty="0"/>
          </a:p>
          <a:p>
            <a:r>
              <a:rPr lang="en-US" dirty="0"/>
              <a:t>First, we hand the resources inside parenthesis when we start a try catch block.</a:t>
            </a:r>
          </a:p>
          <a:p>
            <a:endParaRPr lang="en-US" dirty="0"/>
          </a:p>
          <a:p>
            <a:r>
              <a:rPr lang="en-US" dirty="0"/>
              <a:t>Now, our resources will be available in the scope of both the try, catch and finally blocks while they’re needed, and Java will automatically close them afterward for us!</a:t>
            </a:r>
          </a:p>
          <a:p>
            <a:endParaRPr lang="en-US" dirty="0"/>
          </a:p>
          <a:p>
            <a:r>
              <a:rPr lang="en-US" dirty="0"/>
              <a:t>This is really convenient, and makes our code more concise and easy to read. Plus, we don’t have to worry about forgetting to close our resources.</a:t>
            </a:r>
          </a:p>
          <a:p>
            <a:endParaRPr lang="en-US" dirty="0"/>
          </a:p>
          <a:p>
            <a:r>
              <a:rPr lang="en-US" dirty="0"/>
              <a:t>We can also still use the catch and finally blocks if needed. The resources will be automatically closed before the catch or finally block is run.</a:t>
            </a:r>
          </a:p>
          <a:p>
            <a:endParaRPr lang="en-US" dirty="0"/>
          </a:p>
          <a:p>
            <a:r>
              <a:rPr lang="en-US" dirty="0"/>
              <a:t>This feature is available in Java 7 and later, and possible for any resources that implement the </a:t>
            </a:r>
            <a:r>
              <a:rPr lang="en-US" dirty="0" err="1"/>
              <a:t>java.lang.AutoCloseable</a:t>
            </a:r>
            <a:r>
              <a:rPr lang="en-US" dirty="0"/>
              <a:t> interface.</a:t>
            </a:r>
          </a:p>
        </p:txBody>
      </p:sp>
      <p:sp>
        <p:nvSpPr>
          <p:cNvPr id="4" name="Slide Number Placeholder 3"/>
          <p:cNvSpPr>
            <a:spLocks noGrp="1"/>
          </p:cNvSpPr>
          <p:nvPr>
            <p:ph type="sldNum" sz="quarter" idx="5"/>
          </p:nvPr>
        </p:nvSpPr>
        <p:spPr/>
        <p:txBody>
          <a:bodyPr/>
          <a:lstStyle/>
          <a:p>
            <a:fld id="{8B9B2A1B-074E-4986-9553-3DDF12882222}" type="slidenum">
              <a:rPr lang="en-US" smtClean="0"/>
              <a:t>6</a:t>
            </a:fld>
            <a:endParaRPr lang="en-US"/>
          </a:p>
        </p:txBody>
      </p:sp>
    </p:spTree>
    <p:extLst>
      <p:ext uri="{BB962C8B-B14F-4D97-AF65-F5344CB8AC3E}">
        <p14:creationId xmlns:p14="http://schemas.microsoft.com/office/powerpoint/2010/main" val="3690194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here, there are a lot of resources that are Auto-Closeable. So, in the future, when you’re working with external files, databases, network connections, etc., try-with-resources will be there to help.</a:t>
            </a:r>
          </a:p>
        </p:txBody>
      </p:sp>
      <p:sp>
        <p:nvSpPr>
          <p:cNvPr id="4" name="Slide Number Placeholder 3"/>
          <p:cNvSpPr>
            <a:spLocks noGrp="1"/>
          </p:cNvSpPr>
          <p:nvPr>
            <p:ph type="sldNum" sz="quarter" idx="5"/>
          </p:nvPr>
        </p:nvSpPr>
        <p:spPr/>
        <p:txBody>
          <a:bodyPr/>
          <a:lstStyle/>
          <a:p>
            <a:fld id="{8B9B2A1B-074E-4986-9553-3DDF12882222}" type="slidenum">
              <a:rPr lang="en-US" smtClean="0"/>
              <a:t>7</a:t>
            </a:fld>
            <a:endParaRPr lang="en-US"/>
          </a:p>
        </p:txBody>
      </p:sp>
    </p:spTree>
    <p:extLst>
      <p:ext uri="{BB962C8B-B14F-4D97-AF65-F5344CB8AC3E}">
        <p14:creationId xmlns:p14="http://schemas.microsoft.com/office/powerpoint/2010/main" val="1219737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146070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66788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71061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83124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48741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5966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9477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722453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76549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37020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7654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81663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102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850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46CE7D5-CF57-46EF-B807-FDD0502418D4}" type="datetimeFigureOut">
              <a:rPr lang="en-US" smtClean="0"/>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59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58120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8271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12/20/2023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22349845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A3F500-A628-FC88-40C9-B483DE35A682}"/>
              </a:ext>
            </a:extLst>
          </p:cNvPr>
          <p:cNvPicPr>
            <a:picLocks noChangeAspect="1"/>
          </p:cNvPicPr>
          <p:nvPr/>
        </p:nvPicPr>
        <p:blipFill rotWithShape="1">
          <a:blip r:embed="rId4"/>
          <a:srcRect l="9091" t="41978" b="6886"/>
          <a:stretch/>
        </p:blipFill>
        <p:spPr>
          <a:xfrm>
            <a:off x="20" y="10"/>
            <a:ext cx="12191981" cy="6857990"/>
          </a:xfrm>
          <a:prstGeom prst="rect">
            <a:avLst/>
          </a:prstGeom>
        </p:spPr>
      </p:pic>
      <p:pic>
        <p:nvPicPr>
          <p:cNvPr id="10" name="Picture 9">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4"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7" name="Straight Connector 16">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6646333" y="2032000"/>
            <a:ext cx="4513792" cy="2819398"/>
          </a:xfrm>
        </p:spPr>
        <p:txBody>
          <a:bodyPr>
            <a:normAutofit/>
          </a:bodyPr>
          <a:lstStyle/>
          <a:p>
            <a:r>
              <a:rPr lang="en-US" dirty="0">
                <a:cs typeface="Calibri Light"/>
              </a:rPr>
              <a:t>Try-With-Resources in Java</a:t>
            </a:r>
            <a:endParaRPr lang="en-US" dirty="0"/>
          </a:p>
        </p:txBody>
      </p:sp>
      <p:sp>
        <p:nvSpPr>
          <p:cNvPr id="3" name="Subtitle 2"/>
          <p:cNvSpPr>
            <a:spLocks noGrp="1"/>
          </p:cNvSpPr>
          <p:nvPr>
            <p:ph type="subTitle" idx="1"/>
          </p:nvPr>
        </p:nvSpPr>
        <p:spPr>
          <a:xfrm>
            <a:off x="6646333" y="4851399"/>
            <a:ext cx="4513792" cy="914401"/>
          </a:xfrm>
        </p:spPr>
        <p:txBody>
          <a:bodyPr vert="horz" lIns="91440" tIns="45720" rIns="91440" bIns="45720" rtlCol="0">
            <a:normAutofit/>
          </a:bodyPr>
          <a:lstStyle/>
          <a:p>
            <a:r>
              <a:rPr lang="en-US" dirty="0">
                <a:cs typeface="Calibri"/>
              </a:rPr>
              <a:t>Josh Holland</a:t>
            </a:r>
            <a:endParaRPr lang="en-US"/>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3451-22A9-1944-BB12-B57840DEB104}"/>
              </a:ext>
            </a:extLst>
          </p:cNvPr>
          <p:cNvSpPr>
            <a:spLocks noGrp="1"/>
          </p:cNvSpPr>
          <p:nvPr>
            <p:ph type="title"/>
          </p:nvPr>
        </p:nvSpPr>
        <p:spPr/>
        <p:txBody>
          <a:bodyPr/>
          <a:lstStyle/>
          <a:p>
            <a:r>
              <a:rPr lang="en-US" dirty="0">
                <a:cs typeface="Calibri Light"/>
              </a:rPr>
              <a:t>Working with resources in java</a:t>
            </a:r>
            <a:endParaRPr lang="en-US" dirty="0"/>
          </a:p>
        </p:txBody>
      </p:sp>
      <p:pic>
        <p:nvPicPr>
          <p:cNvPr id="5" name="Content Placeholder 4">
            <a:extLst>
              <a:ext uri="{FF2B5EF4-FFF2-40B4-BE49-F238E27FC236}">
                <a16:creationId xmlns:a16="http://schemas.microsoft.com/office/drawing/2014/main" id="{857DA6E2-CFC5-534D-25D0-A687D2CB8747}"/>
              </a:ext>
            </a:extLst>
          </p:cNvPr>
          <p:cNvPicPr>
            <a:picLocks noGrp="1" noChangeAspect="1"/>
          </p:cNvPicPr>
          <p:nvPr>
            <p:ph idx="1"/>
          </p:nvPr>
        </p:nvPicPr>
        <p:blipFill>
          <a:blip r:embed="rId3"/>
          <a:stretch>
            <a:fillRect/>
          </a:stretch>
        </p:blipFill>
        <p:spPr>
          <a:xfrm>
            <a:off x="1197844" y="2141538"/>
            <a:ext cx="9107336" cy="3649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4638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3451-22A9-1944-BB12-B57840DEB104}"/>
              </a:ext>
            </a:extLst>
          </p:cNvPr>
          <p:cNvSpPr>
            <a:spLocks noGrp="1"/>
          </p:cNvSpPr>
          <p:nvPr>
            <p:ph type="title"/>
          </p:nvPr>
        </p:nvSpPr>
        <p:spPr/>
        <p:txBody>
          <a:bodyPr/>
          <a:lstStyle/>
          <a:p>
            <a:r>
              <a:rPr lang="en-US" dirty="0">
                <a:cs typeface="Calibri Light"/>
              </a:rPr>
              <a:t>Working with resources in java</a:t>
            </a:r>
            <a:endParaRPr lang="en-US" dirty="0"/>
          </a:p>
        </p:txBody>
      </p:sp>
      <p:pic>
        <p:nvPicPr>
          <p:cNvPr id="4" name="Picture 3">
            <a:extLst>
              <a:ext uri="{FF2B5EF4-FFF2-40B4-BE49-F238E27FC236}">
                <a16:creationId xmlns:a16="http://schemas.microsoft.com/office/drawing/2014/main" id="{A1E22186-753D-F423-DAC9-3D489B978D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5801" y="2210515"/>
            <a:ext cx="10917174" cy="40269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A screenshot of a computer">
            <a:extLst>
              <a:ext uri="{FF2B5EF4-FFF2-40B4-BE49-F238E27FC236}">
                <a16:creationId xmlns:a16="http://schemas.microsoft.com/office/drawing/2014/main" id="{655B3A5E-69FF-45C6-6983-9EF11309A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1823" y="1318245"/>
            <a:ext cx="9688277" cy="2095792"/>
          </a:xfrm>
          <a:prstGeom prst="roundRect">
            <a:avLst>
              <a:gd name="adj" fmla="val 4167"/>
            </a:avLst>
          </a:prstGeom>
          <a:solidFill>
            <a:srgbClr val="FFFFFF"/>
          </a:solidFill>
          <a:ln w="76200" cap="sq">
            <a:solidFill>
              <a:srgbClr val="FFFF00"/>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cxnSp>
        <p:nvCxnSpPr>
          <p:cNvPr id="7" name="Straight Connector 6">
            <a:extLst>
              <a:ext uri="{FF2B5EF4-FFF2-40B4-BE49-F238E27FC236}">
                <a16:creationId xmlns:a16="http://schemas.microsoft.com/office/drawing/2014/main" id="{6F033FEC-3164-EB55-F48C-55DEE1B728CF}"/>
              </a:ext>
            </a:extLst>
          </p:cNvPr>
          <p:cNvCxnSpPr/>
          <p:nvPr/>
        </p:nvCxnSpPr>
        <p:spPr>
          <a:xfrm>
            <a:off x="1618247" y="1708484"/>
            <a:ext cx="2153653" cy="0"/>
          </a:xfrm>
          <a:prstGeom prst="line">
            <a:avLst/>
          </a:prstGeom>
          <a:ln>
            <a:solidFill>
              <a:srgbClr val="FF0000"/>
            </a:solidFill>
          </a:ln>
          <a:effectLst>
            <a:glow rad="101600">
              <a:schemeClr val="accent6">
                <a:satMod val="175000"/>
                <a:alpha val="40000"/>
              </a:schemeClr>
            </a:glow>
          </a:effectLst>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74911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16"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3451-22A9-1944-BB12-B57840DEB104}"/>
              </a:ext>
            </a:extLst>
          </p:cNvPr>
          <p:cNvSpPr>
            <a:spLocks noGrp="1"/>
          </p:cNvSpPr>
          <p:nvPr>
            <p:ph type="title"/>
          </p:nvPr>
        </p:nvSpPr>
        <p:spPr/>
        <p:txBody>
          <a:bodyPr/>
          <a:lstStyle/>
          <a:p>
            <a:r>
              <a:rPr lang="en-US" dirty="0">
                <a:cs typeface="Calibri Light"/>
              </a:rPr>
              <a:t>Working with resources in java</a:t>
            </a:r>
            <a:endParaRPr lang="en-US" dirty="0"/>
          </a:p>
        </p:txBody>
      </p:sp>
      <p:pic>
        <p:nvPicPr>
          <p:cNvPr id="4" name="Picture 3">
            <a:extLst>
              <a:ext uri="{FF2B5EF4-FFF2-40B4-BE49-F238E27FC236}">
                <a16:creationId xmlns:a16="http://schemas.microsoft.com/office/drawing/2014/main" id="{A1E22186-753D-F423-DAC9-3D489B978D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5801" y="2045566"/>
            <a:ext cx="10917174" cy="43568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E05DAF03-A9D2-D9C2-6F14-04A86A4F3D4F}"/>
              </a:ext>
            </a:extLst>
          </p:cNvPr>
          <p:cNvSpPr/>
          <p:nvPr/>
        </p:nvSpPr>
        <p:spPr>
          <a:xfrm>
            <a:off x="1280160" y="4800600"/>
            <a:ext cx="3893820" cy="426720"/>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320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3451-22A9-1944-BB12-B57840DEB104}"/>
              </a:ext>
            </a:extLst>
          </p:cNvPr>
          <p:cNvSpPr>
            <a:spLocks noGrp="1"/>
          </p:cNvSpPr>
          <p:nvPr>
            <p:ph type="title"/>
          </p:nvPr>
        </p:nvSpPr>
        <p:spPr/>
        <p:txBody>
          <a:bodyPr/>
          <a:lstStyle/>
          <a:p>
            <a:r>
              <a:rPr lang="en-US" dirty="0">
                <a:cs typeface="Calibri Light"/>
              </a:rPr>
              <a:t>Working with resources in java</a:t>
            </a:r>
            <a:endParaRPr lang="en-US" dirty="0"/>
          </a:p>
        </p:txBody>
      </p:sp>
      <p:pic>
        <p:nvPicPr>
          <p:cNvPr id="4" name="Picture 3">
            <a:extLst>
              <a:ext uri="{FF2B5EF4-FFF2-40B4-BE49-F238E27FC236}">
                <a16:creationId xmlns:a16="http://schemas.microsoft.com/office/drawing/2014/main" id="{A1E22186-753D-F423-DAC9-3D489B978D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595245" y="2045566"/>
            <a:ext cx="9098285" cy="43568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0754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3451-22A9-1944-BB12-B57840DEB104}"/>
              </a:ext>
            </a:extLst>
          </p:cNvPr>
          <p:cNvSpPr>
            <a:spLocks noGrp="1"/>
          </p:cNvSpPr>
          <p:nvPr>
            <p:ph type="title"/>
          </p:nvPr>
        </p:nvSpPr>
        <p:spPr/>
        <p:txBody>
          <a:bodyPr/>
          <a:lstStyle/>
          <a:p>
            <a:r>
              <a:rPr lang="en-US" dirty="0">
                <a:cs typeface="Calibri Light"/>
              </a:rPr>
              <a:t>Try-with-resources</a:t>
            </a:r>
            <a:endParaRPr lang="en-US" dirty="0"/>
          </a:p>
        </p:txBody>
      </p:sp>
      <p:pic>
        <p:nvPicPr>
          <p:cNvPr id="4" name="Picture 3">
            <a:extLst>
              <a:ext uri="{FF2B5EF4-FFF2-40B4-BE49-F238E27FC236}">
                <a16:creationId xmlns:a16="http://schemas.microsoft.com/office/drawing/2014/main" id="{A1E22186-753D-F423-DAC9-3D489B978D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3485" y="2401598"/>
            <a:ext cx="9921805" cy="36447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CC674C65-0ACA-1262-6D13-009F15C011B6}"/>
              </a:ext>
            </a:extLst>
          </p:cNvPr>
          <p:cNvSpPr/>
          <p:nvPr/>
        </p:nvSpPr>
        <p:spPr>
          <a:xfrm>
            <a:off x="1783080" y="2827020"/>
            <a:ext cx="9034146" cy="701040"/>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496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A888-831A-B696-30C1-667C5B656BC0}"/>
              </a:ext>
            </a:extLst>
          </p:cNvPr>
          <p:cNvSpPr>
            <a:spLocks noGrp="1"/>
          </p:cNvSpPr>
          <p:nvPr>
            <p:ph type="title"/>
          </p:nvPr>
        </p:nvSpPr>
        <p:spPr/>
        <p:txBody>
          <a:bodyPr/>
          <a:lstStyle/>
          <a:p>
            <a:r>
              <a:rPr lang="en-US" dirty="0">
                <a:cs typeface="Calibri Light"/>
              </a:rPr>
              <a:t>Try-With-Resources</a:t>
            </a:r>
            <a:endParaRPr lang="en-US" dirty="0"/>
          </a:p>
        </p:txBody>
      </p:sp>
      <p:pic>
        <p:nvPicPr>
          <p:cNvPr id="5" name="Content Placeholder 4">
            <a:extLst>
              <a:ext uri="{FF2B5EF4-FFF2-40B4-BE49-F238E27FC236}">
                <a16:creationId xmlns:a16="http://schemas.microsoft.com/office/drawing/2014/main" id="{1FE3816F-A117-CD22-3132-369BAA71B358}"/>
              </a:ext>
            </a:extLst>
          </p:cNvPr>
          <p:cNvPicPr>
            <a:picLocks noGrp="1" noChangeAspect="1"/>
          </p:cNvPicPr>
          <p:nvPr>
            <p:ph idx="1"/>
          </p:nvPr>
        </p:nvPicPr>
        <p:blipFill>
          <a:blip r:embed="rId3"/>
          <a:stretch>
            <a:fillRect/>
          </a:stretch>
        </p:blipFill>
        <p:spPr>
          <a:xfrm>
            <a:off x="685800" y="1604169"/>
            <a:ext cx="11018519" cy="74276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Rounded Corners 2">
            <a:extLst>
              <a:ext uri="{FF2B5EF4-FFF2-40B4-BE49-F238E27FC236}">
                <a16:creationId xmlns:a16="http://schemas.microsoft.com/office/drawing/2014/main" id="{53362F66-91BD-7E47-1D36-5DC4639580D9}"/>
              </a:ext>
            </a:extLst>
          </p:cNvPr>
          <p:cNvSpPr/>
          <p:nvPr/>
        </p:nvSpPr>
        <p:spPr>
          <a:xfrm>
            <a:off x="685801" y="3756660"/>
            <a:ext cx="11003279" cy="3025140"/>
          </a:xfrm>
          <a:custGeom>
            <a:avLst/>
            <a:gdLst>
              <a:gd name="connsiteX0" fmla="*/ 0 w 11003279"/>
              <a:gd name="connsiteY0" fmla="*/ 504200 h 3025140"/>
              <a:gd name="connsiteX1" fmla="*/ 504200 w 11003279"/>
              <a:gd name="connsiteY1" fmla="*/ 0 h 3025140"/>
              <a:gd name="connsiteX2" fmla="*/ 10499079 w 11003279"/>
              <a:gd name="connsiteY2" fmla="*/ 0 h 3025140"/>
              <a:gd name="connsiteX3" fmla="*/ 11003279 w 11003279"/>
              <a:gd name="connsiteY3" fmla="*/ 504200 h 3025140"/>
              <a:gd name="connsiteX4" fmla="*/ 11003279 w 11003279"/>
              <a:gd name="connsiteY4" fmla="*/ 2520940 h 3025140"/>
              <a:gd name="connsiteX5" fmla="*/ 10499079 w 11003279"/>
              <a:gd name="connsiteY5" fmla="*/ 3025140 h 3025140"/>
              <a:gd name="connsiteX6" fmla="*/ 504200 w 11003279"/>
              <a:gd name="connsiteY6" fmla="*/ 3025140 h 3025140"/>
              <a:gd name="connsiteX7" fmla="*/ 0 w 11003279"/>
              <a:gd name="connsiteY7" fmla="*/ 2520940 h 3025140"/>
              <a:gd name="connsiteX8" fmla="*/ 0 w 11003279"/>
              <a:gd name="connsiteY8" fmla="*/ 504200 h 3025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03279" h="3025140" extrusionOk="0">
                <a:moveTo>
                  <a:pt x="0" y="504200"/>
                </a:moveTo>
                <a:cubicBezTo>
                  <a:pt x="-10718" y="244542"/>
                  <a:pt x="210128" y="-6446"/>
                  <a:pt x="504200" y="0"/>
                </a:cubicBezTo>
                <a:cubicBezTo>
                  <a:pt x="3402076" y="-60713"/>
                  <a:pt x="8730969" y="61072"/>
                  <a:pt x="10499079" y="0"/>
                </a:cubicBezTo>
                <a:cubicBezTo>
                  <a:pt x="10765171" y="4134"/>
                  <a:pt x="10972212" y="262474"/>
                  <a:pt x="11003279" y="504200"/>
                </a:cubicBezTo>
                <a:cubicBezTo>
                  <a:pt x="11027731" y="1146732"/>
                  <a:pt x="11070942" y="1587191"/>
                  <a:pt x="11003279" y="2520940"/>
                </a:cubicBezTo>
                <a:cubicBezTo>
                  <a:pt x="11013423" y="2789761"/>
                  <a:pt x="10781157" y="3025379"/>
                  <a:pt x="10499079" y="3025140"/>
                </a:cubicBezTo>
                <a:cubicBezTo>
                  <a:pt x="6775247" y="2951369"/>
                  <a:pt x="3468396" y="2869257"/>
                  <a:pt x="504200" y="3025140"/>
                </a:cubicBezTo>
                <a:cubicBezTo>
                  <a:pt x="233489" y="3026264"/>
                  <a:pt x="-28051" y="2786600"/>
                  <a:pt x="0" y="2520940"/>
                </a:cubicBezTo>
                <a:cubicBezTo>
                  <a:pt x="152408" y="2184006"/>
                  <a:pt x="73868" y="1250013"/>
                  <a:pt x="0" y="504200"/>
                </a:cubicBezTo>
                <a:close/>
              </a:path>
            </a:pathLst>
          </a:custGeom>
          <a:noFill/>
          <a:ln w="38100">
            <a:solidFill>
              <a:srgbClr val="FFFF00"/>
            </a:solidFill>
            <a:extLst>
              <a:ext uri="{C807C97D-BFC1-408E-A445-0C87EB9F89A2}">
                <ask:lineSketchStyleProps xmlns:ask="http://schemas.microsoft.com/office/drawing/2018/sketchyshapes" sd="981765707">
                  <a:prstGeom prst="round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642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5" name="Rectangle 14">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Close up image of hands applauding">
            <a:extLst>
              <a:ext uri="{FF2B5EF4-FFF2-40B4-BE49-F238E27FC236}">
                <a16:creationId xmlns:a16="http://schemas.microsoft.com/office/drawing/2014/main" id="{EDB75AAA-90E5-3B7B-F9D7-77C7E163BB3A}"/>
              </a:ext>
            </a:extLst>
          </p:cNvPr>
          <p:cNvPicPr>
            <a:picLocks noChangeAspect="1"/>
          </p:cNvPicPr>
          <p:nvPr/>
        </p:nvPicPr>
        <p:blipFill rotWithShape="1">
          <a:blip r:embed="rId4">
            <a:alphaModFix amt="20000"/>
          </a:blip>
          <a:srcRect t="596" b="15134"/>
          <a:stretch/>
        </p:blipFill>
        <p:spPr>
          <a:xfrm>
            <a:off x="20" y="10"/>
            <a:ext cx="12191980" cy="6857990"/>
          </a:xfrm>
          <a:prstGeom prst="rect">
            <a:avLst/>
          </a:prstGeom>
        </p:spPr>
      </p:pic>
      <p:pic>
        <p:nvPicPr>
          <p:cNvPr id="17" name="Picture 16">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1E77420-BC74-D523-DD84-61B279B80231}"/>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sz="4800" dirty="0"/>
              <a:t>THANK YOU FOR LISTENING!</a:t>
            </a:r>
          </a:p>
        </p:txBody>
      </p:sp>
    </p:spTree>
    <p:extLst>
      <p:ext uri="{BB962C8B-B14F-4D97-AF65-F5344CB8AC3E}">
        <p14:creationId xmlns:p14="http://schemas.microsoft.com/office/powerpoint/2010/main" val="104084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1395</TotalTime>
  <Words>625</Words>
  <Application>Microsoft Office PowerPoint</Application>
  <PresentationFormat>Widescreen</PresentationFormat>
  <Paragraphs>58</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Try-With-Resources in Java</vt:lpstr>
      <vt:lpstr>Working with resources in java</vt:lpstr>
      <vt:lpstr>Working with resources in java</vt:lpstr>
      <vt:lpstr>Working with resources in java</vt:lpstr>
      <vt:lpstr>Working with resources in java</vt:lpstr>
      <vt:lpstr>Try-with-resources</vt:lpstr>
      <vt:lpstr>Try-With-Resources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Holland</dc:creator>
  <cp:lastModifiedBy>Joshua Holland</cp:lastModifiedBy>
  <cp:revision>25</cp:revision>
  <dcterms:created xsi:type="dcterms:W3CDTF">2023-12-18T16:52:00Z</dcterms:created>
  <dcterms:modified xsi:type="dcterms:W3CDTF">2023-12-21T19:26:24Z</dcterms:modified>
</cp:coreProperties>
</file>