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4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07B5F-55D8-1E28-3EAB-6475C1ED905D}" v="441" dt="2020-10-13T23:28:10.456"/>
    <p1510:client id="{394CECC0-8735-F01F-40E9-4E9B49928AAB}" v="4167" dt="2020-10-22T22:47:38.292"/>
    <p1510:client id="{D7853248-440A-410D-91F9-A2B121437B3B}" v="44" dt="2020-10-23T17:07:23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6309320"/>
            <a:ext cx="9144000" cy="54868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381384"/>
            <a:ext cx="2249424" cy="476616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381384"/>
            <a:ext cx="6784848" cy="476616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noFill/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8400" y="6381328"/>
            <a:ext cx="6705600" cy="45801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52400" y="6381328"/>
            <a:ext cx="2057400" cy="45801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F133444-7D5B-42FC-8204-CA58D1EE1275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9D756B-08FB-4091-850B-4DAC35A5671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3444-7D5B-42FC-8204-CA58D1EE1275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9D756B-08FB-4091-850B-4DAC35A5671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133444-7D5B-42FC-8204-CA58D1EE1275}" type="datetimeFigureOut">
              <a:rPr lang="en-CA" smtClean="0"/>
              <a:pPr/>
              <a:t>2020-12-16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69D756B-08FB-4091-850B-4DAC35A56713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133444-7D5B-42FC-8204-CA58D1EE1275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9D756B-08FB-4091-850B-4DAC35A5671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F133444-7D5B-42FC-8204-CA58D1EE1275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69D756B-08FB-4091-850B-4DAC35A56713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tx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3444-7D5B-42FC-8204-CA58D1EE1275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9D756B-08FB-4091-850B-4DAC35A5671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004392" cy="365125"/>
          </a:xfrm>
        </p:spPr>
        <p:txBody>
          <a:bodyPr/>
          <a:lstStyle/>
          <a:p>
            <a:fld id="{0F133444-7D5B-42FC-8204-CA58D1EE1275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253485"/>
            <a:ext cx="576064" cy="3600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9D756B-08FB-4091-850B-4DAC35A5671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3444-7D5B-42FC-8204-CA58D1EE1275}" type="datetimeFigureOut">
              <a:rPr lang="en-CA" smtClean="0"/>
              <a:t>2020-12-16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9D756B-08FB-4091-850B-4DAC35A56713}" type="slidenum">
              <a:rPr lang="en-CA" smtClean="0"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noFill/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004392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F133444-7D5B-42FC-8204-CA58D1EE1275}" type="datetimeFigureOut">
              <a:rPr lang="en-CA" smtClean="0"/>
              <a:pPr/>
              <a:t>2020-12-16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Data Science &amp; Health 2020</a:t>
            </a:r>
            <a:endParaRPr lang="en-CA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36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2400" y="6253485"/>
            <a:ext cx="576064" cy="36004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69D756B-08FB-4091-850B-4DAC35A5671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 userDrawn="1"/>
        </p:nvSpPr>
        <p:spPr>
          <a:xfrm>
            <a:off x="0" y="6849384"/>
            <a:ext cx="9144000" cy="36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280160"/>
            <a:ext cx="504000" cy="360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itchFamily="2" charset="2"/>
        <a:buChar char="§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" pitchFamily="2" charset="2"/>
        <a:buChar char="§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itchFamily="2" charset="2"/>
        <a:buChar char="§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7287/peerj.preprints.3210v1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b">
            <a:normAutofit fontScale="90000"/>
          </a:bodyPr>
          <a:lstStyle/>
          <a:p>
            <a:r>
              <a:rPr lang="en-CA" b="0" dirty="0"/>
              <a:t>Reticulate RStudio and your R code with Python!</a:t>
            </a:r>
            <a:endParaRPr lang="en-CA" dirty="0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ctr">
            <a:normAutofit lnSpcReduction="10000"/>
          </a:bodyPr>
          <a:lstStyle/>
          <a:p>
            <a:r>
              <a:rPr lang="en-CA" dirty="0">
                <a:ea typeface="+mn-lt"/>
                <a:cs typeface="+mn-lt"/>
              </a:rPr>
              <a:t>TIFFANY TIMBERS, PH.D.</a:t>
            </a:r>
          </a:p>
        </p:txBody>
      </p:sp>
      <p:pic>
        <p:nvPicPr>
          <p:cNvPr id="1026" name="Picture 2" descr="Interface to Python • reticulate">
            <a:extLst>
              <a:ext uri="{FF2B5EF4-FFF2-40B4-BE49-F238E27FC236}">
                <a16:creationId xmlns:a16="http://schemas.microsoft.com/office/drawing/2014/main" id="{8217782B-790F-924C-9ED5-8CC6AB80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7" y="441788"/>
            <a:ext cx="4160344" cy="290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CA">
                <a:cs typeface="Calibri"/>
              </a:rPr>
              <a:t>Outline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CA" dirty="0">
                <a:ea typeface="+mn-lt"/>
                <a:cs typeface="+mn-lt"/>
              </a:rPr>
              <a:t>Choosing the "best" software tool or language for the job</a:t>
            </a:r>
          </a:p>
          <a:p>
            <a:r>
              <a:rPr lang="en-CA" dirty="0">
                <a:ea typeface="+mn-lt"/>
                <a:cs typeface="+mn-lt"/>
              </a:rPr>
              <a:t>Set-up {reticulate} after installing </a:t>
            </a:r>
            <a:r>
              <a:rPr lang="en-CA" dirty="0" err="1">
                <a:ea typeface="+mn-lt"/>
                <a:cs typeface="+mn-lt"/>
              </a:rPr>
              <a:t>miniconda</a:t>
            </a:r>
            <a:endParaRPr lang="en-CA" dirty="0">
              <a:ea typeface="+mn-lt"/>
              <a:cs typeface="+mn-lt"/>
            </a:endParaRPr>
          </a:p>
          <a:p>
            <a:r>
              <a:rPr lang="en-CA" dirty="0">
                <a:ea typeface="+mn-lt"/>
                <a:cs typeface="+mn-lt"/>
              </a:rPr>
              <a:t>How to use the Python </a:t>
            </a:r>
            <a:r>
              <a:rPr lang="en-CA" dirty="0" err="1">
                <a:ea typeface="+mn-lt"/>
                <a:cs typeface="+mn-lt"/>
              </a:rPr>
              <a:t>repl</a:t>
            </a:r>
            <a:r>
              <a:rPr lang="en-CA" dirty="0">
                <a:ea typeface="+mn-lt"/>
                <a:cs typeface="+mn-lt"/>
              </a:rPr>
              <a:t> in RStudio</a:t>
            </a:r>
          </a:p>
          <a:p>
            <a:r>
              <a:rPr lang="en-CA" dirty="0">
                <a:ea typeface="+mn-lt"/>
                <a:cs typeface="+mn-lt"/>
              </a:rPr>
              <a:t>How to create, edit and run Python scripts in RStudio</a:t>
            </a:r>
          </a:p>
          <a:p>
            <a:r>
              <a:rPr lang="en-CA" dirty="0"/>
              <a:t>Weaving Python into R Markdown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Calibri"/>
              </a:rPr>
              <a:t>The data science software stack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en-CA" b="1" dirty="0">
                <a:cs typeface="Calibri"/>
              </a:rPr>
              <a:t>Type of tools needed:</a:t>
            </a:r>
            <a:br>
              <a:rPr lang="en-CA" b="1" dirty="0">
                <a:cs typeface="Calibri"/>
              </a:rPr>
            </a:br>
            <a:endParaRPr lang="en-CA" dirty="0">
              <a:cs typeface="Calibri"/>
            </a:endParaRPr>
          </a:p>
          <a:p>
            <a:r>
              <a:rPr lang="en-CA">
                <a:cs typeface="Calibri"/>
              </a:rPr>
              <a:t>Programming </a:t>
            </a:r>
            <a:r>
              <a:rPr lang="en-CA" dirty="0">
                <a:cs typeface="Calibri"/>
              </a:rPr>
              <a:t>language</a:t>
            </a:r>
            <a:br>
              <a:rPr lang="en-CA" dirty="0">
                <a:cs typeface="Calibri"/>
              </a:rPr>
            </a:br>
            <a:endParaRPr lang="en-CA" dirty="0">
              <a:cs typeface="Calibri"/>
            </a:endParaRPr>
          </a:p>
          <a:p>
            <a:r>
              <a:rPr lang="en-CA">
                <a:cs typeface="Calibri"/>
              </a:rPr>
              <a:t>Code editor</a:t>
            </a:r>
            <a:br>
              <a:rPr lang="en-CA" dirty="0">
                <a:cs typeface="Calibri"/>
              </a:rPr>
            </a:br>
            <a:endParaRPr lang="en-CA" dirty="0">
              <a:cs typeface="Calibri"/>
            </a:endParaRPr>
          </a:p>
          <a:p>
            <a:r>
              <a:rPr lang="en-CA">
                <a:ea typeface="+mn-lt"/>
                <a:cs typeface="+mn-lt"/>
              </a:rPr>
              <a:t>Version control software</a:t>
            </a:r>
            <a:endParaRPr lang="en-CA" dirty="0">
              <a:cs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en-CA" b="1" dirty="0">
                <a:cs typeface="Calibri"/>
              </a:rPr>
              <a:t>Examples:</a:t>
            </a:r>
          </a:p>
        </p:txBody>
      </p:sp>
      <p:pic>
        <p:nvPicPr>
          <p:cNvPr id="7" name="Picture 7" descr="Logo, icon&#10;&#10;Description automatically generated">
            <a:extLst>
              <a:ext uri="{FF2B5EF4-FFF2-40B4-BE49-F238E27FC236}">
                <a16:creationId xmlns:a16="http://schemas.microsoft.com/office/drawing/2014/main" id="{9D9B91AF-16A9-4923-9038-CA2A09C19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828" y="4732344"/>
            <a:ext cx="2027322" cy="1117633"/>
          </a:xfrm>
          <a:prstGeom prst="rect">
            <a:avLst/>
          </a:prstGeom>
        </p:spPr>
      </p:pic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5A750B-3C75-4A76-A199-5A5B13F7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13" y="5387413"/>
            <a:ext cx="1106909" cy="463218"/>
          </a:xfrm>
          <a:prstGeom prst="rect">
            <a:avLst/>
          </a:prstGeom>
        </p:spPr>
      </p:pic>
      <p:pic>
        <p:nvPicPr>
          <p:cNvPr id="8" name="Picture 8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08FF55A5-2410-44F6-983D-991359056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200" y="2694499"/>
            <a:ext cx="2243892" cy="637301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EEC99376-FC5D-4FE9-9308-82C76556F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411" y="2639156"/>
            <a:ext cx="980575" cy="735956"/>
          </a:xfrm>
          <a:prstGeom prst="rect">
            <a:avLst/>
          </a:prstGeom>
        </p:spPr>
      </p:pic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FB06608-7A82-4B59-ACE4-B85D29A88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677" y="3716255"/>
            <a:ext cx="878306" cy="996097"/>
          </a:xfrm>
          <a:prstGeom prst="rect">
            <a:avLst/>
          </a:prstGeom>
        </p:spPr>
      </p:pic>
      <p:pic>
        <p:nvPicPr>
          <p:cNvPr id="11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D48BF429-3394-4516-A092-66E47D153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5867" y="3910443"/>
            <a:ext cx="1726533" cy="607722"/>
          </a:xfrm>
          <a:prstGeom prst="rect">
            <a:avLst/>
          </a:prstGeom>
        </p:spPr>
      </p:pic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8398C41E-F01F-472A-86DD-5A3DB7735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446" y="3627764"/>
            <a:ext cx="2069432" cy="1028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 fontScale="90000"/>
          </a:bodyPr>
          <a:lstStyle/>
          <a:p>
            <a:r>
              <a:rPr lang="en-CA">
                <a:ea typeface="+mj-lt"/>
                <a:cs typeface="+mj-lt"/>
              </a:rPr>
              <a:t>Choosing the "best" tool for the job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849EE-63AB-4B07-B0E0-019A4A8B94E6}"/>
              </a:ext>
            </a:extLst>
          </p:cNvPr>
          <p:cNvSpPr txBox="1"/>
          <p:nvPr/>
        </p:nvSpPr>
        <p:spPr>
          <a:xfrm>
            <a:off x="806116" y="1714500"/>
            <a:ext cx="69422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sz="2400" dirty="0"/>
              <a:t>As long as the tools allow you to meet the </a:t>
            </a:r>
            <a:br>
              <a:rPr lang="en-US" dirty="0"/>
            </a:br>
            <a:r>
              <a:rPr lang="en-CA" sz="2400" dirty="0"/>
              <a:t>following criteria for your analysis, </a:t>
            </a:r>
            <a:endParaRPr lang="en-US" sz="2400" dirty="0"/>
          </a:p>
          <a:p>
            <a:pPr algn="ctr"/>
            <a:r>
              <a:rPr lang="en-CA" sz="2400" dirty="0"/>
              <a:t>they will be suitable for data science:</a:t>
            </a:r>
            <a:endParaRPr lang="en-US" sz="24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27335-D623-4C64-8067-9B2493153376}"/>
              </a:ext>
            </a:extLst>
          </p:cNvPr>
          <p:cNvSpPr txBox="1"/>
          <p:nvPr/>
        </p:nvSpPr>
        <p:spPr>
          <a:xfrm>
            <a:off x="1618248" y="3296653"/>
            <a:ext cx="590750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Reproducible and auditable</a:t>
            </a:r>
            <a:br>
              <a:rPr lang="en-US" sz="2400" dirty="0"/>
            </a:br>
            <a:endParaRPr lang="en-US" sz="24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400" dirty="0">
                <a:cs typeface="Calibri"/>
              </a:rPr>
              <a:t>Accurate</a:t>
            </a:r>
            <a:br>
              <a:rPr lang="en-US" sz="2400" dirty="0">
                <a:cs typeface="Calibri"/>
              </a:rPr>
            </a:br>
            <a:endParaRPr lang="en-US" sz="24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400" dirty="0">
                <a:cs typeface="Calibri"/>
              </a:rPr>
              <a:t>Collaborative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46A7C-308F-4D26-8EB1-C4F73BE91D04}"/>
              </a:ext>
            </a:extLst>
          </p:cNvPr>
          <p:cNvSpPr txBox="1"/>
          <p:nvPr/>
        </p:nvSpPr>
        <p:spPr>
          <a:xfrm>
            <a:off x="1618249" y="5907505"/>
            <a:ext cx="5919534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Parker, H. (2017), </a:t>
            </a:r>
            <a:r>
              <a:rPr lang="en-US" dirty="0">
                <a:ea typeface="+mn-lt"/>
                <a:cs typeface="+mn-lt"/>
              </a:rPr>
              <a:t>Opinionated Analysis Development. </a:t>
            </a:r>
            <a:br>
              <a:rPr lang="en-US" dirty="0">
                <a:ea typeface="+mn-lt"/>
                <a:cs typeface="+mn-lt"/>
              </a:rPr>
            </a:br>
            <a:r>
              <a:rPr lang="en-US" i="1" dirty="0">
                <a:ea typeface="+mn-lt"/>
                <a:cs typeface="+mn-lt"/>
              </a:rPr>
              <a:t>      </a:t>
            </a:r>
            <a:r>
              <a:rPr lang="en-US" i="1" dirty="0" err="1">
                <a:ea typeface="+mn-lt"/>
                <a:cs typeface="+mn-lt"/>
              </a:rPr>
              <a:t>PeerJ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doi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>
                <a:solidFill>
                  <a:schemeClr val="accent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10.7287/peerj.preprints.3210v1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019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 fontScale="90000"/>
          </a:bodyPr>
          <a:lstStyle/>
          <a:p>
            <a:r>
              <a:rPr lang="en-CA">
                <a:ea typeface="+mj-lt"/>
                <a:cs typeface="+mj-lt"/>
              </a:rPr>
              <a:t>Choosing the "best" tool for the job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7944283-2F7A-4900-941E-5DBD7F91ABFD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915211" y="1886387"/>
            <a:ext cx="5317957" cy="38941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849EE-63AB-4B07-B0E0-019A4A8B94E6}"/>
              </a:ext>
            </a:extLst>
          </p:cNvPr>
          <p:cNvSpPr txBox="1"/>
          <p:nvPr/>
        </p:nvSpPr>
        <p:spPr>
          <a:xfrm>
            <a:off x="252663" y="6208295"/>
            <a:ext cx="8638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dirty="0"/>
              <a:t>Avoid the language wars... silos are worse than not choosing the "perfect" tool.</a:t>
            </a:r>
            <a:endParaRPr lang="en-CA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03FFD-21F7-4C9A-8AFE-E3807B41D2CE}"/>
              </a:ext>
            </a:extLst>
          </p:cNvPr>
          <p:cNvSpPr txBox="1"/>
          <p:nvPr/>
        </p:nvSpPr>
        <p:spPr>
          <a:xfrm>
            <a:off x="1756126" y="5605990"/>
            <a:ext cx="613770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/>
              <a:t>Source: http://thecontextofthings.com/2015/11/11/work-and-certain-skills-belonging-to-a-few-people/</a:t>
            </a:r>
            <a:endParaRPr lang="en-US" sz="10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99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>
            <a:normAutofit fontScale="90000"/>
          </a:bodyPr>
          <a:lstStyle/>
          <a:p>
            <a:r>
              <a:rPr lang="en-CA">
                <a:ea typeface="+mj-lt"/>
                <a:cs typeface="+mj-lt"/>
              </a:rPr>
              <a:t>Choosing the "best" tool for the job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849EE-63AB-4B07-B0E0-019A4A8B94E6}"/>
              </a:ext>
            </a:extLst>
          </p:cNvPr>
          <p:cNvSpPr txBox="1"/>
          <p:nvPr/>
        </p:nvSpPr>
        <p:spPr>
          <a:xfrm>
            <a:off x="252663" y="6208295"/>
            <a:ext cx="8638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dirty="0"/>
              <a:t>Sharing of tools and workflows connect silos and leads to collaboration and success</a:t>
            </a:r>
            <a:endParaRPr lang="en-US" dirty="0"/>
          </a:p>
        </p:txBody>
      </p:sp>
      <p:pic>
        <p:nvPicPr>
          <p:cNvPr id="9" name="Picture 9" descr="A close up of a tower&#10;&#10;Description automatically generated">
            <a:extLst>
              <a:ext uri="{FF2B5EF4-FFF2-40B4-BE49-F238E27FC236}">
                <a16:creationId xmlns:a16="http://schemas.microsoft.com/office/drawing/2014/main" id="{983725AA-42FF-45D5-8DF4-09AF42A8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2" y="2492669"/>
            <a:ext cx="7429500" cy="2666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166842-432E-4E3B-9C8E-AA62A8B3CB3A}"/>
              </a:ext>
            </a:extLst>
          </p:cNvPr>
          <p:cNvSpPr txBox="1"/>
          <p:nvPr/>
        </p:nvSpPr>
        <p:spPr>
          <a:xfrm>
            <a:off x="794084" y="5209673"/>
            <a:ext cx="760395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i="1" dirty="0"/>
              <a:t>Source: https://chatsworthconsulting.com/2015/01/29/why-it-is-imperative-to-break-down-silos-now-and-five-ways-to-do-it/</a:t>
            </a:r>
          </a:p>
        </p:txBody>
      </p:sp>
    </p:spTree>
    <p:extLst>
      <p:ext uri="{BB962C8B-B14F-4D97-AF65-F5344CB8AC3E}">
        <p14:creationId xmlns:p14="http://schemas.microsoft.com/office/powerpoint/2010/main" val="2123640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BC">
      <a:dk1>
        <a:sysClr val="windowText" lastClr="000000"/>
      </a:dk1>
      <a:lt1>
        <a:sysClr val="window" lastClr="FFFFFF"/>
      </a:lt1>
      <a:dk2>
        <a:srgbClr val="0C2344"/>
      </a:dk2>
      <a:lt2>
        <a:srgbClr val="97D4E9"/>
      </a:lt2>
      <a:accent1>
        <a:srgbClr val="0055B7"/>
      </a:accent1>
      <a:accent2>
        <a:srgbClr val="00A7E1"/>
      </a:accent2>
      <a:accent3>
        <a:srgbClr val="0BD0D9"/>
      </a:accent3>
      <a:accent4>
        <a:srgbClr val="6EC4E8"/>
      </a:accent4>
      <a:accent5>
        <a:srgbClr val="7CCA62"/>
      </a:accent5>
      <a:accent6>
        <a:srgbClr val="0B9B74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224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Median</vt:lpstr>
      <vt:lpstr>Reticulate RStudio and your R code with Python!</vt:lpstr>
      <vt:lpstr>Outline</vt:lpstr>
      <vt:lpstr>The data science software stack</vt:lpstr>
      <vt:lpstr>Choosing the "best" tool for the job</vt:lpstr>
      <vt:lpstr>Choosing the "best" tool for the job</vt:lpstr>
      <vt:lpstr>Choosing the "best" tool for the job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Anna Meredith</dc:creator>
  <cp:lastModifiedBy>Microsoft Office User</cp:lastModifiedBy>
  <cp:revision>651</cp:revision>
  <dcterms:created xsi:type="dcterms:W3CDTF">2020-09-26T16:34:28Z</dcterms:created>
  <dcterms:modified xsi:type="dcterms:W3CDTF">2020-12-16T18:28:15Z</dcterms:modified>
</cp:coreProperties>
</file>