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5FB3E2AA-5775-4BB3-9B06-0DF17270852C}"/>
    <pc:docChg chg="undo custSel modSld modMainMaster">
      <pc:chgData name="Hollister, Jeff" userId="90904e2a-aa82-465e-9922-afce4bc6d524" providerId="ADAL" clId="{5FB3E2AA-5775-4BB3-9B06-0DF17270852C}" dt="2019-07-09T15:19:46.804" v="23" actId="20577"/>
      <pc:docMkLst>
        <pc:docMk/>
      </pc:docMkLst>
      <pc:sldChg chg="modSp">
        <pc:chgData name="Hollister, Jeff" userId="90904e2a-aa82-465e-9922-afce4bc6d524" providerId="ADAL" clId="{5FB3E2AA-5775-4BB3-9B06-0DF17270852C}" dt="2019-07-09T15:19:46.804" v="23" actId="20577"/>
        <pc:sldMkLst>
          <pc:docMk/>
          <pc:sldMk cId="0" sldId="258"/>
        </pc:sldMkLst>
        <pc:spChg chg="mod">
          <ac:chgData name="Hollister, Jeff" userId="90904e2a-aa82-465e-9922-afce4bc6d524" providerId="ADAL" clId="{5FB3E2AA-5775-4BB3-9B06-0DF17270852C}" dt="2019-07-09T15:19:46.804" v="23" actId="20577"/>
          <ac:spMkLst>
            <pc:docMk/>
            <pc:sldMk cId="0" sldId="258"/>
            <ac:spMk id="13" creationId="{4C6F246C-D1D1-4B01-B9F9-AF542DBD4DF6}"/>
          </ac:spMkLst>
        </pc:spChg>
      </pc:sldChg>
      <pc:sldMasterChg chg="delSp modSldLayout">
        <pc:chgData name="Hollister, Jeff" userId="90904e2a-aa82-465e-9922-afce4bc6d524" providerId="ADAL" clId="{5FB3E2AA-5775-4BB3-9B06-0DF17270852C}" dt="2019-07-09T15:19:18.613" v="20" actId="478"/>
        <pc:sldMasterMkLst>
          <pc:docMk/>
          <pc:sldMasterMk cId="3676200875" sldId="2147483648"/>
        </pc:sldMasterMkLst>
        <pc:picChg chg="del">
          <ac:chgData name="Hollister, Jeff" userId="90904e2a-aa82-465e-9922-afce4bc6d524" providerId="ADAL" clId="{5FB3E2AA-5775-4BB3-9B06-0DF17270852C}" dt="2019-07-09T15:19:18.613" v="20" actId="478"/>
          <ac:picMkLst>
            <pc:docMk/>
            <pc:sldMasterMk cId="3676200875" sldId="2147483648"/>
            <ac:picMk id="9" creationId="{CAA6432D-A92A-4E3B-9327-B411BAD6A908}"/>
          </ac:picMkLst>
        </pc:picChg>
        <pc:sldLayoutChg chg="addSp delSp modSp">
          <pc:chgData name="Hollister, Jeff" userId="90904e2a-aa82-465e-9922-afce4bc6d524" providerId="ADAL" clId="{5FB3E2AA-5775-4BB3-9B06-0DF17270852C}" dt="2019-07-09T15:19:06.636" v="19" actId="14100"/>
          <pc:sldLayoutMkLst>
            <pc:docMk/>
            <pc:sldMasterMk cId="3676200875" sldId="2147483648"/>
            <pc:sldLayoutMk cId="338346009" sldId="2147483650"/>
          </pc:sldLayoutMkLst>
          <pc:spChg chg="add mod">
            <ac:chgData name="Hollister, Jeff" userId="90904e2a-aa82-465e-9922-afce4bc6d524" providerId="ADAL" clId="{5FB3E2AA-5775-4BB3-9B06-0DF17270852C}" dt="2019-07-09T15:18:54.110" v="18" actId="20577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mod">
            <ac:chgData name="Hollister, Jeff" userId="90904e2a-aa82-465e-9922-afce4bc6d524" providerId="ADAL" clId="{5FB3E2AA-5775-4BB3-9B06-0DF17270852C}" dt="2019-07-09T15:19:06.636" v="19" actId="14100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Hollister, Jeff" userId="90904e2a-aa82-465e-9922-afce4bc6d524" providerId="ADAL" clId="{5FB3E2AA-5775-4BB3-9B06-0DF17270852C}" dt="2019-07-09T15:18:18.653" v="12"/>
            <ac:spMkLst>
              <pc:docMk/>
              <pc:sldMasterMk cId="3676200875" sldId="2147483648"/>
              <pc:sldLayoutMk cId="338346009" sldId="2147483650"/>
              <ac:spMk id="9" creationId="{81683F79-A12A-4FBA-B3C1-C05188DAF4EF}"/>
            </ac:spMkLst>
          </pc:spChg>
        </pc:sldLayoutChg>
        <pc:sldLayoutChg chg="modSp">
          <pc:chgData name="Hollister, Jeff" userId="90904e2a-aa82-465e-9922-afce4bc6d524" providerId="ADAL" clId="{5FB3E2AA-5775-4BB3-9B06-0DF17270852C}" dt="2019-07-09T15:18:37.316" v="14" actId="14100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Hollister, Jeff" userId="90904e2a-aa82-465e-9922-afce4bc6d524" providerId="ADAL" clId="{5FB3E2AA-5775-4BB3-9B06-0DF17270852C}" dt="2019-07-09T15:18:37.316" v="14" actId="1410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Hollister, Jeff" userId="90904e2a-aa82-465e-9922-afce4bc6d524" providerId="ADAL" clId="{5FB3E2AA-5775-4BB3-9B06-0DF17270852C}" dt="2019-07-09T15:18:37.316" v="14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Hollister, Jeff" userId="90904e2a-aa82-465e-9922-afce4bc6d524" providerId="ADAL" clId="{5FB3E2AA-5775-4BB3-9B06-0DF17270852C}" dt="2019-07-09T15:18:37.316" v="14" actId="14100"/>
            <ac:spMkLst>
              <pc:docMk/>
              <pc:sldMasterMk cId="3676200875" sldId="2147483648"/>
              <pc:sldLayoutMk cId="2619886245" sldId="2147483652"/>
              <ac:spMk id="13" creationId="{4C6F246C-D1D1-4B01-B9F9-AF542DBD4DF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38CD-44F6-435B-B6FF-010B5126657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98E1-E2DD-4C16-8064-A6863F450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3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522514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554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13279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6D06B0-0C87-4786-B61E-E14E396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0F17D1-2328-435E-AB9E-8531B9F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C5FB7E-0D87-411F-AE05-3A24316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marL="0" lvl="0" indent="0">
              <a:buNone/>
            </a:pPr>
            <a:r>
              <a:t>Two steps forward, one step back: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marL="0" lvl="0" indent="0">
              <a:buNone/>
            </a:pPr>
            <a:r>
              <a:t>A story of a reluctant open data science transformation in lakes research</a:t>
            </a:r>
            <a:br/>
            <a:br/>
            <a:r>
              <a:t>Jeff Hollister</a:t>
            </a:r>
          </a:p>
        </p:txBody>
      </p:sp>
      <p:sp>
        <p:nvSpPr>
          <p:cNvPr id="2" name=" 1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Two steps forward: Pre-prints and post-publication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Microcystin and Chlorophyll </a:t>
            </a:r>
            <a:r>
              <a:rPr i="1"/>
              <a:t>a</a:t>
            </a:r>
          </a:p>
          <a:p>
            <a:pPr lvl="1"/>
            <a:r>
              <a:t>Modelling Trophic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B8EE-5965-4381-81DA-D8291E3D05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98B6-647B-478E-8C43-33327F5E1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9044-6A60-4CA5-ACBF-A2B3A653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One step back: Pre-prints and post-publication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General brain explosions…</a:t>
            </a:r>
          </a:p>
          <a:p>
            <a:pPr lvl="1"/>
            <a:r>
              <a:t>Many emails</a:t>
            </a:r>
          </a:p>
          <a:p>
            <a:pPr lvl="1"/>
            <a:r>
              <a:t>Much angst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3DC8-FBAA-49BF-BCE0-73A5E605B2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8772-63E4-499F-BABA-AA461B9B9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5E73-63BF-4385-9913-5DF318D2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Progress: Pre-prints and post-publication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Separate briefing</a:t>
            </a:r>
          </a:p>
          <a:p>
            <a:pPr lvl="1"/>
            <a:r>
              <a:t>An interim policy resulted to allow our use of journals that use post-publication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A7EC-C70D-4358-A480-7678222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BAE3-DF06-49AB-9CFE-6C907811A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C887-6834-4C74-BE67-3038F6293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Two steps forward: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lakemorpho</a:t>
            </a:r>
          </a:p>
          <a:p>
            <a:pPr lvl="1"/>
            <a:r>
              <a:rPr sz="1800">
                <a:latin typeface="Courier"/>
              </a:rPr>
              <a:t>elevatr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B975-8126-4C59-B0B1-1C4D15C94C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1BB6-2618-44B4-9EBA-D2C647545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1025-4327-472E-B813-734D498B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One step back: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First attempt failed (see GitHub One step back)</a:t>
            </a:r>
          </a:p>
          <a:p>
            <a:pPr lvl="1"/>
            <a:r>
              <a:t>Lack of internal review mechanism</a:t>
            </a:r>
          </a:p>
          <a:p>
            <a:pPr lvl="1"/>
            <a:r>
              <a:t>Did review anyway, but no consistent mechanism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F1A6-E44C-4FDF-A5C0-3C47B399B4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BE9-428A-46B6-B534-ECC89D10D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25D3-7672-49F4-80AB-FE339A7CC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Progress: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New GitHub collaborator policy</a:t>
            </a:r>
          </a:p>
          <a:p>
            <a:pPr lvl="1"/>
            <a:r>
              <a:t>Draft Scientific Software Clearance policy</a:t>
            </a:r>
          </a:p>
          <a:p>
            <a:pPr lvl="1"/>
            <a:r>
              <a:t>With ORD Senior Managers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4468-4B95-42F9-AE26-2D0A477F11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6657-18EC-42F8-9AA3-A6A8ABAA7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D82C-2C97-4DBD-BED4-58F7AF46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Two steps forward: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Creative Commons Zero Approved in 2015</a:t>
            </a:r>
          </a:p>
          <a:p>
            <a:pPr lvl="1"/>
            <a:r>
              <a:t>Federal Source Code Policy promised guidance as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25CD-42B2-413E-B0C6-8FCC57259B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818F-9DAE-46FE-A2BD-9C3DB79E1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F657-CD8E-4C12-8D11-7432964B1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One step back: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But… CC0 isn’t OSI approved</a:t>
            </a:r>
          </a:p>
          <a:p>
            <a:pPr lvl="1"/>
            <a:r>
              <a:t>Guidance never came</a:t>
            </a:r>
          </a:p>
          <a:p>
            <a:pPr lvl="1"/>
            <a:r>
              <a:t>Prevented use of Journal of Open Source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81BB-C1F0-4164-9EDA-008B14660E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9A09-8F9B-440B-A046-5504092E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1B8B-0010-4849-96A3-4CEF9A0F2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Progress: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As of … we have approval to use MIT, GPL, Apache</a:t>
            </a:r>
          </a:p>
          <a:p>
            <a:pPr lvl="1"/>
            <a:r>
              <a:t>Other licenses are under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8F8B-93BB-4FB7-963C-B8359B5B31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D660-528B-4958-8D0B-B3C649E3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5468-8F01-442D-A74E-6ADCD6E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Two steps forward: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Broad demand for Shiny applications</a:t>
            </a:r>
          </a:p>
          <a:p>
            <a:pPr lvl="1"/>
            <a:r>
              <a:t>Many Shiny developers across the Agency</a:t>
            </a:r>
          </a:p>
          <a:p>
            <a:pPr lvl="1"/>
            <a:r>
              <a:t>Got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720-DB12-47EC-B386-5D2E84A83F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A960-4AAE-46A9-A059-82578310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A576-28D9-4028-BE91-053A6B3F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We work on lakes, specifically cyanobacteria</a:t>
            </a:r>
          </a:p>
          <a:p>
            <a:pPr lvl="1"/>
            <a:r>
              <a:t>We use computational approaches and open data science</a:t>
            </a:r>
          </a:p>
          <a:p>
            <a:pPr lvl="1"/>
            <a:r>
              <a:t>We use open data science tools</a:t>
            </a:r>
          </a:p>
          <a:p>
            <a:pPr lvl="1"/>
            <a:r>
              <a:t>We pull our institution along with us, in spite of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67C4-4E91-4D18-B0A2-9FE357A41D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4951-FFF3-4EB1-95D0-37A54C440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F82D-ACC8-497C-8CC7-B956EE29D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One step back: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Multiple steps back but at different time and for different reasons</a:t>
            </a:r>
          </a:p>
          <a:p>
            <a:pPr lvl="1"/>
            <a:r>
              <a:t>Purchase of Enterprise Shiny server took forever</a:t>
            </a:r>
          </a:p>
          <a:p>
            <a:pPr lvl="1"/>
            <a:r>
              <a:t>Set up of server took forever</a:t>
            </a:r>
          </a:p>
          <a:p>
            <a:pPr lvl="1"/>
            <a:r>
              <a:t>Process to add and troubleshoot apps took forever (still a WIP)</a:t>
            </a:r>
          </a:p>
          <a:p>
            <a:pPr lvl="1"/>
            <a:r>
              <a:t>Just internal to EPA</a:t>
            </a:r>
          </a:p>
          <a:p>
            <a:pPr lvl="1"/>
            <a:r>
              <a:t>cloud.gov not a traditional server set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193D-F535-4781-B12D-1FE41F7C0E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E1AD-4991-4284-9E50-1B8B9E5DE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3B22-EB3C-4A45-AB56-342F2A0A6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Progress: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Very, very close to first ATO’d, official public EPA shiny app on shiny.epa.gov</a:t>
            </a:r>
          </a:p>
          <a:p>
            <a:pPr lvl="1"/>
            <a:r>
              <a:t>Making progress on other fronts for Shiny (e.g. EPA AWS Platform)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8CF-50C9-48FE-92B4-0310F977AF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9388-6497-4615-A130-D4798FED7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995-4211-4505-B825-7AAC3F580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Unorganized 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This is a documentary, not a how-to</a:t>
            </a:r>
          </a:p>
          <a:p>
            <a:pPr lvl="1"/>
            <a:r>
              <a:t>Much of this progress required a bit of subversion (doing things we weren’t supposed to do)</a:t>
            </a:r>
          </a:p>
          <a:p>
            <a:pPr marL="1270000" lvl="0" indent="0">
              <a:buNone/>
            </a:pPr>
            <a:r>
              <a:rPr sz="2000"/>
              <a:t>095d2ee24a620dfb7e37fd2cd51f931cb4a732c9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37DB-9D9D-4670-B225-B46ED4C390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EC4E-DEF1-4486-B342-6BA1A33F0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1614-8A35-420B-BB29-17935A40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878"/>
            <a:ext cx="8229600" cy="1073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cas</a:t>
            </a:r>
            <a:r>
              <a:rPr lang="en-US" dirty="0"/>
              <a:t>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1099"/>
            <a:ext cx="4038600" cy="4954689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Computational Ecology Group</a:t>
            </a:r>
          </a:p>
          <a:p>
            <a:pPr lvl="1"/>
            <a:r>
              <a:rPr dirty="0"/>
              <a:t>3 FTE</a:t>
            </a:r>
          </a:p>
          <a:p>
            <a:pPr lvl="2"/>
            <a:r>
              <a:rPr dirty="0"/>
              <a:t>Myself</a:t>
            </a:r>
          </a:p>
          <a:p>
            <a:pPr lvl="2"/>
            <a:r>
              <a:rPr dirty="0"/>
              <a:t>Betty Kreakie</a:t>
            </a:r>
          </a:p>
          <a:p>
            <a:pPr lvl="2"/>
            <a:r>
              <a:rPr dirty="0"/>
              <a:t>Bryan Milstead</a:t>
            </a:r>
          </a:p>
          <a:p>
            <a:pPr lvl="1"/>
            <a:r>
              <a:rPr dirty="0"/>
              <a:t>1 Post-doc</a:t>
            </a:r>
          </a:p>
          <a:p>
            <a:pPr lvl="2"/>
            <a:r>
              <a:rPr dirty="0"/>
              <a:t>Stephen Shivers</a:t>
            </a:r>
          </a:p>
          <a:p>
            <a:pPr lvl="1"/>
            <a:r>
              <a:rPr dirty="0"/>
              <a:t>1 Research technician</a:t>
            </a:r>
          </a:p>
          <a:p>
            <a:pPr lvl="2"/>
            <a:r>
              <a:rPr dirty="0"/>
              <a:t>Sophie Fournier</a:t>
            </a:r>
          </a:p>
          <a:p>
            <a:pPr lvl="1"/>
            <a:r>
              <a:rPr dirty="0"/>
              <a:t>Alum</a:t>
            </a:r>
          </a:p>
          <a:p>
            <a:pPr lvl="2"/>
            <a:r>
              <a:rPr dirty="0"/>
              <a:t>Farnaz Nojavan (now a Data Scientist at FM Global)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Administrative/Legal/IM</a:t>
            </a:r>
          </a:p>
          <a:p>
            <a:pPr lvl="1"/>
            <a:r>
              <a:t>Ann Vega</a:t>
            </a:r>
          </a:p>
          <a:p>
            <a:pPr lvl="1"/>
            <a:r>
              <a:t>Valerie Brandon</a:t>
            </a:r>
          </a:p>
          <a:p>
            <a:pPr lvl="1"/>
            <a:r>
              <a:t>Michelle Ibarra</a:t>
            </a:r>
          </a:p>
          <a:p>
            <a:pPr lvl="1"/>
            <a:r>
              <a:t>David Smith</a:t>
            </a:r>
          </a:p>
          <a:p>
            <a:pPr lvl="1"/>
            <a:r>
              <a:t>Scott Albright</a:t>
            </a:r>
          </a:p>
          <a:p>
            <a:pPr lvl="1"/>
            <a:r>
              <a:t>Geoff Cooper</a:t>
            </a:r>
          </a:p>
          <a:p>
            <a:pPr lvl="1"/>
            <a:r>
              <a:t>Ethan McMahon</a:t>
            </a:r>
          </a:p>
          <a:p>
            <a:pPr lvl="1"/>
            <a:r>
              <a:t>Andrew Yuen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C8D3C-3739-4D36-8607-810636BB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0F93-3F3A-4E39-94C9-D908CC38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0DB3-EA27-4DA7-85A2-F55F77B6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Two steps forward: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Growth in users</a:t>
            </a:r>
          </a:p>
          <a:p>
            <a:pPr lvl="1"/>
            <a:r>
              <a:t>Installs originally </a:t>
            </a:r>
            <a:r>
              <a:rPr i="1"/>
              <a:t>ad hoc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2357-754F-4B91-ABA2-9B84087290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0B93D-4FC1-45C5-98C2-DD225175B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B53A-8842-4285-8063-3F470E377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One step back: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People complained that R was bad because it didn’t work</a:t>
            </a:r>
          </a:p>
          <a:p>
            <a:pPr lvl="1"/>
            <a:r>
              <a:t>Installs in a tightly controlled Federal IT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528D-8FE3-4274-A7E9-64405A1BBE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426F-FB67-4C45-9E1B-DC2D652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C325-D188-4A21-A219-18199B358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Progress: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We developed a standardized installation approach</a:t>
            </a:r>
          </a:p>
          <a:p>
            <a:pPr lvl="1"/>
            <a:r>
              <a:t>Still have problems…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8BFB-213D-4357-89F3-640AF626AA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F855-1F44-4972-B5A2-2574166EC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394D-0076-4B3F-90C0-51B237D51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Two steps forward: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~2010, GitHub made available to USEPA</a:t>
            </a:r>
          </a:p>
          <a:p>
            <a:pPr lvl="1"/>
            <a:r>
              <a:t>167 repositories</a:t>
            </a:r>
          </a:p>
          <a:p>
            <a:pPr lvl="1"/>
            <a:r>
              <a:t>623 members in the USEPA Org</a:t>
            </a:r>
          </a:p>
          <a:p>
            <a:pPr lvl="1"/>
            <a:r>
              <a:t>177 members who have committed to a reposiorty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A0C0-C036-472E-BD26-588D9610C3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59AF-1438-4E71-A207-FAF1A5914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344B-B895-431C-AA5A-EF2831D59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One step back: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!Collaboration</a:t>
            </a:r>
          </a:p>
          <a:p>
            <a:pPr lvl="1"/>
            <a:r>
              <a:t>Pricing problem with GitHub Organization</a:t>
            </a:r>
          </a:p>
          <a:p>
            <a:pPr lvl="2"/>
            <a:r>
              <a:t>Grandfathered Org: pay for private repositories</a:t>
            </a:r>
          </a:p>
          <a:p>
            <a:pPr lvl="2"/>
            <a:r>
              <a:t>We are are 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0342-5031-4D6B-8DC9-631D09B2CE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B9B4-1294-4D62-AF47-341301B0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DBBB-905E-4734-B56E-3F8D5B43A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Progress: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Change to guidance, we can now use a collaboration platform to collaborate!</a:t>
            </a:r>
          </a:p>
          <a:p>
            <a:pPr lvl="1"/>
            <a:r>
              <a:t>Pricing issue still a work in progress</a:t>
            </a:r>
          </a:p>
          <a:p>
            <a:pPr lvl="2"/>
            <a:r>
              <a:t>Discussions about using multiple Orgs</a:t>
            </a:r>
          </a:p>
          <a:p>
            <a:pPr lvl="2"/>
            <a:r>
              <a:t>Enterprise GitHub</a:t>
            </a:r>
          </a:p>
          <a:p>
            <a:pPr lvl="2"/>
            <a:r>
              <a:t>Bitbucket…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82C7-0CF8-4FF5-A2F4-3ADBB69423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A511-3A10-49E7-8298-C6D13BD88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2377-2690-4EB4-87FB-71699CF35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steps forward, one step back:</dc:title>
  <dc:creator>Jeff Hollister</dc:creator>
  <cp:keywords/>
  <cp:lastModifiedBy>Hollister, Jeff</cp:lastModifiedBy>
  <cp:revision>1</cp:revision>
  <dcterms:created xsi:type="dcterms:W3CDTF">2019-07-09T15:10:25Z</dcterms:created>
  <dcterms:modified xsi:type="dcterms:W3CDTF">2019-07-09T15:22:27Z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2019-07-18</vt:lpwstr>
  </property>
  <property fmtid="{D5CDD505-2E9C-101B-9397-08002B2CF9AE}" pid="3" name="output">
    <vt:lpwstr/>
  </property>
  <property fmtid="{D5CDD505-2E9C-101B-9397-08002B2CF9AE}" pid="4" name="subtitle">
    <vt:lpwstr>A story of a reluctant open data science transformation in lakes research</vt:lpwstr>
  </property>
</Properties>
</file>