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4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408441-3A82-4540-B8F6-4786BC20E50F}" type="datetimeFigureOut">
              <a:rPr lang="en-US" smtClean="0"/>
              <a:pPr/>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08441-3A82-4540-B8F6-4786BC20E50F}" type="datetimeFigureOut">
              <a:rPr lang="en-US" smtClean="0"/>
              <a:pPr/>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08441-3A82-4540-B8F6-4786BC20E50F}" type="datetimeFigureOut">
              <a:rPr lang="en-US" smtClean="0"/>
              <a:pPr/>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08441-3A82-4540-B8F6-4786BC20E50F}" type="datetimeFigureOut">
              <a:rPr lang="en-US" smtClean="0"/>
              <a:pPr/>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08441-3A82-4540-B8F6-4786BC20E50F}" type="datetimeFigureOut">
              <a:rPr lang="en-US" smtClean="0"/>
              <a:pPr/>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408441-3A82-4540-B8F6-4786BC20E50F}" type="datetimeFigureOut">
              <a:rPr lang="en-US" smtClean="0"/>
              <a:pPr/>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08441-3A82-4540-B8F6-4786BC20E50F}" type="datetimeFigureOut">
              <a:rPr lang="en-US" smtClean="0"/>
              <a:pPr/>
              <a:t>8/22/2013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08441-3A82-4540-B8F6-4786BC20E50F}" type="datetimeFigureOut">
              <a:rPr lang="en-US" smtClean="0"/>
              <a:pPr/>
              <a:t>8/22/2013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08441-3A82-4540-B8F6-4786BC20E50F}" type="datetimeFigureOut">
              <a:rPr lang="en-US" smtClean="0"/>
              <a:pPr/>
              <a:t>8/22/2013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08441-3A82-4540-B8F6-4786BC20E50F}" type="datetimeFigureOut">
              <a:rPr lang="en-US" smtClean="0"/>
              <a:pPr/>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08441-3A82-4540-B8F6-4786BC20E50F}" type="datetimeFigureOut">
              <a:rPr lang="en-US" smtClean="0"/>
              <a:pPr/>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5A67F-85A4-4846-9408-7885011797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08441-3A82-4540-B8F6-4786BC20E50F}" type="datetimeFigureOut">
              <a:rPr lang="en-US" smtClean="0"/>
              <a:pPr/>
              <a:t>8/22/2013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5A67F-85A4-4846-9408-7885011797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AA\ORD\NAR\Data\Public\SSWR%20NEXUS-Concept\NPRatioManuscript\NLA_ChlaAnalysis20130820.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382000" cy="1470025"/>
          </a:xfrm>
        </p:spPr>
        <p:txBody>
          <a:bodyPr>
            <a:noAutofit/>
          </a:bodyPr>
          <a:lstStyle/>
          <a:p>
            <a:r>
              <a:rPr lang="en-US" sz="5400" dirty="0" smtClean="0"/>
              <a:t>NLA_ChlaAnalysis20130820.r</a:t>
            </a:r>
            <a:r>
              <a:rPr lang="en-US" sz="1800" dirty="0" smtClean="0">
                <a:hlinkClick r:id="rId2" action="ppaction://hlinkfile"/>
              </a:rPr>
              <a:t/>
            </a:r>
            <a:br>
              <a:rPr lang="en-US" sz="1800" dirty="0" smtClean="0">
                <a:hlinkClick r:id="rId2" action="ppaction://hlinkfile"/>
              </a:rPr>
            </a:br>
            <a:r>
              <a:rPr lang="en-US" sz="1800" dirty="0" smtClean="0">
                <a:hlinkClick r:id="rId2" action="ppaction://hlinkfile"/>
              </a:rPr>
              <a:t>L:\Public\SSWR NEXUS-Concept\</a:t>
            </a:r>
            <a:r>
              <a:rPr lang="en-US" sz="1800" dirty="0" err="1" smtClean="0">
                <a:hlinkClick r:id="rId2" action="ppaction://hlinkfile"/>
              </a:rPr>
              <a:t>NPRatioManuscript</a:t>
            </a:r>
            <a:r>
              <a:rPr lang="en-US" sz="1800" dirty="0" smtClean="0">
                <a:hlinkClick r:id="rId2" action="ppaction://hlinkfile"/>
              </a:rPr>
              <a:t>\NLA_ChlaAnalysis20130820.r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62088" y="319088"/>
            <a:ext cx="6219825" cy="6219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28625" y="319088"/>
            <a:ext cx="8286750" cy="6219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304800"/>
            <a:ext cx="4041427" cy="369332"/>
          </a:xfrm>
          <a:prstGeom prst="rect">
            <a:avLst/>
          </a:prstGeom>
        </p:spPr>
        <p:txBody>
          <a:bodyPr wrap="none">
            <a:spAutoFit/>
          </a:bodyPr>
          <a:lstStyle/>
          <a:p>
            <a:r>
              <a:rPr lang="en-US" dirty="0" err="1" smtClean="0"/>
              <a:t>princomp</a:t>
            </a:r>
            <a:r>
              <a:rPr lang="en-US" dirty="0" smtClean="0"/>
              <a:t>(v2012[,c('</a:t>
            </a:r>
            <a:r>
              <a:rPr lang="en-US" dirty="0" err="1" smtClean="0"/>
              <a:t>lnNTL','lnPTL</a:t>
            </a:r>
            <a:r>
              <a:rPr lang="en-US" dirty="0" smtClean="0"/>
              <a:t>'),</a:t>
            </a:r>
            <a:r>
              <a:rPr lang="en-US" dirty="0" err="1" smtClean="0"/>
              <a:t>cor</a:t>
            </a:r>
            <a:r>
              <a:rPr lang="en-US" dirty="0" smtClean="0"/>
              <a:t>=F)</a:t>
            </a:r>
            <a:endParaRPr lang="en-US" dirty="0"/>
          </a:p>
        </p:txBody>
      </p:sp>
      <p:pic>
        <p:nvPicPr>
          <p:cNvPr id="2049" name="Picture 1"/>
          <p:cNvPicPr>
            <a:picLocks noChangeAspect="1" noChangeArrowheads="1"/>
          </p:cNvPicPr>
          <p:nvPr/>
        </p:nvPicPr>
        <p:blipFill>
          <a:blip r:embed="rId2" cstate="print"/>
          <a:srcRect/>
          <a:stretch>
            <a:fillRect/>
          </a:stretch>
        </p:blipFill>
        <p:spPr bwMode="auto">
          <a:xfrm>
            <a:off x="914400" y="762000"/>
            <a:ext cx="7543800" cy="579825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0"/>
            <a:ext cx="8610600" cy="3970318"/>
          </a:xfrm>
          <a:prstGeom prst="rect">
            <a:avLst/>
          </a:prstGeom>
        </p:spPr>
        <p:txBody>
          <a:bodyPr wrap="square">
            <a:spAutoFit/>
          </a:bodyPr>
          <a:lstStyle/>
          <a:p>
            <a:r>
              <a:rPr lang="en-US" dirty="0" smtClean="0"/>
              <a:t>1.  We have decided to use the 2 factor PCA (TN and TP without </a:t>
            </a:r>
            <a:r>
              <a:rPr lang="en-US" dirty="0" err="1" smtClean="0"/>
              <a:t>NPratio</a:t>
            </a:r>
            <a:r>
              <a:rPr lang="en-US" dirty="0" smtClean="0"/>
              <a:t>).  The reason for this is that based on the linear algebra this has all the information we need.  The first PCA component will give information on the levels of nutrients and the second will give information on their ratio.  In the first factor both variable load either positive or both load negative.  For the second factor one loads positive and the other negative.  Since we are using log transformed data </a:t>
            </a:r>
            <a:r>
              <a:rPr lang="en-US" dirty="0" err="1" smtClean="0"/>
              <a:t>lnTN</a:t>
            </a:r>
            <a:r>
              <a:rPr lang="en-US" dirty="0" smtClean="0"/>
              <a:t>/</a:t>
            </a:r>
            <a:r>
              <a:rPr lang="en-US" dirty="0" err="1" smtClean="0"/>
              <a:t>lnTP</a:t>
            </a:r>
            <a:r>
              <a:rPr lang="en-US" dirty="0" smtClean="0"/>
              <a:t> = </a:t>
            </a:r>
            <a:r>
              <a:rPr lang="en-US" dirty="0" err="1" smtClean="0"/>
              <a:t>lnTN-lnTP</a:t>
            </a:r>
            <a:r>
              <a:rPr lang="en-US" dirty="0" smtClean="0"/>
              <a:t>.  So the signs are correct.</a:t>
            </a:r>
          </a:p>
          <a:p>
            <a:endParaRPr lang="en-US" dirty="0" smtClean="0"/>
          </a:p>
          <a:p>
            <a:r>
              <a:rPr lang="en-US" dirty="0" smtClean="0"/>
              <a:t>2.  Using the correlation or the covariance matrix does not affect the result.  The </a:t>
            </a:r>
            <a:r>
              <a:rPr lang="en-US" dirty="0" err="1" smtClean="0"/>
              <a:t>rsq</a:t>
            </a:r>
            <a:r>
              <a:rPr lang="en-US" dirty="0" smtClean="0"/>
              <a:t> and </a:t>
            </a:r>
            <a:r>
              <a:rPr lang="en-US" dirty="0" err="1" smtClean="0"/>
              <a:t>rmse</a:t>
            </a:r>
            <a:r>
              <a:rPr lang="en-US" dirty="0" smtClean="0"/>
              <a:t> are identical.  Therefore we should use the covariance matrix because it involves less manipulation of the data and will therefore be easier to explain.  Also, both TN and TP are of similar magnitude so it is appropriate to use the covariance matrix.</a:t>
            </a:r>
          </a:p>
          <a:p>
            <a:endParaRPr lang="en-US" dirty="0" smtClean="0"/>
          </a:p>
          <a:p>
            <a:r>
              <a:rPr lang="en-US" dirty="0" smtClean="0"/>
              <a:t>3.  We will build the model with the 2012 data and test it with the 2007 data.  The plots look better and the </a:t>
            </a:r>
            <a:r>
              <a:rPr lang="en-US" dirty="0" err="1" smtClean="0"/>
              <a:t>rsq</a:t>
            </a:r>
            <a:r>
              <a:rPr lang="en-US" dirty="0" smtClean="0"/>
              <a:t> is little higher  this way.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0" y="0"/>
            <a:ext cx="8286750" cy="4143375"/>
          </a:xfrm>
          <a:prstGeom prst="rect">
            <a:avLst/>
          </a:prstGeom>
          <a:noFill/>
          <a:ln w="9525">
            <a:noFill/>
            <a:miter lim="800000"/>
            <a:headEnd/>
            <a:tailEnd/>
          </a:ln>
        </p:spPr>
      </p:pic>
      <p:sp>
        <p:nvSpPr>
          <p:cNvPr id="3" name="Rectangle 2"/>
          <p:cNvSpPr/>
          <p:nvPr/>
        </p:nvSpPr>
        <p:spPr>
          <a:xfrm>
            <a:off x="228600" y="4419600"/>
            <a:ext cx="8610600" cy="1754326"/>
          </a:xfrm>
          <a:prstGeom prst="rect">
            <a:avLst/>
          </a:prstGeom>
        </p:spPr>
        <p:txBody>
          <a:bodyPr wrap="square">
            <a:spAutoFit/>
          </a:bodyPr>
          <a:lstStyle/>
          <a:p>
            <a:r>
              <a:rPr lang="en-US" dirty="0" smtClean="0"/>
              <a:t>PCA2 is essentially the </a:t>
            </a:r>
            <a:r>
              <a:rPr lang="en-US" dirty="0" err="1" smtClean="0"/>
              <a:t>NPratio</a:t>
            </a:r>
            <a:r>
              <a:rPr lang="en-US" dirty="0" smtClean="0"/>
              <a:t>.  Note the signs are opposite for the loadings of </a:t>
            </a:r>
            <a:r>
              <a:rPr lang="en-US" dirty="0" err="1" smtClean="0"/>
              <a:t>lnNTL</a:t>
            </a:r>
            <a:r>
              <a:rPr lang="en-US" dirty="0" smtClean="0"/>
              <a:t> and </a:t>
            </a:r>
            <a:r>
              <a:rPr lang="en-US" dirty="0" err="1" smtClean="0"/>
              <a:t>lnPTL</a:t>
            </a:r>
            <a:endParaRPr lang="en-US" dirty="0" smtClean="0"/>
          </a:p>
          <a:p>
            <a:endParaRPr lang="en-US" dirty="0" smtClean="0"/>
          </a:p>
          <a:p>
            <a:r>
              <a:rPr lang="en-US" dirty="0" smtClean="0"/>
              <a:t>So this is essentially </a:t>
            </a:r>
            <a:r>
              <a:rPr lang="en-US" dirty="0" err="1" smtClean="0"/>
              <a:t>lnNTL-lnPTL</a:t>
            </a:r>
            <a:r>
              <a:rPr lang="en-US" dirty="0" smtClean="0"/>
              <a:t> or log(NPR)</a:t>
            </a:r>
          </a:p>
          <a:p>
            <a:endParaRPr lang="en-US" dirty="0" smtClean="0"/>
          </a:p>
          <a:p>
            <a:r>
              <a:rPr lang="en-US" dirty="0" smtClean="0"/>
              <a:t>Note:  PCA2 inversely related to NPR-high loading on PCA2=low NPR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57200" y="0"/>
            <a:ext cx="8286750" cy="4143375"/>
          </a:xfrm>
          <a:prstGeom prst="rect">
            <a:avLst/>
          </a:prstGeom>
          <a:noFill/>
          <a:ln w="9525">
            <a:noFill/>
            <a:miter lim="800000"/>
            <a:headEnd/>
            <a:tailEnd/>
          </a:ln>
        </p:spPr>
      </p:pic>
      <p:sp>
        <p:nvSpPr>
          <p:cNvPr id="4" name="Rectangle 3"/>
          <p:cNvSpPr/>
          <p:nvPr/>
        </p:nvSpPr>
        <p:spPr>
          <a:xfrm>
            <a:off x="228600" y="4343400"/>
            <a:ext cx="8686800" cy="1754326"/>
          </a:xfrm>
          <a:prstGeom prst="rect">
            <a:avLst/>
          </a:prstGeom>
        </p:spPr>
        <p:txBody>
          <a:bodyPr wrap="square">
            <a:spAutoFit/>
          </a:bodyPr>
          <a:lstStyle/>
          <a:p>
            <a:pPr marL="122238" indent="-122238">
              <a:buFont typeface="Arial" pitchFamily="34" charset="0"/>
              <a:buChar char="•"/>
            </a:pPr>
            <a:r>
              <a:rPr lang="en-US" dirty="0" smtClean="0"/>
              <a:t>PCA1 explains 88% of the variation and is clearly associated with nutrient levels</a:t>
            </a:r>
          </a:p>
          <a:p>
            <a:pPr marL="122238" indent="-122238">
              <a:buFont typeface="Arial" pitchFamily="34" charset="0"/>
              <a:buChar char="•"/>
            </a:pPr>
            <a:r>
              <a:rPr lang="en-US" dirty="0" smtClean="0"/>
              <a:t>PCA2 </a:t>
            </a:r>
            <a:r>
              <a:rPr lang="en-US" dirty="0" smtClean="0"/>
              <a:t>only explains 12% and is the NPR. </a:t>
            </a:r>
          </a:p>
          <a:p>
            <a:pPr marL="122238" indent="-122238">
              <a:buFont typeface="Arial" pitchFamily="34" charset="0"/>
              <a:buChar char="•"/>
            </a:pPr>
            <a:r>
              <a:rPr lang="en-US" dirty="0" smtClean="0"/>
              <a:t>General positive </a:t>
            </a:r>
            <a:r>
              <a:rPr lang="en-US" dirty="0" smtClean="0"/>
              <a:t>relationship between PTL and PCA2 indicates that NPR decreases (PCA2 increases) with increasing </a:t>
            </a:r>
            <a:r>
              <a:rPr lang="en-US" dirty="0" smtClean="0"/>
              <a:t>PTL (as expected)</a:t>
            </a:r>
            <a:endParaRPr lang="en-US" dirty="0" smtClean="0"/>
          </a:p>
          <a:p>
            <a:pPr marL="122238" indent="-122238">
              <a:buFont typeface="Arial" pitchFamily="34" charset="0"/>
              <a:buChar char="•"/>
            </a:pPr>
            <a:r>
              <a:rPr lang="en-US" dirty="0" smtClean="0"/>
              <a:t>General negative </a:t>
            </a:r>
            <a:r>
              <a:rPr lang="en-US" dirty="0" smtClean="0"/>
              <a:t>relationship between NTL and PCA2 indicates that NPR increases (PCA2 decreases) with increasing </a:t>
            </a:r>
            <a:r>
              <a:rPr lang="en-US" dirty="0" smtClean="0"/>
              <a:t>NTL </a:t>
            </a:r>
            <a:r>
              <a:rPr lang="en-US" dirty="0" smtClean="0"/>
              <a:t>(as expected)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62088" y="319088"/>
            <a:ext cx="6219825" cy="62198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463040" y="320040"/>
            <a:ext cx="6219825" cy="6219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cstate="print"/>
          <a:srcRect/>
          <a:stretch>
            <a:fillRect/>
          </a:stretch>
        </p:blipFill>
        <p:spPr bwMode="auto">
          <a:xfrm>
            <a:off x="1463040" y="320040"/>
            <a:ext cx="6219825" cy="6219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62088" y="319088"/>
            <a:ext cx="6219825" cy="6219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315</Words>
  <Application>Microsoft Office PowerPoint</Application>
  <PresentationFormat>On-screen Show (4:3)</PresentationFormat>
  <Paragraphs>16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NLA_ChlaAnalysis20130820.r L:\Public\SSWR NEXUS-Concept\NPRatioManuscript\NLA_ChlaAnalysis20130820.r</vt:lpstr>
      <vt:lpstr>Slide 2</vt:lpstr>
      <vt:lpstr>Slide 3</vt:lpstr>
      <vt:lpstr>Slide 4</vt:lpstr>
      <vt:lpstr>Slide 5</vt:lpstr>
      <vt:lpstr>Slide 6</vt:lpstr>
      <vt:lpstr>Slide 7</vt:lpstr>
      <vt:lpstr>Slide 8</vt:lpstr>
      <vt:lpstr>Slide 9</vt:lpstr>
      <vt:lpstr>Slide 10</vt:lpstr>
      <vt:lpstr>Slide 11</vt:lpstr>
    </vt:vector>
  </TitlesOfParts>
  <Company>US-EPA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NLA_ChlaAnalysis20130820.r L:\Public\SSWR NEXUS-Concept\NPRatioManuscript\NLA_ChlaAnalysis20130820.r</dc:title>
  <dc:creator>Milstead, William</dc:creator>
  <cp:lastModifiedBy>Milstead, William</cp:lastModifiedBy>
  <cp:revision>18</cp:revision>
  <dcterms:created xsi:type="dcterms:W3CDTF">2013-08-21T17:24:24Z</dcterms:created>
  <dcterms:modified xsi:type="dcterms:W3CDTF">2013-08-22T16:26:05Z</dcterms:modified>
</cp:coreProperties>
</file>