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E0579A-F3AC-4964-96E7-A171BCF220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46"/>
            <a:ext cx="9144000" cy="685650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637F147-AB30-4034-9DB1-5B9ED3EEB0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 anchor="b"/>
          <a:lstStyle>
            <a:lvl1pPr algn="l">
              <a:lnSpc>
                <a:spcPct val="90000"/>
              </a:lnSpc>
              <a:defRPr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7C63874-81CB-441E-8046-F193877A2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/>
          <a:lstStyle>
            <a:lvl1pPr marL="0" indent="0">
              <a:lnSpc>
                <a:spcPct val="70000"/>
              </a:lnSpc>
              <a:buFont typeface="Times" pitchFamily="1" charset="0"/>
              <a:buNone/>
              <a:defRPr sz="2400" i="1">
                <a:solidFill>
                  <a:schemeClr val="bg1"/>
                </a:solidFill>
                <a:latin typeface="Times New Roman" pitchFamily="1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8682"/>
            <a:ext cx="8229600" cy="4037481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FF2CD-BA5E-4F5E-9E46-CE56402EFD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CA70B621-2899-4FD6-A421-16CF4EA38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30082-2737-456A-A93C-9B3FCF7FD630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9239737-B420-4996-9ED1-EC20511DB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F8BC1-8D13-42CA-86FE-674C1FD8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0682852-896F-4D03-80A4-C3B40045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607F6EC-8D7E-407F-8BC8-2DDB3117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D9F59-37FD-42C3-8CE9-D4D078CB1A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ED5DD51-C96C-47C3-ABA9-E8A22C1CD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2CA1-0F5D-44D3-B9E6-0F79F6A90698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CA5BF17-E2D6-44AC-9BB4-5447155E0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63442A2-FB29-49C4-B1F2-A2EE588F8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791"/>
            <a:ext cx="8229600" cy="114436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88682"/>
            <a:ext cx="4038600" cy="404710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88682"/>
            <a:ext cx="4038600" cy="404710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F377F-A4EE-4D75-9EC1-AF1F92F2A2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314CE301-EEE0-403F-808F-7DA00DEF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F7244-5CBA-4317-8F98-1E3343F26524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BFD53F9-6291-47DA-9FF1-D4775942F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70FDFD1-38AD-4949-B8AE-E81677E50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CAA6432D-A92A-4E3B-9327-B411BAD6A9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32504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A7091F4-5FFD-438F-A212-EB5315A204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DC11A-900E-4BEA-937D-8D0539617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5182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6315-8B24-4134-A404-E0B415783474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1FDCF-9805-4A9C-9704-41DBE522E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90F7E-7020-4B63-BAF6-BE63EAA4A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2637F147-AB30-4034-9DB1-5B9ED3EEB0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forward,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back: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7C63874-81CB-441E-8046-F193877A2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reluctant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lakes</a:t>
            </a:r>
            <a:r>
              <a:rPr/>
              <a:t> </a:t>
            </a:r>
            <a:r>
              <a:rPr/>
              <a:t>research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forward:</a:t>
            </a:r>
            <a:r>
              <a:rPr/>
              <a:t> </a:t>
            </a:r>
            <a:r>
              <a:rPr/>
              <a:t>Pre-prints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post-publication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Microcystin and Chlorophyll </a:t>
            </a:r>
            <a:r>
              <a:rPr i="1"/>
              <a:t>a</a:t>
            </a:r>
          </a:p>
          <a:p>
            <a:pPr lvl="1"/>
            <a:r>
              <a:rPr/>
              <a:t>Modelling Trophic State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back:</a:t>
            </a:r>
            <a:r>
              <a:rPr/>
              <a:t> </a:t>
            </a:r>
            <a:r>
              <a:rPr/>
              <a:t>Pre-prints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post-publication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brain explosions…</a:t>
            </a:r>
          </a:p>
          <a:p>
            <a:pPr lvl="1"/>
            <a:r>
              <a:rPr/>
              <a:t>Many emails</a:t>
            </a:r>
          </a:p>
          <a:p>
            <a:pPr lvl="1"/>
            <a:r>
              <a:rPr/>
              <a:t>Much angst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Progress:</a:t>
            </a:r>
            <a:r>
              <a:rPr/>
              <a:t> </a:t>
            </a:r>
            <a:r>
              <a:rPr/>
              <a:t>Pre-prints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post-publication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briefing</a:t>
            </a:r>
          </a:p>
          <a:p>
            <a:pPr lvl="1"/>
            <a:r>
              <a:rPr/>
              <a:t>An interim policy resulted to allow our use of journals that use post-publication review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forward: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lakemorpho</a:t>
            </a:r>
          </a:p>
          <a:p>
            <a:pPr lvl="1"/>
            <a:r>
              <a:rPr sz="1800">
                <a:latin typeface="Courier"/>
              </a:rPr>
              <a:t>elevatr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back: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attempt failed (see GitHub One step back)</a:t>
            </a:r>
          </a:p>
          <a:p>
            <a:pPr lvl="1"/>
            <a:r>
              <a:rPr/>
              <a:t>Lack of internal review mechanism</a:t>
            </a:r>
          </a:p>
          <a:p>
            <a:pPr lvl="1"/>
            <a:r>
              <a:rPr/>
              <a:t>Did review anyway, but no consistent mechanism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Progress: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GitHub collaborator policy</a:t>
            </a:r>
          </a:p>
          <a:p>
            <a:pPr lvl="1"/>
            <a:r>
              <a:rPr/>
              <a:t>Draft Scientific Software Clearance policy</a:t>
            </a:r>
          </a:p>
          <a:p>
            <a:pPr lvl="1"/>
            <a:r>
              <a:rPr/>
              <a:t>With ORD Senior Managers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forward:</a:t>
            </a:r>
            <a:r>
              <a:rPr/>
              <a:t> </a:t>
            </a:r>
            <a:r>
              <a:rPr/>
              <a:t>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Creative Commons Zero Approved in 2015</a:t>
            </a:r>
          </a:p>
          <a:p>
            <a:pPr lvl="1"/>
            <a:r>
              <a:rPr/>
              <a:t>Federal Source Code Policy promised guidance as well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back:</a:t>
            </a:r>
            <a:r>
              <a:rPr/>
              <a:t> </a:t>
            </a:r>
            <a:r>
              <a:rPr/>
              <a:t>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But… CC0 isn’t OSI approved</a:t>
            </a:r>
          </a:p>
          <a:p>
            <a:pPr lvl="1"/>
            <a:r>
              <a:rPr/>
              <a:t>Guidance never came</a:t>
            </a:r>
          </a:p>
          <a:p>
            <a:pPr lvl="1"/>
            <a:r>
              <a:rPr/>
              <a:t>Prevented use of Journal of Open Source Software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Progress:</a:t>
            </a:r>
            <a:r>
              <a:rPr/>
              <a:t> </a:t>
            </a:r>
            <a:r>
              <a:rPr/>
              <a:t>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of … we have approval to use MIT, GPL, Apache</a:t>
            </a:r>
          </a:p>
          <a:p>
            <a:pPr lvl="1"/>
            <a:r>
              <a:rPr/>
              <a:t>Other licenses are under review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forward:</a:t>
            </a:r>
            <a:r>
              <a:rPr/>
              <a:t> </a:t>
            </a:r>
            <a:r>
              <a:rPr/>
              <a:t>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Broad demand for Shiny applications</a:t>
            </a:r>
          </a:p>
          <a:p>
            <a:pPr lvl="1"/>
            <a:r>
              <a:rPr/>
              <a:t>Many Shiny developers across the Agency</a:t>
            </a:r>
          </a:p>
          <a:p>
            <a:pPr lvl="1"/>
            <a:r>
              <a:rPr/>
              <a:t>Got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work on lakes, specifically cyanobacteria</a:t>
            </a:r>
          </a:p>
          <a:p>
            <a:pPr lvl="1"/>
            <a:r>
              <a:rPr/>
              <a:t>We use computational approaches and open data science</a:t>
            </a:r>
          </a:p>
          <a:p>
            <a:pPr lvl="1"/>
            <a:r>
              <a:rPr/>
              <a:t>We use open data science tools</a:t>
            </a:r>
          </a:p>
          <a:p>
            <a:pPr lvl="1"/>
            <a:r>
              <a:rPr/>
              <a:t>We pull our institution along with us, in spite of itself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back:</a:t>
            </a:r>
            <a:r>
              <a:rPr/>
              <a:t> </a:t>
            </a:r>
            <a:r>
              <a:rPr/>
              <a:t>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Multiple steps back but at different time and for different reasons</a:t>
            </a:r>
          </a:p>
          <a:p>
            <a:pPr lvl="1"/>
            <a:r>
              <a:rPr/>
              <a:t>Purchase of Enterprise Shiny server took forever</a:t>
            </a:r>
          </a:p>
          <a:p>
            <a:pPr lvl="1"/>
            <a:r>
              <a:rPr/>
              <a:t>Set up of server took forever</a:t>
            </a:r>
          </a:p>
          <a:p>
            <a:pPr lvl="1"/>
            <a:r>
              <a:rPr/>
              <a:t>Process to add and troubleshoot apps took forever (still a WIP)</a:t>
            </a:r>
          </a:p>
          <a:p>
            <a:pPr lvl="1"/>
            <a:r>
              <a:rPr/>
              <a:t>Just internal to EPA</a:t>
            </a:r>
          </a:p>
          <a:p>
            <a:pPr lvl="1"/>
            <a:r>
              <a:rPr/>
              <a:t>cloud.gov not a traditional server set up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Progress:</a:t>
            </a:r>
            <a:r>
              <a:rPr/>
              <a:t> </a:t>
            </a:r>
            <a:r>
              <a:rPr/>
              <a:t>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Very, very close to first ATO’d, official public EPA shiny app on shiny.epa.gov</a:t>
            </a:r>
          </a:p>
          <a:p>
            <a:pPr lvl="1"/>
            <a:r>
              <a:rPr/>
              <a:t>Making progress on other fronts for Shiny (e.g. EPA AWS Platform)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Unorganized</a:t>
            </a:r>
            <a:r>
              <a:rPr/>
              <a:t> </a:t>
            </a:r>
            <a:r>
              <a:rPr/>
              <a:t>parting</a:t>
            </a:r>
            <a:r>
              <a:rPr/>
              <a:t> </a:t>
            </a:r>
            <a:r>
              <a:rPr/>
              <a:t>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is a documentary, not a how-to</a:t>
            </a:r>
          </a:p>
          <a:p>
            <a:pPr lvl="1"/>
            <a:r>
              <a:rPr/>
              <a:t>Much of this progress required a bit of subversion (doing things we weren’t supposed to do)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Computional Ecology Group</a:t>
            </a:r>
          </a:p>
          <a:p>
            <a:pPr lvl="1"/>
            <a:r>
              <a:rPr/>
              <a:t>3 FTE</a:t>
            </a:r>
          </a:p>
          <a:p>
            <a:pPr lvl="2"/>
            <a:r>
              <a:rPr/>
              <a:t>Myself</a:t>
            </a:r>
          </a:p>
          <a:p>
            <a:pPr lvl="2"/>
            <a:r>
              <a:rPr/>
              <a:t>Betty Kreakie</a:t>
            </a:r>
          </a:p>
          <a:p>
            <a:pPr lvl="2"/>
            <a:r>
              <a:rPr/>
              <a:t>Bryan Milstead</a:t>
            </a:r>
          </a:p>
          <a:p>
            <a:pPr lvl="1"/>
            <a:r>
              <a:rPr/>
              <a:t>1 Post-doc</a:t>
            </a:r>
          </a:p>
          <a:p>
            <a:pPr lvl="2"/>
            <a:r>
              <a:rPr/>
              <a:t>Stephen Shivers</a:t>
            </a:r>
          </a:p>
          <a:p>
            <a:pPr lvl="1"/>
            <a:r>
              <a:rPr/>
              <a:t>1 Research technician</a:t>
            </a:r>
          </a:p>
          <a:p>
            <a:pPr lvl="2"/>
            <a:r>
              <a:rPr/>
              <a:t>Sophie Fournier</a:t>
            </a:r>
          </a:p>
          <a:p>
            <a:pPr lvl="1"/>
            <a:r>
              <a:rPr/>
              <a:t>Alum</a:t>
            </a:r>
          </a:p>
          <a:p>
            <a:pPr lvl="2"/>
            <a:r>
              <a:rPr/>
              <a:t>Farnaz Nojavan (now a Data Scientist at FM Global)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Administrative/Legal/IM</a:t>
            </a:r>
          </a:p>
          <a:p>
            <a:pPr lvl="1"/>
            <a:r>
              <a:rPr/>
              <a:t>Ann Vega</a:t>
            </a:r>
          </a:p>
          <a:p>
            <a:pPr lvl="1"/>
            <a:r>
              <a:rPr/>
              <a:t>Valerie Brandon</a:t>
            </a:r>
          </a:p>
          <a:p>
            <a:pPr lvl="1"/>
            <a:r>
              <a:rPr/>
              <a:t>Michelle Ibarra</a:t>
            </a:r>
          </a:p>
          <a:p>
            <a:pPr lvl="1"/>
            <a:r>
              <a:rPr/>
              <a:t>David Smith</a:t>
            </a:r>
          </a:p>
          <a:p>
            <a:pPr lvl="1"/>
            <a:r>
              <a:rPr/>
              <a:t>Scott Albright</a:t>
            </a:r>
          </a:p>
          <a:p>
            <a:pPr lvl="1"/>
            <a:r>
              <a:rPr/>
              <a:t>Geoff Cooper</a:t>
            </a:r>
          </a:p>
          <a:p>
            <a:pPr lvl="1"/>
            <a:r>
              <a:rPr/>
              <a:t>Ethan McMahon</a:t>
            </a:r>
          </a:p>
          <a:p>
            <a:pPr lvl="1"/>
            <a:r>
              <a:rPr/>
              <a:t>Andrew Yuen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forward: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Growth in users</a:t>
            </a:r>
          </a:p>
          <a:p>
            <a:pPr lvl="1"/>
            <a:r>
              <a:rPr/>
              <a:t>Installs originally </a:t>
            </a:r>
            <a:r>
              <a:rPr i="1"/>
              <a:t>ad hoc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back: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People complained that R was bad because it didn’t work</a:t>
            </a:r>
          </a:p>
          <a:p>
            <a:pPr lvl="1"/>
            <a:r>
              <a:rPr/>
              <a:t>Installs in a tightly controlled Federal IT environment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Progress: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developed a standardized installation approach</a:t>
            </a:r>
          </a:p>
          <a:p>
            <a:pPr lvl="1"/>
            <a:r>
              <a:rPr/>
              <a:t>Still have problems…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forward: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~2010, GitHub made available to USEPA</a:t>
            </a:r>
          </a:p>
          <a:p>
            <a:pPr lvl="1"/>
            <a:r>
              <a:rPr/>
              <a:t>167 repositories</a:t>
            </a:r>
          </a:p>
          <a:p>
            <a:pPr lvl="1"/>
            <a:r>
              <a:rPr/>
              <a:t>623 members in the USEPA Org</a:t>
            </a:r>
          </a:p>
          <a:p>
            <a:pPr lvl="1"/>
            <a:r>
              <a:rPr/>
              <a:t>177 members who have committed to a reposiorty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back: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!Collaboration</a:t>
            </a:r>
          </a:p>
          <a:p>
            <a:pPr lvl="1"/>
            <a:r>
              <a:rPr/>
              <a:t>Pricing problem with GitHub Organization</a:t>
            </a:r>
          </a:p>
          <a:p>
            <a:pPr lvl="2"/>
            <a:r>
              <a:rPr/>
              <a:t>Grandfathered Org: pay for private repositories</a:t>
            </a:r>
          </a:p>
          <a:p>
            <a:pPr lvl="2"/>
            <a:r>
              <a:rPr/>
              <a:t>We are are out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Progress: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Change to guidance, we can now use a collaboration platform to collaborate!</a:t>
            </a:r>
          </a:p>
          <a:p>
            <a:pPr lvl="1"/>
            <a:r>
              <a:rPr/>
              <a:t>Pricing issue still a work in progress</a:t>
            </a:r>
          </a:p>
          <a:p>
            <a:pPr lvl="2"/>
            <a:r>
              <a:rPr/>
              <a:t>Discussions about using multiple Orgs</a:t>
            </a:r>
          </a:p>
          <a:p>
            <a:pPr lvl="2"/>
            <a:r>
              <a:rPr/>
              <a:t>Enterprise GitHub</a:t>
            </a:r>
          </a:p>
          <a:p>
            <a:pPr lvl="2"/>
            <a:r>
              <a:rPr/>
              <a:t>Bitbucket…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162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</vt:lpstr>
      <vt:lpstr>Times</vt:lpstr>
      <vt:lpstr>Times New Roman</vt:lpstr>
      <vt:lpstr>Office Theme</vt:lpstr>
      <vt:lpstr>Untitled</vt:lpstr>
      <vt:lpstr>R Markdown</vt:lpstr>
      <vt:lpstr>Slide with Bullets</vt:lpstr>
      <vt:lpstr>a section?</vt:lpstr>
      <vt:lpstr>Slide with R Output</vt:lpstr>
      <vt:lpstr>Slide with Plot</vt:lpstr>
      <vt:lpstr>Slide with Plot and Bullets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steps forward, one step back:</dc:title>
  <dc:creator/>
  <cp:keywords/>
  <dcterms:created xsi:type="dcterms:W3CDTF">2019-07-08T20:05:27Z</dcterms:created>
  <dcterms:modified xsi:type="dcterms:W3CDTF">2019-07-08T20:05:27Z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A reluctant open data science transformation in lakes research</vt:lpwstr>
  </property>
</Properties>
</file>