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12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28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E0579A-F3AC-4964-96E7-A171BCF2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3"/>
            <a:ext cx="9144000" cy="685650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 algn="l">
              <a:lnSpc>
                <a:spcPct val="90000"/>
              </a:lnSpc>
              <a:defRPr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sz="2400"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522514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F2CD-BA5E-4F5E-9E46-CE56402EFD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A70B621-2899-4FD6-A421-16CF4EA3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9239737-B420-4996-9ED1-EC20511D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F8BC1-8D13-42CA-86FE-674C1FD8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682852-896F-4D03-80A4-C3B4004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33554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07F6EC-8D7E-407F-8BC8-2DDB3117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613279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D9F59-37FD-42C3-8CE9-D4D078CB1A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ED5DD51-C96C-47C3-ABA9-E8A22C1C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CA5BF17-E2D6-44AC-9BB4-5447155E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3442A2-FB29-49C4-B1F2-A2EE588F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F377F-A4EE-4D75-9EC1-AF1F92F2A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6D06B0-0C87-4786-B61E-E14E3966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0F17D1-2328-435E-AB9E-8531B9F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C5FB7E-0D87-411F-AE05-3A24316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7091F4-5FFD-438F-A212-EB5315A204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C11A-900E-4BEA-937D-8D053961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5182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FDCF-9805-4A9C-9704-41DBE522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0F7E-7020-4B63-BAF6-BE63EAA4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reluctant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lakes</a:t>
            </a:r>
            <a:r>
              <a:rPr/>
              <a:t> </a:t>
            </a:r>
            <a:r>
              <a:rPr/>
              <a:t>research</a:t>
            </a: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Hollister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Pre-prints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post-publication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Microcystin and Chlorophyll </a:t>
            </a:r>
            <a:r>
              <a:rPr i="1"/>
              <a:t>a</a:t>
            </a:r>
          </a:p>
          <a:p>
            <a:pPr lvl="1"/>
            <a:r>
              <a:rPr/>
              <a:t>Modelling Trophic State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Pre-prints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post-publication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brain explosions…</a:t>
            </a:r>
          </a:p>
          <a:p>
            <a:pPr lvl="1"/>
            <a:r>
              <a:rPr/>
              <a:t>Many emails</a:t>
            </a:r>
          </a:p>
          <a:p>
            <a:pPr lvl="1"/>
            <a:r>
              <a:rPr/>
              <a:t>Much angst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Pre-prints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post-publication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briefing</a:t>
            </a:r>
          </a:p>
          <a:p>
            <a:pPr lvl="1"/>
            <a:r>
              <a:rPr/>
              <a:t>An interim policy resulted to allow our use of journals that use post-publication review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lakemorpho</a:t>
            </a:r>
          </a:p>
          <a:p>
            <a:pPr lvl="1"/>
            <a:r>
              <a:rPr sz="1800">
                <a:latin typeface="Courier"/>
              </a:rPr>
              <a:t>elevatr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attempt failed (see GitHub One step back)</a:t>
            </a:r>
          </a:p>
          <a:p>
            <a:pPr lvl="1"/>
            <a:r>
              <a:rPr/>
              <a:t>Lack of internal review mechanism</a:t>
            </a:r>
          </a:p>
          <a:p>
            <a:pPr lvl="1"/>
            <a:r>
              <a:rPr/>
              <a:t>Did review anyway, but no consistent mechanism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GitHub collaborator policy</a:t>
            </a:r>
          </a:p>
          <a:p>
            <a:pPr lvl="1"/>
            <a:r>
              <a:rPr/>
              <a:t>Draft Scientific Software Clearance policy</a:t>
            </a:r>
          </a:p>
          <a:p>
            <a:pPr lvl="1"/>
            <a:r>
              <a:rPr/>
              <a:t>With ORD Senior Managers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Creative Commons Zero Approved in 2015</a:t>
            </a:r>
          </a:p>
          <a:p>
            <a:pPr lvl="1"/>
            <a:r>
              <a:rPr/>
              <a:t>Federal Source Code Policy promised guidance as well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But… CC0 isn’t OSI approved</a:t>
            </a:r>
          </a:p>
          <a:p>
            <a:pPr lvl="1"/>
            <a:r>
              <a:rPr/>
              <a:t>Guidance never came</a:t>
            </a:r>
          </a:p>
          <a:p>
            <a:pPr lvl="1"/>
            <a:r>
              <a:rPr/>
              <a:t>Prevented use of Journal of Open Source Software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of … we have approval to use MIT, GPL, Apache</a:t>
            </a:r>
          </a:p>
          <a:p>
            <a:pPr lvl="1"/>
            <a:r>
              <a:rPr/>
              <a:t>Other licenses are under review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Broad demand for Shiny applications</a:t>
            </a:r>
          </a:p>
          <a:p>
            <a:pPr lvl="1"/>
            <a:r>
              <a:rPr/>
              <a:t>Many Shiny developers across the Agency</a:t>
            </a:r>
          </a:p>
          <a:p>
            <a:pPr lvl="1"/>
            <a:r>
              <a:rPr/>
              <a:t>Got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work on lakes, specifically cyanobacteria</a:t>
            </a:r>
          </a:p>
          <a:p>
            <a:pPr lvl="1"/>
            <a:r>
              <a:rPr/>
              <a:t>We use computational approaches and open data science</a:t>
            </a:r>
          </a:p>
          <a:p>
            <a:pPr lvl="1"/>
            <a:r>
              <a:rPr/>
              <a:t>We use open data science tools</a:t>
            </a:r>
          </a:p>
          <a:p>
            <a:pPr lvl="1"/>
            <a:r>
              <a:rPr/>
              <a:t>We pull our institution along with us, in spite of itself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steps back but at different time and for different reasons</a:t>
            </a:r>
          </a:p>
          <a:p>
            <a:pPr lvl="1"/>
            <a:r>
              <a:rPr/>
              <a:t>Purchase of Enterprise Shiny server took forever</a:t>
            </a:r>
          </a:p>
          <a:p>
            <a:pPr lvl="1"/>
            <a:r>
              <a:rPr/>
              <a:t>Set up of server took forever</a:t>
            </a:r>
          </a:p>
          <a:p>
            <a:pPr lvl="1"/>
            <a:r>
              <a:rPr/>
              <a:t>Process to add and troubleshoot apps took forever (still a WIP)</a:t>
            </a:r>
          </a:p>
          <a:p>
            <a:pPr lvl="1"/>
            <a:r>
              <a:rPr/>
              <a:t>Just internal to EPA</a:t>
            </a:r>
          </a:p>
          <a:p>
            <a:pPr lvl="1"/>
            <a:r>
              <a:rPr/>
              <a:t>cloud.gov not a traditional server set up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Very, very close to first ATO’d, official public EPA shiny app on shiny.epa.gov</a:t>
            </a:r>
          </a:p>
          <a:p>
            <a:pPr lvl="1"/>
            <a:r>
              <a:rPr/>
              <a:t>Making progress on other fronts for Shiny (e.g. EPA AWS Platform)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Unorganized</a:t>
            </a:r>
            <a:r>
              <a:rPr/>
              <a:t> </a:t>
            </a:r>
            <a:r>
              <a:rPr/>
              <a:t>parting</a:t>
            </a:r>
            <a:r>
              <a:rPr/>
              <a:t> </a:t>
            </a: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a documentary, not a how-to</a:t>
            </a:r>
          </a:p>
          <a:p>
            <a:pPr lvl="1"/>
            <a:r>
              <a:rPr/>
              <a:t>Much of this progress required a bit of subversion (doing things we weren’t supposed to do)</a:t>
            </a:r>
          </a:p>
          <a:p>
            <a:pPr lvl="0" marL="1270000" indent="0">
              <a:buNone/>
            </a:pPr>
            <a:r>
              <a:rPr sz="2000"/>
              <a:t>095d2ee24a620dfb7e37fd2cd51f931cb4a732c9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Lakes/Computational Ecology</a:t>
            </a:r>
          </a:p>
          <a:p>
            <a:pPr lvl="1"/>
            <a:r>
              <a:rPr/>
              <a:t>Myself</a:t>
            </a:r>
          </a:p>
          <a:p>
            <a:pPr lvl="1"/>
            <a:r>
              <a:rPr/>
              <a:t>Betty Kreakie</a:t>
            </a:r>
          </a:p>
          <a:p>
            <a:pPr lvl="1"/>
            <a:r>
              <a:rPr/>
              <a:t>Bryan Milstead</a:t>
            </a:r>
          </a:p>
          <a:p>
            <a:pPr lvl="1"/>
            <a:r>
              <a:rPr/>
              <a:t>Stephen Shivers</a:t>
            </a:r>
          </a:p>
          <a:p>
            <a:pPr lvl="1"/>
            <a:r>
              <a:rPr/>
              <a:t>Sophie Fournier</a:t>
            </a:r>
          </a:p>
          <a:p>
            <a:pPr lvl="1"/>
            <a:r>
              <a:rPr/>
              <a:t>Farnaz Nojavan (Alumnus: now a Data Scientist at FM Global)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Administrative/Legal/IM</a:t>
            </a:r>
          </a:p>
          <a:p>
            <a:pPr lvl="1"/>
            <a:r>
              <a:rPr/>
              <a:t>Ann Vega</a:t>
            </a:r>
          </a:p>
          <a:p>
            <a:pPr lvl="1"/>
            <a:r>
              <a:rPr/>
              <a:t>Valerie Brandon</a:t>
            </a:r>
          </a:p>
          <a:p>
            <a:pPr lvl="1"/>
            <a:r>
              <a:rPr/>
              <a:t>Michelle Ibarra</a:t>
            </a:r>
          </a:p>
          <a:p>
            <a:pPr lvl="1"/>
            <a:r>
              <a:rPr/>
              <a:t>David Smith</a:t>
            </a:r>
          </a:p>
          <a:p>
            <a:pPr lvl="1"/>
            <a:r>
              <a:rPr/>
              <a:t>Scott Albright</a:t>
            </a:r>
          </a:p>
          <a:p>
            <a:pPr lvl="1"/>
            <a:r>
              <a:rPr/>
              <a:t>Geoff Cooper</a:t>
            </a:r>
          </a:p>
          <a:p>
            <a:pPr lvl="1"/>
            <a:r>
              <a:rPr/>
              <a:t>Ethan McMahon</a:t>
            </a:r>
          </a:p>
          <a:p>
            <a:pPr lvl="1"/>
            <a:r>
              <a:rPr/>
              <a:t>Andrew Yuen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Growth in users</a:t>
            </a:r>
          </a:p>
          <a:p>
            <a:pPr lvl="1"/>
            <a:r>
              <a:rPr/>
              <a:t>Installs originally </a:t>
            </a:r>
            <a:r>
              <a:rPr i="1"/>
              <a:t>ad hoc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People complained that R was bad because it didn’t work</a:t>
            </a:r>
          </a:p>
          <a:p>
            <a:pPr lvl="1"/>
            <a:r>
              <a:rPr/>
              <a:t>Installs in a tightly controlled Federal IT environment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developed a standardized installation approach</a:t>
            </a:r>
          </a:p>
          <a:p>
            <a:pPr lvl="1"/>
            <a:r>
              <a:rPr/>
              <a:t>Still have problems…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forward: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~2010, GitHub made available to USEPA</a:t>
            </a:r>
          </a:p>
          <a:p>
            <a:pPr lvl="1"/>
            <a:r>
              <a:rPr/>
              <a:t>167 repositories</a:t>
            </a:r>
          </a:p>
          <a:p>
            <a:pPr lvl="1"/>
            <a:r>
              <a:rPr/>
              <a:t>623 members in the USEPA Org</a:t>
            </a:r>
          </a:p>
          <a:p>
            <a:pPr lvl="1"/>
            <a:r>
              <a:rPr/>
              <a:t>177 members who have committed to a reposiorty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back: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!Collaboration</a:t>
            </a:r>
          </a:p>
          <a:p>
            <a:pPr lvl="1"/>
            <a:r>
              <a:rPr/>
              <a:t>Pricing problem with GitHub Organization</a:t>
            </a:r>
          </a:p>
          <a:p>
            <a:pPr lvl="2"/>
            <a:r>
              <a:rPr/>
              <a:t>Grandfathered Org: pay for private repositories</a:t>
            </a:r>
          </a:p>
          <a:p>
            <a:pPr lvl="2"/>
            <a:r>
              <a:rPr/>
              <a:t>We are are out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Progress: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to guidance, we can now use a collaboration platform to collaborate!</a:t>
            </a:r>
          </a:p>
          <a:p>
            <a:pPr lvl="1"/>
            <a:r>
              <a:rPr/>
              <a:t>Pricing issue still a work in progress</a:t>
            </a:r>
          </a:p>
          <a:p>
            <a:pPr lvl="2"/>
            <a:r>
              <a:rPr/>
              <a:t>Discussions about using multiple Orgs</a:t>
            </a:r>
          </a:p>
          <a:p>
            <a:pPr lvl="2"/>
            <a:r>
              <a:rPr/>
              <a:t>Enterprise GitHub</a:t>
            </a:r>
          </a:p>
          <a:p>
            <a:pPr lvl="2"/>
            <a:r>
              <a:rPr/>
              <a:t>Bitbucket…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738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Times</vt:lpstr>
      <vt:lpstr>Times New Roman</vt:lpstr>
      <vt:lpstr>Office Theme</vt:lpstr>
      <vt:lpstr>Two steps forward, one step back:</vt:lpstr>
      <vt:lpstr>The story</vt:lpstr>
      <vt:lpstr>The cast</vt:lpstr>
      <vt:lpstr>Two steps forward: R</vt:lpstr>
      <vt:lpstr>One step back: R</vt:lpstr>
      <vt:lpstr>Progress: R</vt:lpstr>
      <vt:lpstr>Two steps forward: GitHub</vt:lpstr>
      <vt:lpstr>One step back: GitHub</vt:lpstr>
      <vt:lpstr>Progress: GitHub</vt:lpstr>
      <vt:lpstr>Two steps forward: Pre-prints and post-publication review</vt:lpstr>
      <vt:lpstr>One step back: Pre-prints and post-publication review</vt:lpstr>
      <vt:lpstr>Progress: Pre-prints and post-publication review</vt:lpstr>
      <vt:lpstr>Two steps forward: Code review</vt:lpstr>
      <vt:lpstr>One step back: Code review</vt:lpstr>
      <vt:lpstr>Progress: Code review</vt:lpstr>
      <vt:lpstr>Two steps forward: Licensing</vt:lpstr>
      <vt:lpstr>One step back: Licensing</vt:lpstr>
      <vt:lpstr>Progress: Licensing</vt:lpstr>
      <vt:lpstr>Two steps forward: Shiny</vt:lpstr>
      <vt:lpstr>One step back: Shiny</vt:lpstr>
      <vt:lpstr>Progress: Shiny</vt:lpstr>
      <vt:lpstr>Unorganized parting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steps forward, one step back:</dc:title>
  <dc:creator>Jeff Hollister</dc:creator>
  <cp:keywords/>
  <dcterms:created xsi:type="dcterms:W3CDTF">2019-07-09T15:23:57Z</dcterms:created>
  <dcterms:modified xsi:type="dcterms:W3CDTF">2019-07-09T15:23:57Z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2019-07-18</vt:lpwstr>
  </property>
  <property fmtid="{D5CDD505-2E9C-101B-9397-08002B2CF9AE}" pid="3" name="output">
    <vt:lpwstr/>
  </property>
  <property fmtid="{D5CDD505-2E9C-101B-9397-08002B2CF9AE}" pid="4" name="subtitle">
    <vt:lpwstr>A story of a reluctant open data science transformation in lakes research</vt:lpwstr>
  </property>
</Properties>
</file>