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8" r:id="rId2"/>
    <p:sldId id="417" r:id="rId3"/>
    <p:sldId id="349" r:id="rId4"/>
    <p:sldId id="388" r:id="rId5"/>
    <p:sldId id="419" r:id="rId6"/>
    <p:sldId id="389" r:id="rId7"/>
    <p:sldId id="418" r:id="rId8"/>
    <p:sldId id="438" r:id="rId9"/>
    <p:sldId id="440" r:id="rId10"/>
    <p:sldId id="405" r:id="rId11"/>
    <p:sldId id="424" r:id="rId12"/>
    <p:sldId id="425" r:id="rId13"/>
    <p:sldId id="435" r:id="rId14"/>
    <p:sldId id="426" r:id="rId15"/>
    <p:sldId id="436" r:id="rId16"/>
    <p:sldId id="427" r:id="rId17"/>
    <p:sldId id="428" r:id="rId18"/>
    <p:sldId id="439" r:id="rId19"/>
    <p:sldId id="420" r:id="rId20"/>
    <p:sldId id="408" r:id="rId21"/>
    <p:sldId id="421" r:id="rId22"/>
    <p:sldId id="422" r:id="rId23"/>
    <p:sldId id="423" r:id="rId24"/>
    <p:sldId id="393" r:id="rId25"/>
    <p:sldId id="414" r:id="rId26"/>
    <p:sldId id="350" r:id="rId27"/>
    <p:sldId id="351" r:id="rId28"/>
    <p:sldId id="403" r:id="rId29"/>
    <p:sldId id="415" r:id="rId30"/>
    <p:sldId id="44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24C4B-178A-4EA6-8CEE-A37A559DD1CB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/>
      <dgm:spPr/>
    </dgm:pt>
    <dgm:pt modelId="{B53371D6-80DB-4460-9292-458BFDB1DE9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b="1" i="0" u="none" strike="noStrike" cap="none" normalizeH="0" baseline="0" smtClean="0">
              <a:ln/>
              <a:effectLst/>
              <a:latin typeface="Arial" charset="0"/>
              <a:cs typeface="Arial" charset="0"/>
            </a:rPr>
            <a:t>Trabalhador</a:t>
          </a:r>
        </a:p>
      </dgm:t>
    </dgm:pt>
    <dgm:pt modelId="{BF6F15DB-4842-425A-9C34-4A1A685F8B8B}" type="parTrans" cxnId="{72FF296C-67F6-4880-AAFB-766818506060}">
      <dgm:prSet/>
      <dgm:spPr/>
    </dgm:pt>
    <dgm:pt modelId="{FEB73013-2730-492B-BB53-639C8876224A}" type="sibTrans" cxnId="{72FF296C-67F6-4880-AAFB-766818506060}">
      <dgm:prSet/>
      <dgm:spPr/>
    </dgm:pt>
    <dgm:pt modelId="{2D68A94F-9C95-49AA-8608-1D30608E0A6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b="1" i="0" u="none" strike="noStrike" cap="none" normalizeH="0" baseline="0" smtClean="0">
              <a:ln/>
              <a:effectLst/>
              <a:latin typeface="Arial" charset="0"/>
              <a:cs typeface="Arial" charset="0"/>
            </a:rPr>
            <a:t>Gerente</a:t>
          </a:r>
        </a:p>
      </dgm:t>
    </dgm:pt>
    <dgm:pt modelId="{FE3EAC34-9571-4F06-A034-FAB64502246B}" type="parTrans" cxnId="{ADFC741B-030E-4DFE-959D-661433225C81}">
      <dgm:prSet/>
      <dgm:spPr/>
    </dgm:pt>
    <dgm:pt modelId="{E0872464-130D-47D0-AEC0-526B8A627BAE}" type="sibTrans" cxnId="{ADFC741B-030E-4DFE-959D-661433225C81}">
      <dgm:prSet/>
      <dgm:spPr/>
    </dgm:pt>
    <dgm:pt modelId="{429022EA-EF6E-4615-A5B4-A7C68307BA5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b="1" i="0" u="none" strike="noStrike" cap="none" normalizeH="0" baseline="0" smtClean="0">
              <a:ln/>
              <a:effectLst/>
              <a:latin typeface="Arial" charset="0"/>
              <a:cs typeface="Arial" charset="0"/>
            </a:rPr>
            <a:t>Executivo</a:t>
          </a:r>
        </a:p>
      </dgm:t>
    </dgm:pt>
    <dgm:pt modelId="{FE4B4E74-54C1-4064-A884-FC2022F11689}" type="parTrans" cxnId="{670E4B2E-7749-4384-B23B-265D5B7B2DB0}">
      <dgm:prSet/>
      <dgm:spPr/>
    </dgm:pt>
    <dgm:pt modelId="{ED514E69-F3B1-4B91-BCF1-111D99FB85FB}" type="sibTrans" cxnId="{670E4B2E-7749-4384-B23B-265D5B7B2DB0}">
      <dgm:prSet/>
      <dgm:spPr/>
    </dgm:pt>
    <dgm:pt modelId="{920A8308-AAA9-4477-B413-31BFB596267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b="1" i="0" u="none" strike="noStrike" cap="none" normalizeH="0" baseline="0" smtClean="0">
              <a:ln/>
              <a:effectLst/>
              <a:latin typeface="Arial" charset="0"/>
              <a:cs typeface="Arial" charset="0"/>
            </a:rPr>
            <a:t>Secretaria</a:t>
          </a:r>
        </a:p>
      </dgm:t>
    </dgm:pt>
    <dgm:pt modelId="{DA20E45C-6F78-47DB-8A57-6627F0977C35}" type="parTrans" cxnId="{902A8387-674A-422B-8DF6-80387F6842C9}">
      <dgm:prSet/>
      <dgm:spPr/>
    </dgm:pt>
    <dgm:pt modelId="{45300436-516A-449F-A827-53C6C6E05FEF}" type="sibTrans" cxnId="{902A8387-674A-422B-8DF6-80387F6842C9}">
      <dgm:prSet/>
      <dgm:spPr/>
    </dgm:pt>
    <dgm:pt modelId="{D1F355FD-3E4E-4B22-98AB-D4410B59624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pt-BR" b="1" i="0" u="none" strike="noStrike" cap="none" normalizeH="0" baseline="0" smtClean="0">
              <a:ln/>
              <a:effectLst/>
              <a:latin typeface="Arial" charset="0"/>
              <a:cs typeface="Arial" charset="0"/>
            </a:rPr>
            <a:t> Programador </a:t>
          </a:r>
        </a:p>
      </dgm:t>
    </dgm:pt>
    <dgm:pt modelId="{117C606E-2ED4-4EC5-BE2E-1D236ED45D75}" type="parTrans" cxnId="{7A74AC33-8CDA-4B5A-A6EC-A0FD7222D9C5}">
      <dgm:prSet/>
      <dgm:spPr/>
    </dgm:pt>
    <dgm:pt modelId="{59A5E705-67F9-4D99-93FD-921FCEB29C93}" type="sibTrans" cxnId="{7A74AC33-8CDA-4B5A-A6EC-A0FD7222D9C5}">
      <dgm:prSet/>
      <dgm:spPr/>
    </dgm:pt>
    <dgm:pt modelId="{BB3C5BD9-53E2-4F74-8D6F-CFBE596BB03B}" type="pres">
      <dgm:prSet presAssocID="{41824C4B-178A-4EA6-8CEE-A37A559DD1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F009DC-C03D-4D11-9D43-09CFC9195A00}" type="pres">
      <dgm:prSet presAssocID="{B53371D6-80DB-4460-9292-458BFDB1DE96}" presName="hierRoot1" presStyleCnt="0">
        <dgm:presLayoutVars>
          <dgm:hierBranch/>
        </dgm:presLayoutVars>
      </dgm:prSet>
      <dgm:spPr/>
    </dgm:pt>
    <dgm:pt modelId="{F5DE3938-CC23-4E5A-B559-4BAC1A5927B1}" type="pres">
      <dgm:prSet presAssocID="{B53371D6-80DB-4460-9292-458BFDB1DE96}" presName="rootComposite1" presStyleCnt="0"/>
      <dgm:spPr/>
    </dgm:pt>
    <dgm:pt modelId="{88F03974-D270-4BEA-8099-F2EC570BC752}" type="pres">
      <dgm:prSet presAssocID="{B53371D6-80DB-4460-9292-458BFDB1DE9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97C878-8A05-408E-A786-7B0FE6749B56}" type="pres">
      <dgm:prSet presAssocID="{B53371D6-80DB-4460-9292-458BFDB1DE96}" presName="rootConnector1" presStyleLbl="node1" presStyleIdx="0" presStyleCnt="0"/>
      <dgm:spPr/>
      <dgm:t>
        <a:bodyPr/>
        <a:lstStyle/>
        <a:p>
          <a:endParaRPr lang="pt-BR"/>
        </a:p>
      </dgm:t>
    </dgm:pt>
    <dgm:pt modelId="{131B86D9-72C9-4F9D-87D8-2803714BA535}" type="pres">
      <dgm:prSet presAssocID="{B53371D6-80DB-4460-9292-458BFDB1DE96}" presName="hierChild2" presStyleCnt="0"/>
      <dgm:spPr/>
    </dgm:pt>
    <dgm:pt modelId="{09ECB3EA-FFEC-4E9A-A6A0-A382466E5A48}" type="pres">
      <dgm:prSet presAssocID="{FE3EAC34-9571-4F06-A034-FAB64502246B}" presName="Name35" presStyleLbl="parChTrans1D2" presStyleIdx="0" presStyleCnt="3"/>
      <dgm:spPr/>
    </dgm:pt>
    <dgm:pt modelId="{A2E60043-5C6A-4F24-BEF6-75D8C1ABD89E}" type="pres">
      <dgm:prSet presAssocID="{2D68A94F-9C95-49AA-8608-1D30608E0A66}" presName="hierRoot2" presStyleCnt="0">
        <dgm:presLayoutVars>
          <dgm:hierBranch/>
        </dgm:presLayoutVars>
      </dgm:prSet>
      <dgm:spPr/>
    </dgm:pt>
    <dgm:pt modelId="{9A469554-A140-4A6A-9B68-972EFF10D541}" type="pres">
      <dgm:prSet presAssocID="{2D68A94F-9C95-49AA-8608-1D30608E0A66}" presName="rootComposite" presStyleCnt="0"/>
      <dgm:spPr/>
    </dgm:pt>
    <dgm:pt modelId="{2C1F686D-45EA-4C01-A54E-BA9A09F3FDDF}" type="pres">
      <dgm:prSet presAssocID="{2D68A94F-9C95-49AA-8608-1D30608E0A6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DD93EB-9445-429C-9C87-0107D09D499E}" type="pres">
      <dgm:prSet presAssocID="{2D68A94F-9C95-49AA-8608-1D30608E0A66}" presName="rootConnector" presStyleLbl="node2" presStyleIdx="0" presStyleCnt="3"/>
      <dgm:spPr/>
      <dgm:t>
        <a:bodyPr/>
        <a:lstStyle/>
        <a:p>
          <a:endParaRPr lang="pt-BR"/>
        </a:p>
      </dgm:t>
    </dgm:pt>
    <dgm:pt modelId="{2A882011-0D88-4035-AE80-B63EAFC7DA65}" type="pres">
      <dgm:prSet presAssocID="{2D68A94F-9C95-49AA-8608-1D30608E0A66}" presName="hierChild4" presStyleCnt="0"/>
      <dgm:spPr/>
    </dgm:pt>
    <dgm:pt modelId="{0EE82838-A5FB-4076-B16B-54E92220FD08}" type="pres">
      <dgm:prSet presAssocID="{FE4B4E74-54C1-4064-A884-FC2022F11689}" presName="Name35" presStyleLbl="parChTrans1D3" presStyleIdx="0" presStyleCnt="1"/>
      <dgm:spPr/>
    </dgm:pt>
    <dgm:pt modelId="{9390A9FB-8A70-4267-9479-5B7FFE6B943C}" type="pres">
      <dgm:prSet presAssocID="{429022EA-EF6E-4615-A5B4-A7C68307BA5B}" presName="hierRoot2" presStyleCnt="0">
        <dgm:presLayoutVars>
          <dgm:hierBranch val="r"/>
        </dgm:presLayoutVars>
      </dgm:prSet>
      <dgm:spPr/>
    </dgm:pt>
    <dgm:pt modelId="{730412DF-D2BE-476D-A411-02A1FF45FB69}" type="pres">
      <dgm:prSet presAssocID="{429022EA-EF6E-4615-A5B4-A7C68307BA5B}" presName="rootComposite" presStyleCnt="0"/>
      <dgm:spPr/>
    </dgm:pt>
    <dgm:pt modelId="{DEE224B8-3FFC-4B53-949E-3497E08DE894}" type="pres">
      <dgm:prSet presAssocID="{429022EA-EF6E-4615-A5B4-A7C68307BA5B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11749C-16A0-412B-BDA5-9950F31B9701}" type="pres">
      <dgm:prSet presAssocID="{429022EA-EF6E-4615-A5B4-A7C68307BA5B}" presName="rootConnector" presStyleLbl="node3" presStyleIdx="0" presStyleCnt="1"/>
      <dgm:spPr/>
      <dgm:t>
        <a:bodyPr/>
        <a:lstStyle/>
        <a:p>
          <a:endParaRPr lang="pt-BR"/>
        </a:p>
      </dgm:t>
    </dgm:pt>
    <dgm:pt modelId="{E1D8419D-9AD0-43BD-BF43-BDB3AB3D43E4}" type="pres">
      <dgm:prSet presAssocID="{429022EA-EF6E-4615-A5B4-A7C68307BA5B}" presName="hierChild4" presStyleCnt="0"/>
      <dgm:spPr/>
    </dgm:pt>
    <dgm:pt modelId="{00D1A78E-8F06-4440-ADA5-69E9BEFF0ACC}" type="pres">
      <dgm:prSet presAssocID="{429022EA-EF6E-4615-A5B4-A7C68307BA5B}" presName="hierChild5" presStyleCnt="0"/>
      <dgm:spPr/>
    </dgm:pt>
    <dgm:pt modelId="{B2FF8EDA-D847-4656-80F7-DE974302F9AA}" type="pres">
      <dgm:prSet presAssocID="{2D68A94F-9C95-49AA-8608-1D30608E0A66}" presName="hierChild5" presStyleCnt="0"/>
      <dgm:spPr/>
    </dgm:pt>
    <dgm:pt modelId="{4F598AC0-AF35-497B-8324-BE901911815E}" type="pres">
      <dgm:prSet presAssocID="{DA20E45C-6F78-47DB-8A57-6627F0977C35}" presName="Name35" presStyleLbl="parChTrans1D2" presStyleIdx="1" presStyleCnt="3"/>
      <dgm:spPr/>
    </dgm:pt>
    <dgm:pt modelId="{9B75B9F9-FC41-4304-BAEE-3BF0595FFBC7}" type="pres">
      <dgm:prSet presAssocID="{920A8308-AAA9-4477-B413-31BFB5962670}" presName="hierRoot2" presStyleCnt="0">
        <dgm:presLayoutVars>
          <dgm:hierBranch/>
        </dgm:presLayoutVars>
      </dgm:prSet>
      <dgm:spPr/>
    </dgm:pt>
    <dgm:pt modelId="{6CE7EBD5-59A0-4B5D-8374-62B51531A3FB}" type="pres">
      <dgm:prSet presAssocID="{920A8308-AAA9-4477-B413-31BFB5962670}" presName="rootComposite" presStyleCnt="0"/>
      <dgm:spPr/>
    </dgm:pt>
    <dgm:pt modelId="{A7D17BD6-BCE9-432D-BD74-D0088E6C2C8B}" type="pres">
      <dgm:prSet presAssocID="{920A8308-AAA9-4477-B413-31BFB596267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356462-3843-4D93-8980-4953378029D6}" type="pres">
      <dgm:prSet presAssocID="{920A8308-AAA9-4477-B413-31BFB5962670}" presName="rootConnector" presStyleLbl="node2" presStyleIdx="1" presStyleCnt="3"/>
      <dgm:spPr/>
      <dgm:t>
        <a:bodyPr/>
        <a:lstStyle/>
        <a:p>
          <a:endParaRPr lang="pt-BR"/>
        </a:p>
      </dgm:t>
    </dgm:pt>
    <dgm:pt modelId="{4BC666E5-842F-446E-8235-B3523BADAC54}" type="pres">
      <dgm:prSet presAssocID="{920A8308-AAA9-4477-B413-31BFB5962670}" presName="hierChild4" presStyleCnt="0"/>
      <dgm:spPr/>
    </dgm:pt>
    <dgm:pt modelId="{610028C3-50B8-4737-BA13-FC4852CED322}" type="pres">
      <dgm:prSet presAssocID="{920A8308-AAA9-4477-B413-31BFB5962670}" presName="hierChild5" presStyleCnt="0"/>
      <dgm:spPr/>
    </dgm:pt>
    <dgm:pt modelId="{EB8DC391-4549-40B7-892C-F959AF11926B}" type="pres">
      <dgm:prSet presAssocID="{117C606E-2ED4-4EC5-BE2E-1D236ED45D75}" presName="Name35" presStyleLbl="parChTrans1D2" presStyleIdx="2" presStyleCnt="3"/>
      <dgm:spPr/>
    </dgm:pt>
    <dgm:pt modelId="{30DE3E0F-E197-47A9-8181-4724C6B6F709}" type="pres">
      <dgm:prSet presAssocID="{D1F355FD-3E4E-4B22-98AB-D4410B59624F}" presName="hierRoot2" presStyleCnt="0">
        <dgm:presLayoutVars>
          <dgm:hierBranch/>
        </dgm:presLayoutVars>
      </dgm:prSet>
      <dgm:spPr/>
    </dgm:pt>
    <dgm:pt modelId="{CD13E446-FECD-4C41-B7D8-EA66B745DA51}" type="pres">
      <dgm:prSet presAssocID="{D1F355FD-3E4E-4B22-98AB-D4410B59624F}" presName="rootComposite" presStyleCnt="0"/>
      <dgm:spPr/>
    </dgm:pt>
    <dgm:pt modelId="{1BFBB3E8-EEA2-4AB2-BDF9-11307ED5F09A}" type="pres">
      <dgm:prSet presAssocID="{D1F355FD-3E4E-4B22-98AB-D4410B59624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B30D0F-D0AF-48BA-B806-581F44B81463}" type="pres">
      <dgm:prSet presAssocID="{D1F355FD-3E4E-4B22-98AB-D4410B59624F}" presName="rootConnector" presStyleLbl="node2" presStyleIdx="2" presStyleCnt="3"/>
      <dgm:spPr/>
      <dgm:t>
        <a:bodyPr/>
        <a:lstStyle/>
        <a:p>
          <a:endParaRPr lang="pt-BR"/>
        </a:p>
      </dgm:t>
    </dgm:pt>
    <dgm:pt modelId="{4BC20744-B1F6-439A-BC2E-570E06077FCB}" type="pres">
      <dgm:prSet presAssocID="{D1F355FD-3E4E-4B22-98AB-D4410B59624F}" presName="hierChild4" presStyleCnt="0"/>
      <dgm:spPr/>
    </dgm:pt>
    <dgm:pt modelId="{10A57071-89BC-4EE6-BD31-FD8428A8D39E}" type="pres">
      <dgm:prSet presAssocID="{D1F355FD-3E4E-4B22-98AB-D4410B59624F}" presName="hierChild5" presStyleCnt="0"/>
      <dgm:spPr/>
    </dgm:pt>
    <dgm:pt modelId="{3FF464F1-1ECC-4627-9861-0A08D9AE69F5}" type="pres">
      <dgm:prSet presAssocID="{B53371D6-80DB-4460-9292-458BFDB1DE96}" presName="hierChild3" presStyleCnt="0"/>
      <dgm:spPr/>
    </dgm:pt>
  </dgm:ptLst>
  <dgm:cxnLst>
    <dgm:cxn modelId="{7D73A66B-F4F5-480E-BE0C-303070EAAA04}" type="presOf" srcId="{DA20E45C-6F78-47DB-8A57-6627F0977C35}" destId="{4F598AC0-AF35-497B-8324-BE901911815E}" srcOrd="0" destOrd="0" presId="urn:microsoft.com/office/officeart/2005/8/layout/orgChart1"/>
    <dgm:cxn modelId="{948CFA39-0B60-411F-B81F-07D4378CDB7F}" type="presOf" srcId="{2D68A94F-9C95-49AA-8608-1D30608E0A66}" destId="{91DD93EB-9445-429C-9C87-0107D09D499E}" srcOrd="1" destOrd="0" presId="urn:microsoft.com/office/officeart/2005/8/layout/orgChart1"/>
    <dgm:cxn modelId="{5902659E-F628-44B5-9357-4B8016178037}" type="presOf" srcId="{920A8308-AAA9-4477-B413-31BFB5962670}" destId="{A7D17BD6-BCE9-432D-BD74-D0088E6C2C8B}" srcOrd="0" destOrd="0" presId="urn:microsoft.com/office/officeart/2005/8/layout/orgChart1"/>
    <dgm:cxn modelId="{072D1115-B03F-4FCA-9F00-4EC3DAEEDAC5}" type="presOf" srcId="{D1F355FD-3E4E-4B22-98AB-D4410B59624F}" destId="{1BFBB3E8-EEA2-4AB2-BDF9-11307ED5F09A}" srcOrd="0" destOrd="0" presId="urn:microsoft.com/office/officeart/2005/8/layout/orgChart1"/>
    <dgm:cxn modelId="{72FF296C-67F6-4880-AAFB-766818506060}" srcId="{41824C4B-178A-4EA6-8CEE-A37A559DD1CB}" destId="{B53371D6-80DB-4460-9292-458BFDB1DE96}" srcOrd="0" destOrd="0" parTransId="{BF6F15DB-4842-425A-9C34-4A1A685F8B8B}" sibTransId="{FEB73013-2730-492B-BB53-639C8876224A}"/>
    <dgm:cxn modelId="{D03E7732-F338-4A7E-A1AA-05BC58C2AD24}" type="presOf" srcId="{117C606E-2ED4-4EC5-BE2E-1D236ED45D75}" destId="{EB8DC391-4549-40B7-892C-F959AF11926B}" srcOrd="0" destOrd="0" presId="urn:microsoft.com/office/officeart/2005/8/layout/orgChart1"/>
    <dgm:cxn modelId="{7A74AC33-8CDA-4B5A-A6EC-A0FD7222D9C5}" srcId="{B53371D6-80DB-4460-9292-458BFDB1DE96}" destId="{D1F355FD-3E4E-4B22-98AB-D4410B59624F}" srcOrd="2" destOrd="0" parTransId="{117C606E-2ED4-4EC5-BE2E-1D236ED45D75}" sibTransId="{59A5E705-67F9-4D99-93FD-921FCEB29C93}"/>
    <dgm:cxn modelId="{192F8B89-A8F8-4AF8-92DD-833B88593E53}" type="presOf" srcId="{429022EA-EF6E-4615-A5B4-A7C68307BA5B}" destId="{6711749C-16A0-412B-BDA5-9950F31B9701}" srcOrd="1" destOrd="0" presId="urn:microsoft.com/office/officeart/2005/8/layout/orgChart1"/>
    <dgm:cxn modelId="{51C9C2F1-8570-4365-8FF9-D2AD06F7CDFA}" type="presOf" srcId="{2D68A94F-9C95-49AA-8608-1D30608E0A66}" destId="{2C1F686D-45EA-4C01-A54E-BA9A09F3FDDF}" srcOrd="0" destOrd="0" presId="urn:microsoft.com/office/officeart/2005/8/layout/orgChart1"/>
    <dgm:cxn modelId="{77CC3A73-1E30-4741-93B4-42539886604F}" type="presOf" srcId="{FE4B4E74-54C1-4064-A884-FC2022F11689}" destId="{0EE82838-A5FB-4076-B16B-54E92220FD08}" srcOrd="0" destOrd="0" presId="urn:microsoft.com/office/officeart/2005/8/layout/orgChart1"/>
    <dgm:cxn modelId="{ADFC741B-030E-4DFE-959D-661433225C81}" srcId="{B53371D6-80DB-4460-9292-458BFDB1DE96}" destId="{2D68A94F-9C95-49AA-8608-1D30608E0A66}" srcOrd="0" destOrd="0" parTransId="{FE3EAC34-9571-4F06-A034-FAB64502246B}" sibTransId="{E0872464-130D-47D0-AEC0-526B8A627BAE}"/>
    <dgm:cxn modelId="{902A8387-674A-422B-8DF6-80387F6842C9}" srcId="{B53371D6-80DB-4460-9292-458BFDB1DE96}" destId="{920A8308-AAA9-4477-B413-31BFB5962670}" srcOrd="1" destOrd="0" parTransId="{DA20E45C-6F78-47DB-8A57-6627F0977C35}" sibTransId="{45300436-516A-449F-A827-53C6C6E05FEF}"/>
    <dgm:cxn modelId="{12E95E57-D20E-4011-B2AB-4550C6096C12}" type="presOf" srcId="{B53371D6-80DB-4460-9292-458BFDB1DE96}" destId="{6697C878-8A05-408E-A786-7B0FE6749B56}" srcOrd="1" destOrd="0" presId="urn:microsoft.com/office/officeart/2005/8/layout/orgChart1"/>
    <dgm:cxn modelId="{DCF84271-F59F-4049-AC41-CB5AF86ECF8F}" type="presOf" srcId="{429022EA-EF6E-4615-A5B4-A7C68307BA5B}" destId="{DEE224B8-3FFC-4B53-949E-3497E08DE894}" srcOrd="0" destOrd="0" presId="urn:microsoft.com/office/officeart/2005/8/layout/orgChart1"/>
    <dgm:cxn modelId="{670E4B2E-7749-4384-B23B-265D5B7B2DB0}" srcId="{2D68A94F-9C95-49AA-8608-1D30608E0A66}" destId="{429022EA-EF6E-4615-A5B4-A7C68307BA5B}" srcOrd="0" destOrd="0" parTransId="{FE4B4E74-54C1-4064-A884-FC2022F11689}" sibTransId="{ED514E69-F3B1-4B91-BCF1-111D99FB85FB}"/>
    <dgm:cxn modelId="{CC5FC65A-4A2B-43B9-965E-CF721C9673A8}" type="presOf" srcId="{D1F355FD-3E4E-4B22-98AB-D4410B59624F}" destId="{5BB30D0F-D0AF-48BA-B806-581F44B81463}" srcOrd="1" destOrd="0" presId="urn:microsoft.com/office/officeart/2005/8/layout/orgChart1"/>
    <dgm:cxn modelId="{4383BC7A-4689-406A-B162-3706E040FCA2}" type="presOf" srcId="{41824C4B-178A-4EA6-8CEE-A37A559DD1CB}" destId="{BB3C5BD9-53E2-4F74-8D6F-CFBE596BB03B}" srcOrd="0" destOrd="0" presId="urn:microsoft.com/office/officeart/2005/8/layout/orgChart1"/>
    <dgm:cxn modelId="{23516034-0B71-45D0-94DD-E6F194281D79}" type="presOf" srcId="{920A8308-AAA9-4477-B413-31BFB5962670}" destId="{F6356462-3843-4D93-8980-4953378029D6}" srcOrd="1" destOrd="0" presId="urn:microsoft.com/office/officeart/2005/8/layout/orgChart1"/>
    <dgm:cxn modelId="{40BB6337-0EE4-46C1-8070-E3C7C945FE1B}" type="presOf" srcId="{FE3EAC34-9571-4F06-A034-FAB64502246B}" destId="{09ECB3EA-FFEC-4E9A-A6A0-A382466E5A48}" srcOrd="0" destOrd="0" presId="urn:microsoft.com/office/officeart/2005/8/layout/orgChart1"/>
    <dgm:cxn modelId="{7420C334-1C4A-4A53-A825-80C8AE6C896B}" type="presOf" srcId="{B53371D6-80DB-4460-9292-458BFDB1DE96}" destId="{88F03974-D270-4BEA-8099-F2EC570BC752}" srcOrd="0" destOrd="0" presId="urn:microsoft.com/office/officeart/2005/8/layout/orgChart1"/>
    <dgm:cxn modelId="{85520095-5C92-4EA3-AF92-891FAD8AE0FA}" type="presParOf" srcId="{BB3C5BD9-53E2-4F74-8D6F-CFBE596BB03B}" destId="{80F009DC-C03D-4D11-9D43-09CFC9195A00}" srcOrd="0" destOrd="0" presId="urn:microsoft.com/office/officeart/2005/8/layout/orgChart1"/>
    <dgm:cxn modelId="{48806280-7377-4F0A-A638-2C64A8283FEE}" type="presParOf" srcId="{80F009DC-C03D-4D11-9D43-09CFC9195A00}" destId="{F5DE3938-CC23-4E5A-B559-4BAC1A5927B1}" srcOrd="0" destOrd="0" presId="urn:microsoft.com/office/officeart/2005/8/layout/orgChart1"/>
    <dgm:cxn modelId="{DD82DC50-9AC1-4AF5-8A64-5E07B1ED7E02}" type="presParOf" srcId="{F5DE3938-CC23-4E5A-B559-4BAC1A5927B1}" destId="{88F03974-D270-4BEA-8099-F2EC570BC752}" srcOrd="0" destOrd="0" presId="urn:microsoft.com/office/officeart/2005/8/layout/orgChart1"/>
    <dgm:cxn modelId="{445AB65E-1B1B-4172-9E92-218C5309CF3B}" type="presParOf" srcId="{F5DE3938-CC23-4E5A-B559-4BAC1A5927B1}" destId="{6697C878-8A05-408E-A786-7B0FE6749B56}" srcOrd="1" destOrd="0" presId="urn:microsoft.com/office/officeart/2005/8/layout/orgChart1"/>
    <dgm:cxn modelId="{5982CCF0-F8B4-41E4-8217-A5DB204F6A15}" type="presParOf" srcId="{80F009DC-C03D-4D11-9D43-09CFC9195A00}" destId="{131B86D9-72C9-4F9D-87D8-2803714BA535}" srcOrd="1" destOrd="0" presId="urn:microsoft.com/office/officeart/2005/8/layout/orgChart1"/>
    <dgm:cxn modelId="{0EA07013-2426-4570-AACD-620A24A792B9}" type="presParOf" srcId="{131B86D9-72C9-4F9D-87D8-2803714BA535}" destId="{09ECB3EA-FFEC-4E9A-A6A0-A382466E5A48}" srcOrd="0" destOrd="0" presId="urn:microsoft.com/office/officeart/2005/8/layout/orgChart1"/>
    <dgm:cxn modelId="{D538CA8C-6ADD-4241-B8E0-86F7B3EA7F89}" type="presParOf" srcId="{131B86D9-72C9-4F9D-87D8-2803714BA535}" destId="{A2E60043-5C6A-4F24-BEF6-75D8C1ABD89E}" srcOrd="1" destOrd="0" presId="urn:microsoft.com/office/officeart/2005/8/layout/orgChart1"/>
    <dgm:cxn modelId="{9B6D8FFD-286B-4FF7-83CB-1F9DDBE0919B}" type="presParOf" srcId="{A2E60043-5C6A-4F24-BEF6-75D8C1ABD89E}" destId="{9A469554-A140-4A6A-9B68-972EFF10D541}" srcOrd="0" destOrd="0" presId="urn:microsoft.com/office/officeart/2005/8/layout/orgChart1"/>
    <dgm:cxn modelId="{99C6E3B5-50BD-47F7-B649-C93C191F0160}" type="presParOf" srcId="{9A469554-A140-4A6A-9B68-972EFF10D541}" destId="{2C1F686D-45EA-4C01-A54E-BA9A09F3FDDF}" srcOrd="0" destOrd="0" presId="urn:microsoft.com/office/officeart/2005/8/layout/orgChart1"/>
    <dgm:cxn modelId="{6EB79951-F086-4C7D-A0B4-394D7A0B31F6}" type="presParOf" srcId="{9A469554-A140-4A6A-9B68-972EFF10D541}" destId="{91DD93EB-9445-429C-9C87-0107D09D499E}" srcOrd="1" destOrd="0" presId="urn:microsoft.com/office/officeart/2005/8/layout/orgChart1"/>
    <dgm:cxn modelId="{3D885F9A-406C-47F8-8B29-B55C7FB41417}" type="presParOf" srcId="{A2E60043-5C6A-4F24-BEF6-75D8C1ABD89E}" destId="{2A882011-0D88-4035-AE80-B63EAFC7DA65}" srcOrd="1" destOrd="0" presId="urn:microsoft.com/office/officeart/2005/8/layout/orgChart1"/>
    <dgm:cxn modelId="{6F083B67-986F-435F-90A6-0910F7EEE917}" type="presParOf" srcId="{2A882011-0D88-4035-AE80-B63EAFC7DA65}" destId="{0EE82838-A5FB-4076-B16B-54E92220FD08}" srcOrd="0" destOrd="0" presId="urn:microsoft.com/office/officeart/2005/8/layout/orgChart1"/>
    <dgm:cxn modelId="{EE1DB53B-395F-48D2-B58E-CEAF8C81241C}" type="presParOf" srcId="{2A882011-0D88-4035-AE80-B63EAFC7DA65}" destId="{9390A9FB-8A70-4267-9479-5B7FFE6B943C}" srcOrd="1" destOrd="0" presId="urn:microsoft.com/office/officeart/2005/8/layout/orgChart1"/>
    <dgm:cxn modelId="{02E45876-6B66-4B82-AEC7-1D14A3BDA7F9}" type="presParOf" srcId="{9390A9FB-8A70-4267-9479-5B7FFE6B943C}" destId="{730412DF-D2BE-476D-A411-02A1FF45FB69}" srcOrd="0" destOrd="0" presId="urn:microsoft.com/office/officeart/2005/8/layout/orgChart1"/>
    <dgm:cxn modelId="{33BF351E-F9A3-45C1-B067-E0F055A4136B}" type="presParOf" srcId="{730412DF-D2BE-476D-A411-02A1FF45FB69}" destId="{DEE224B8-3FFC-4B53-949E-3497E08DE894}" srcOrd="0" destOrd="0" presId="urn:microsoft.com/office/officeart/2005/8/layout/orgChart1"/>
    <dgm:cxn modelId="{99B6D663-CEA4-4BD9-A826-1AB58C192189}" type="presParOf" srcId="{730412DF-D2BE-476D-A411-02A1FF45FB69}" destId="{6711749C-16A0-412B-BDA5-9950F31B9701}" srcOrd="1" destOrd="0" presId="urn:microsoft.com/office/officeart/2005/8/layout/orgChart1"/>
    <dgm:cxn modelId="{3A267965-314C-4C15-8C95-046A1F53E15D}" type="presParOf" srcId="{9390A9FB-8A70-4267-9479-5B7FFE6B943C}" destId="{E1D8419D-9AD0-43BD-BF43-BDB3AB3D43E4}" srcOrd="1" destOrd="0" presId="urn:microsoft.com/office/officeart/2005/8/layout/orgChart1"/>
    <dgm:cxn modelId="{B12CFE8F-1AF6-41E6-B98D-2B9E045CF53B}" type="presParOf" srcId="{9390A9FB-8A70-4267-9479-5B7FFE6B943C}" destId="{00D1A78E-8F06-4440-ADA5-69E9BEFF0ACC}" srcOrd="2" destOrd="0" presId="urn:microsoft.com/office/officeart/2005/8/layout/orgChart1"/>
    <dgm:cxn modelId="{3E176519-BC5E-44F4-8E6C-78B57B8674CC}" type="presParOf" srcId="{A2E60043-5C6A-4F24-BEF6-75D8C1ABD89E}" destId="{B2FF8EDA-D847-4656-80F7-DE974302F9AA}" srcOrd="2" destOrd="0" presId="urn:microsoft.com/office/officeart/2005/8/layout/orgChart1"/>
    <dgm:cxn modelId="{3FE0E464-4B9A-468E-8983-26AB497F05A3}" type="presParOf" srcId="{131B86D9-72C9-4F9D-87D8-2803714BA535}" destId="{4F598AC0-AF35-497B-8324-BE901911815E}" srcOrd="2" destOrd="0" presId="urn:microsoft.com/office/officeart/2005/8/layout/orgChart1"/>
    <dgm:cxn modelId="{B55DE8A7-827F-48EC-AEEA-755D281D9D24}" type="presParOf" srcId="{131B86D9-72C9-4F9D-87D8-2803714BA535}" destId="{9B75B9F9-FC41-4304-BAEE-3BF0595FFBC7}" srcOrd="3" destOrd="0" presId="urn:microsoft.com/office/officeart/2005/8/layout/orgChart1"/>
    <dgm:cxn modelId="{B59919FF-7647-4230-80D7-22EBB625E0CC}" type="presParOf" srcId="{9B75B9F9-FC41-4304-BAEE-3BF0595FFBC7}" destId="{6CE7EBD5-59A0-4B5D-8374-62B51531A3FB}" srcOrd="0" destOrd="0" presId="urn:microsoft.com/office/officeart/2005/8/layout/orgChart1"/>
    <dgm:cxn modelId="{263D6485-4A1A-4978-9B56-B85B25E0039D}" type="presParOf" srcId="{6CE7EBD5-59A0-4B5D-8374-62B51531A3FB}" destId="{A7D17BD6-BCE9-432D-BD74-D0088E6C2C8B}" srcOrd="0" destOrd="0" presId="urn:microsoft.com/office/officeart/2005/8/layout/orgChart1"/>
    <dgm:cxn modelId="{12B83990-79CF-4061-8812-A5D86C580327}" type="presParOf" srcId="{6CE7EBD5-59A0-4B5D-8374-62B51531A3FB}" destId="{F6356462-3843-4D93-8980-4953378029D6}" srcOrd="1" destOrd="0" presId="urn:microsoft.com/office/officeart/2005/8/layout/orgChart1"/>
    <dgm:cxn modelId="{01AEBCFF-F8EF-423E-A94D-CBD8B697CF80}" type="presParOf" srcId="{9B75B9F9-FC41-4304-BAEE-3BF0595FFBC7}" destId="{4BC666E5-842F-446E-8235-B3523BADAC54}" srcOrd="1" destOrd="0" presId="urn:microsoft.com/office/officeart/2005/8/layout/orgChart1"/>
    <dgm:cxn modelId="{FBBBE71F-10D6-4981-81C5-70D791681EBC}" type="presParOf" srcId="{9B75B9F9-FC41-4304-BAEE-3BF0595FFBC7}" destId="{610028C3-50B8-4737-BA13-FC4852CED322}" srcOrd="2" destOrd="0" presId="urn:microsoft.com/office/officeart/2005/8/layout/orgChart1"/>
    <dgm:cxn modelId="{AFF255CD-B88E-4A8B-ACFC-981F10FF5202}" type="presParOf" srcId="{131B86D9-72C9-4F9D-87D8-2803714BA535}" destId="{EB8DC391-4549-40B7-892C-F959AF11926B}" srcOrd="4" destOrd="0" presId="urn:microsoft.com/office/officeart/2005/8/layout/orgChart1"/>
    <dgm:cxn modelId="{2D7B8260-FB8C-4A8B-95AA-4DC711DD5210}" type="presParOf" srcId="{131B86D9-72C9-4F9D-87D8-2803714BA535}" destId="{30DE3E0F-E197-47A9-8181-4724C6B6F709}" srcOrd="5" destOrd="0" presId="urn:microsoft.com/office/officeart/2005/8/layout/orgChart1"/>
    <dgm:cxn modelId="{DD6A9B03-F3F7-46AA-A58B-E8A45EFBFFA0}" type="presParOf" srcId="{30DE3E0F-E197-47A9-8181-4724C6B6F709}" destId="{CD13E446-FECD-4C41-B7D8-EA66B745DA51}" srcOrd="0" destOrd="0" presId="urn:microsoft.com/office/officeart/2005/8/layout/orgChart1"/>
    <dgm:cxn modelId="{68F8E4B8-16AE-4771-B0CD-231D75EB8BD2}" type="presParOf" srcId="{CD13E446-FECD-4C41-B7D8-EA66B745DA51}" destId="{1BFBB3E8-EEA2-4AB2-BDF9-11307ED5F09A}" srcOrd="0" destOrd="0" presId="urn:microsoft.com/office/officeart/2005/8/layout/orgChart1"/>
    <dgm:cxn modelId="{CEC6D856-98CB-4CC1-B5D7-647D7D19C244}" type="presParOf" srcId="{CD13E446-FECD-4C41-B7D8-EA66B745DA51}" destId="{5BB30D0F-D0AF-48BA-B806-581F44B81463}" srcOrd="1" destOrd="0" presId="urn:microsoft.com/office/officeart/2005/8/layout/orgChart1"/>
    <dgm:cxn modelId="{B1BBA333-FCE9-43A5-93D8-CAF26CCB8A3F}" type="presParOf" srcId="{30DE3E0F-E197-47A9-8181-4724C6B6F709}" destId="{4BC20744-B1F6-439A-BC2E-570E06077FCB}" srcOrd="1" destOrd="0" presId="urn:microsoft.com/office/officeart/2005/8/layout/orgChart1"/>
    <dgm:cxn modelId="{BE8A5F4C-30AD-41E4-9CA5-94CCD3BE1D54}" type="presParOf" srcId="{30DE3E0F-E197-47A9-8181-4724C6B6F709}" destId="{10A57071-89BC-4EE6-BD31-FD8428A8D39E}" srcOrd="2" destOrd="0" presId="urn:microsoft.com/office/officeart/2005/8/layout/orgChart1"/>
    <dgm:cxn modelId="{8B72CD5F-D63D-4753-AA6B-89BB1A3710FA}" type="presParOf" srcId="{80F009DC-C03D-4D11-9D43-09CFC9195A00}" destId="{3FF464F1-1ECC-4627-9861-0A08D9AE69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AEAC7-8389-40E9-8FB9-CA406AA1A8B2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E909F-3444-4065-9883-0C45A076C0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680FA-E4C3-4C1E-A0D9-0E1C45821946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27523-0845-46D5-9520-4C8ABE9D99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34C69-F25D-41CC-983B-D8859BD3D8D0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32251-4AA7-4FDC-ADA8-C347F49E6B9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1E129-B183-40EC-89BB-0E1F09F35B46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7DD4-1188-4547-9F5F-2E7F0D803B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7A14C-8510-40CF-90B7-9BDB3E717814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42E1-351A-46ED-A7B6-0ABF964032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E550-CA65-4420-8FAF-C4A90C246E94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DB177-D6EA-425F-BA60-2114C7F64B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7F931-AC3D-4633-8A3F-6C6BD1E3A3DC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FF296-F60A-43AD-A574-44E50BA6F4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9F996-2957-4A75-82DB-DBEB6BE7F7FC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8D8BE-1D73-4F34-85BC-B94E7C5E55B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960BF-B0CC-479C-A39D-177564520C59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C6196-862D-492C-B318-608B26589D0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0705F-2442-4E67-A498-30AE8C31BAAA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8C009-49BD-4FA9-A664-099A93DD71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C8185-0C41-452F-A313-971A43392E9A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A249E-0833-4D28-BAA5-91209D1E4B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1AB1FF-4C95-41F1-A5EA-7718348FB72A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636AD4-35BB-4E9B-86A9-E394510B29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39750" y="981075"/>
            <a:ext cx="7851775" cy="2219325"/>
          </a:xfrm>
        </p:spPr>
        <p:txBody>
          <a:bodyPr tIns="0" rIns="18288"/>
          <a:lstStyle/>
          <a:p>
            <a:pPr algn="r" eaLnBrk="1" hangingPunct="1">
              <a:defRPr/>
            </a:pPr>
            <a:r>
              <a:rPr lang="pt-BR" b="1" dirty="0" smtClean="0">
                <a:solidFill>
                  <a:srgbClr val="4DE1EA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Aula </a:t>
            </a:r>
            <a:r>
              <a:rPr lang="pt-BR" b="1" dirty="0" smtClean="0">
                <a:solidFill>
                  <a:srgbClr val="4DE1EA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 </a:t>
            </a:r>
            <a:r>
              <a:rPr lang="pt-BR" b="1" dirty="0" smtClean="0">
                <a:solidFill>
                  <a:srgbClr val="4DE1EA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pt-BR" b="1" dirty="0" smtClean="0">
                <a:solidFill>
                  <a:srgbClr val="4DE1EA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pt-BR" b="1" dirty="0" smtClean="0">
                <a:solidFill>
                  <a:srgbClr val="4DE1EA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Programação Orientada a Objetos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4294967295"/>
          </p:nvPr>
        </p:nvSpPr>
        <p:spPr>
          <a:xfrm>
            <a:off x="533400" y="3228975"/>
            <a:ext cx="7854950" cy="3440113"/>
          </a:xfrm>
        </p:spPr>
        <p:txBody>
          <a:bodyPr lIns="0" rIns="18288"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i="1" dirty="0" smtClean="0"/>
              <a:t>Professores: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i="1" dirty="0" smtClean="0"/>
              <a:t>Esp.: Alex Paulo Lopes Batista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i="1" dirty="0" smtClean="0"/>
          </a:p>
          <a:p>
            <a:pPr marL="0" indent="0" algn="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i="1" dirty="0" smtClean="0"/>
              <a:t>5º Semestre </a:t>
            </a:r>
          </a:p>
          <a:p>
            <a:pPr marL="0" indent="0" algn="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i="1" dirty="0" smtClean="0"/>
              <a:t>Tópicos Especiais em Sistemas para Internet 2</a:t>
            </a:r>
          </a:p>
          <a:p>
            <a:pPr marL="0" indent="0" algn="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i="1" dirty="0" smtClean="0"/>
              <a:t>Sistemas para a Internet</a:t>
            </a:r>
            <a:endParaRPr lang="pt-BR" sz="2000" i="1" dirty="0" smtClean="0"/>
          </a:p>
          <a:p>
            <a:pPr marL="0" indent="0" algn="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i="1" dirty="0" smtClean="0"/>
              <a:t>Faculdade de Tecnologia de Jahu </a:t>
            </a:r>
          </a:p>
          <a:p>
            <a:pPr marL="0" indent="0" algn="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i="1" dirty="0" smtClean="0"/>
              <a:t>02/2018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Termos em POO (Dessa Aula)</a:t>
            </a:r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Generalização;</a:t>
            </a:r>
          </a:p>
          <a:p>
            <a:pPr eaLnBrk="1" hangingPunct="1"/>
            <a:r>
              <a:rPr lang="pt-BR" smtClean="0"/>
              <a:t>Especialização;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Abstração;</a:t>
            </a:r>
          </a:p>
          <a:p>
            <a:pPr eaLnBrk="1" hangingPunct="1"/>
            <a:r>
              <a:rPr lang="pt-BR" smtClean="0"/>
              <a:t>Polimorfismo;</a:t>
            </a:r>
          </a:p>
          <a:p>
            <a:pPr eaLnBrk="1" hangingPunct="1"/>
            <a:r>
              <a:rPr lang="pt-BR" smtClean="0"/>
              <a:t>Encapsulamento;</a:t>
            </a:r>
          </a:p>
          <a:p>
            <a:pPr eaLnBrk="1" hangingPunct="1"/>
            <a:r>
              <a:rPr lang="pt-BR" smtClean="0"/>
              <a:t>Evento;</a:t>
            </a:r>
          </a:p>
          <a:p>
            <a:pPr eaLnBrk="1" hangingPunct="1"/>
            <a:r>
              <a:rPr lang="pt-BR" smtClean="0"/>
              <a:t>Pacotes.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Abstração</a:t>
            </a:r>
          </a:p>
        </p:txBody>
      </p:sp>
      <p:sp>
        <p:nvSpPr>
          <p:cNvPr id="29698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z="2800" b="1" smtClean="0"/>
              <a:t>Abstração</a:t>
            </a:r>
            <a:r>
              <a:rPr lang="pt-BR" sz="2800" smtClean="0"/>
              <a:t> consiste na habilidade de concentrar nos aspectos essenciais de um contexto qualquer, ignorando características menos importantes ou acidentais. Em modelagem orientada a objetos, uma classe é uma abstração de entidades existentes no domínio do sistema de software.</a:t>
            </a:r>
            <a:br>
              <a:rPr lang="pt-BR" sz="2800" smtClean="0"/>
            </a:br>
            <a:endParaRPr lang="pt-BR" sz="2800" smtClean="0"/>
          </a:p>
          <a:p>
            <a:pPr eaLnBrk="1" hangingPunct="1"/>
            <a:r>
              <a:rPr lang="pt-BR" sz="2800" smtClean="0"/>
              <a:t>O </a:t>
            </a:r>
            <a:r>
              <a:rPr lang="pt-BR" sz="2800" b="1" smtClean="0"/>
              <a:t>Domínio de software</a:t>
            </a:r>
            <a:r>
              <a:rPr lang="pt-BR" sz="2800" smtClean="0"/>
              <a:t> representa </a:t>
            </a:r>
            <a:r>
              <a:rPr lang="pt-BR" sz="2800" b="1" smtClean="0"/>
              <a:t>o próprio sistema em si</a:t>
            </a:r>
            <a:r>
              <a:rPr lang="pt-BR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Polimorfismo</a:t>
            </a:r>
          </a:p>
        </p:txBody>
      </p:sp>
      <p:sp>
        <p:nvSpPr>
          <p:cNvPr id="30722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b="1" smtClean="0"/>
              <a:t>Polimorfismo permite</a:t>
            </a:r>
            <a:r>
              <a:rPr lang="pt-BR" smtClean="0"/>
              <a:t> que </a:t>
            </a:r>
            <a:r>
              <a:rPr lang="pt-BR" b="1" u="sng" smtClean="0"/>
              <a:t>referências de tipos de classes mais abstratas</a:t>
            </a:r>
            <a:r>
              <a:rPr lang="pt-BR" u="sng" smtClean="0"/>
              <a:t> </a:t>
            </a:r>
            <a:r>
              <a:rPr lang="pt-BR" b="1" u="sng" smtClean="0"/>
              <a:t>representem o comportamento das classes concretas que referenciam</a:t>
            </a:r>
            <a:r>
              <a:rPr lang="pt-BR" smtClean="0"/>
              <a:t>. </a:t>
            </a:r>
          </a:p>
          <a:p>
            <a:pPr eaLnBrk="1" hangingPunct="1"/>
            <a:r>
              <a:rPr lang="pt-BR" smtClean="0"/>
              <a:t>Assim, é possível tratar vários tipos de maneira homogênea (através da interface do tipo mais abstrato).</a:t>
            </a:r>
          </a:p>
          <a:p>
            <a:pPr eaLnBrk="1" hangingPunct="1"/>
            <a:r>
              <a:rPr lang="pt-BR" smtClean="0"/>
              <a:t>O termo polimorfismo é originário do grego e significa "muitas formas" (poli = muitas, morphos = formas).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8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Polimorfismo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78023920"/>
              </p:ext>
            </p:extLst>
          </p:nvPr>
        </p:nvGraphicFramePr>
        <p:xfrm>
          <a:off x="1403350" y="3127375"/>
          <a:ext cx="6408738" cy="320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7609" name="Espaço Reservado para Conteúdo 2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pt-BR" sz="2600" b="1">
                <a:latin typeface="Constantia" pitchFamily="18" charset="0"/>
              </a:rPr>
              <a:t>Exemplo de Polimorfismo: 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pt-BR" sz="2400" b="1">
                <a:latin typeface="Constantia" pitchFamily="18" charset="0"/>
              </a:rPr>
              <a:t>Um pequeno escritório de informática.</a:t>
            </a:r>
            <a:endParaRPr lang="pt-BR" sz="240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Encapsulamento</a:t>
            </a:r>
          </a:p>
        </p:txBody>
      </p:sp>
      <p:sp>
        <p:nvSpPr>
          <p:cNvPr id="6861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867775" cy="4922837"/>
          </a:xfrm>
        </p:spPr>
        <p:txBody>
          <a:bodyPr/>
          <a:lstStyle/>
          <a:p>
            <a:pPr eaLnBrk="1" hangingPunct="1"/>
            <a:r>
              <a:rPr lang="pt-BR" b="1" smtClean="0"/>
              <a:t>Encapsulamento</a:t>
            </a:r>
            <a:r>
              <a:rPr lang="pt-BR" smtClean="0"/>
              <a:t> consiste na </a:t>
            </a:r>
            <a:r>
              <a:rPr lang="pt-BR" b="1" smtClean="0"/>
              <a:t>separação de aspectos internos e externos de um objeto</a:t>
            </a:r>
            <a:r>
              <a:rPr lang="pt-BR" smtClean="0"/>
              <a:t>. Este </a:t>
            </a:r>
            <a:r>
              <a:rPr lang="pt-BR" b="1" smtClean="0"/>
              <a:t>mecanismo</a:t>
            </a:r>
            <a:r>
              <a:rPr lang="pt-BR" smtClean="0"/>
              <a:t> é amplamente utilizado para </a:t>
            </a:r>
            <a:r>
              <a:rPr lang="pt-BR" b="1" smtClean="0"/>
              <a:t>impedir o acesso direto</a:t>
            </a:r>
            <a:r>
              <a:rPr lang="pt-BR" smtClean="0"/>
              <a:t> ao </a:t>
            </a:r>
            <a:r>
              <a:rPr lang="pt-BR" b="1" smtClean="0"/>
              <a:t>estado de um objeto (seus atributos</a:t>
            </a:r>
            <a:r>
              <a:rPr lang="pt-BR" smtClean="0"/>
              <a:t>), </a:t>
            </a:r>
            <a:r>
              <a:rPr lang="pt-BR" u="sng" smtClean="0"/>
              <a:t>disponibiliza externamente apenas os métodos que alteram estes estados. </a:t>
            </a:r>
          </a:p>
          <a:p>
            <a:pPr eaLnBrk="1" hangingPunct="1"/>
            <a:r>
              <a:rPr lang="pt-BR" smtClean="0"/>
              <a:t>Como exemplo: você não precisa conhecer os detalhes do motor de um veículo para saber dirigí-lo. Tudo o que você precisa fazer é inserir a chave do veículo e a dar partida. A chave  encapsula esses detalhes, provendo a você uma interface mais amigável (a ignição, a partida e os sinais elétricos e etc.)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Encapsulamento</a:t>
            </a:r>
          </a:p>
        </p:txBody>
      </p:sp>
      <p:sp>
        <p:nvSpPr>
          <p:cNvPr id="69634" name="Espaço Reservado para Conteúdo 2"/>
          <p:cNvSpPr>
            <a:spLocks/>
          </p:cNvSpPr>
          <p:nvPr/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pt-BR" sz="2600" b="1">
                <a:latin typeface="Constantia" pitchFamily="18" charset="0"/>
              </a:rPr>
              <a:t>Exemplo de Encapsulamento: 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pt-BR" sz="2400" b="1">
                <a:latin typeface="Constantia" pitchFamily="18" charset="0"/>
              </a:rPr>
              <a:t>Qual é a o escopo (visibilidade) dos objetos abaixo?</a:t>
            </a:r>
            <a:endParaRPr lang="pt-BR" sz="2400">
              <a:latin typeface="Constantia" pitchFamily="18" charset="0"/>
            </a:endParaRPr>
          </a:p>
        </p:txBody>
      </p:sp>
      <p:grpSp>
        <p:nvGrpSpPr>
          <p:cNvPr id="69635" name="Group 26"/>
          <p:cNvGrpSpPr>
            <a:grpSpLocks/>
          </p:cNvGrpSpPr>
          <p:nvPr/>
        </p:nvGrpSpPr>
        <p:grpSpPr bwMode="auto">
          <a:xfrm>
            <a:off x="1331913" y="3141663"/>
            <a:ext cx="6553200" cy="3094037"/>
            <a:chOff x="839" y="1979"/>
            <a:chExt cx="4128" cy="1949"/>
          </a:xfrm>
        </p:grpSpPr>
        <p:sp>
          <p:nvSpPr>
            <p:cNvPr id="69636" name="Text Box 15"/>
            <p:cNvSpPr txBox="1">
              <a:spLocks noChangeArrowheads="1"/>
            </p:cNvSpPr>
            <p:nvPr/>
          </p:nvSpPr>
          <p:spPr bwMode="auto">
            <a:xfrm>
              <a:off x="1338" y="1979"/>
              <a:ext cx="2949" cy="19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800" b="1"/>
                <a:t>A</a:t>
              </a:r>
            </a:p>
            <a:p>
              <a:pPr>
                <a:spcBef>
                  <a:spcPct val="50000"/>
                </a:spcBef>
              </a:pPr>
              <a:endParaRPr lang="pt-BR" sz="2800" b="1"/>
            </a:p>
            <a:p>
              <a:pPr>
                <a:spcBef>
                  <a:spcPct val="50000"/>
                </a:spcBef>
              </a:pPr>
              <a:endParaRPr lang="pt-BR" sz="2800" b="1"/>
            </a:p>
            <a:p>
              <a:pPr>
                <a:spcBef>
                  <a:spcPct val="50000"/>
                </a:spcBef>
              </a:pPr>
              <a:endParaRPr lang="pt-BR" sz="2800" b="1"/>
            </a:p>
            <a:p>
              <a:pPr>
                <a:spcBef>
                  <a:spcPct val="50000"/>
                </a:spcBef>
              </a:pPr>
              <a:endParaRPr lang="pt-BR" sz="2800" b="1"/>
            </a:p>
          </p:txBody>
        </p:sp>
        <p:sp>
          <p:nvSpPr>
            <p:cNvPr id="69637" name="Text Box 16"/>
            <p:cNvSpPr txBox="1">
              <a:spLocks noChangeArrowheads="1"/>
            </p:cNvSpPr>
            <p:nvPr/>
          </p:nvSpPr>
          <p:spPr bwMode="auto">
            <a:xfrm>
              <a:off x="1655" y="2251"/>
              <a:ext cx="2495" cy="1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800" b="1"/>
                <a:t>B</a:t>
              </a:r>
            </a:p>
            <a:p>
              <a:pPr>
                <a:spcBef>
                  <a:spcPct val="50000"/>
                </a:spcBef>
              </a:pPr>
              <a:endParaRPr lang="pt-BR" sz="2800" b="1"/>
            </a:p>
            <a:p>
              <a:pPr>
                <a:spcBef>
                  <a:spcPct val="50000"/>
                </a:spcBef>
              </a:pPr>
              <a:endParaRPr lang="pt-BR" sz="2800" b="1"/>
            </a:p>
            <a:p>
              <a:pPr>
                <a:spcBef>
                  <a:spcPct val="50000"/>
                </a:spcBef>
              </a:pPr>
              <a:endParaRPr lang="pt-BR" sz="2800" b="1"/>
            </a:p>
          </p:txBody>
        </p:sp>
        <p:sp>
          <p:nvSpPr>
            <p:cNvPr id="69638" name="Text Box 17"/>
            <p:cNvSpPr txBox="1">
              <a:spLocks noChangeArrowheads="1"/>
            </p:cNvSpPr>
            <p:nvPr/>
          </p:nvSpPr>
          <p:spPr bwMode="auto">
            <a:xfrm>
              <a:off x="1899" y="2549"/>
              <a:ext cx="998" cy="1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800" b="1"/>
                <a:t>C</a:t>
              </a:r>
            </a:p>
            <a:p>
              <a:pPr>
                <a:spcBef>
                  <a:spcPct val="50000"/>
                </a:spcBef>
              </a:pPr>
              <a:endParaRPr lang="pt-BR" sz="2800" b="1"/>
            </a:p>
            <a:p>
              <a:pPr>
                <a:spcBef>
                  <a:spcPct val="50000"/>
                </a:spcBef>
              </a:pPr>
              <a:endParaRPr lang="pt-BR" sz="2800" b="1"/>
            </a:p>
          </p:txBody>
        </p:sp>
        <p:sp>
          <p:nvSpPr>
            <p:cNvPr id="69639" name="Text Box 18"/>
            <p:cNvSpPr txBox="1">
              <a:spLocks noChangeArrowheads="1"/>
            </p:cNvSpPr>
            <p:nvPr/>
          </p:nvSpPr>
          <p:spPr bwMode="auto">
            <a:xfrm>
              <a:off x="2980" y="2550"/>
              <a:ext cx="998" cy="1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800" b="1"/>
                <a:t>D</a:t>
              </a:r>
            </a:p>
            <a:p>
              <a:pPr>
                <a:spcBef>
                  <a:spcPct val="50000"/>
                </a:spcBef>
              </a:pPr>
              <a:endParaRPr lang="pt-BR" sz="2800" b="1"/>
            </a:p>
            <a:p>
              <a:pPr>
                <a:spcBef>
                  <a:spcPct val="50000"/>
                </a:spcBef>
              </a:pPr>
              <a:endParaRPr lang="pt-BR" sz="2800" b="1"/>
            </a:p>
          </p:txBody>
        </p:sp>
        <p:sp>
          <p:nvSpPr>
            <p:cNvPr id="69640" name="Text Box 19"/>
            <p:cNvSpPr txBox="1">
              <a:spLocks noChangeArrowheads="1"/>
            </p:cNvSpPr>
            <p:nvPr/>
          </p:nvSpPr>
          <p:spPr bwMode="auto">
            <a:xfrm>
              <a:off x="3188" y="2876"/>
              <a:ext cx="680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800" b="1"/>
                <a:t>E</a:t>
              </a:r>
            </a:p>
            <a:p>
              <a:pPr>
                <a:spcBef>
                  <a:spcPct val="50000"/>
                </a:spcBef>
              </a:pPr>
              <a:endParaRPr lang="pt-BR" sz="2800" b="1"/>
            </a:p>
          </p:txBody>
        </p:sp>
        <p:sp>
          <p:nvSpPr>
            <p:cNvPr id="69641" name="Text Box 22"/>
            <p:cNvSpPr txBox="1">
              <a:spLocks noChangeArrowheads="1"/>
            </p:cNvSpPr>
            <p:nvPr/>
          </p:nvSpPr>
          <p:spPr bwMode="auto">
            <a:xfrm>
              <a:off x="839" y="2160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800" b="1"/>
                <a:t>F</a:t>
              </a:r>
            </a:p>
          </p:txBody>
        </p:sp>
        <p:sp>
          <p:nvSpPr>
            <p:cNvPr id="69642" name="Text Box 23"/>
            <p:cNvSpPr txBox="1">
              <a:spLocks noChangeArrowheads="1"/>
            </p:cNvSpPr>
            <p:nvPr/>
          </p:nvSpPr>
          <p:spPr bwMode="auto">
            <a:xfrm>
              <a:off x="884" y="2704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800" b="1"/>
                <a:t>G</a:t>
              </a:r>
            </a:p>
          </p:txBody>
        </p:sp>
        <p:sp>
          <p:nvSpPr>
            <p:cNvPr id="69643" name="Text Box 24"/>
            <p:cNvSpPr txBox="1">
              <a:spLocks noChangeArrowheads="1"/>
            </p:cNvSpPr>
            <p:nvPr/>
          </p:nvSpPr>
          <p:spPr bwMode="auto">
            <a:xfrm>
              <a:off x="4649" y="2160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800" b="1"/>
                <a:t>H</a:t>
              </a:r>
            </a:p>
          </p:txBody>
        </p:sp>
        <p:sp>
          <p:nvSpPr>
            <p:cNvPr id="69644" name="Text Box 25"/>
            <p:cNvSpPr txBox="1">
              <a:spLocks noChangeArrowheads="1"/>
            </p:cNvSpPr>
            <p:nvPr/>
          </p:nvSpPr>
          <p:spPr bwMode="auto">
            <a:xfrm>
              <a:off x="4604" y="2750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800" b="1"/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</a:t>
            </a:r>
          </a:p>
        </p:txBody>
      </p:sp>
      <p:sp>
        <p:nvSpPr>
          <p:cNvPr id="70658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dirty="0" smtClean="0"/>
              <a:t>Um E</a:t>
            </a:r>
            <a:r>
              <a:rPr lang="pt-BR" b="1" dirty="0" smtClean="0"/>
              <a:t>vento</a:t>
            </a:r>
            <a:r>
              <a:rPr lang="pt-BR" dirty="0" smtClean="0"/>
              <a:t> é o resultado de uma ação. A ocorrência de um evento pode provocar uma reação, que seria uma ação (ou conjunto de ações) à ser(em) tomada(s). </a:t>
            </a:r>
          </a:p>
          <a:p>
            <a:pPr eaLnBrk="1" hangingPunct="1"/>
            <a:endParaRPr lang="pt-BR" sz="1000" dirty="0" smtClean="0"/>
          </a:p>
          <a:p>
            <a:pPr marL="0" indent="0" eaLnBrk="1" hangingPunct="1">
              <a:buNone/>
            </a:pPr>
            <a:r>
              <a:rPr lang="pt-BR" dirty="0" smtClean="0"/>
              <a:t>Geralmente eventos podem ser:</a:t>
            </a:r>
          </a:p>
          <a:p>
            <a:pPr eaLnBrk="1" hangingPunct="1"/>
            <a:r>
              <a:rPr lang="pt-BR" b="1" u="sng" dirty="0" smtClean="0"/>
              <a:t>Eventos de Teclado</a:t>
            </a:r>
            <a:r>
              <a:rPr lang="pt-BR" dirty="0" smtClean="0"/>
              <a:t>: o pressionamento de uma tecla, pode acionar uma ação, como a execução de uma tarefa.</a:t>
            </a:r>
          </a:p>
          <a:p>
            <a:pPr eaLnBrk="1" hangingPunct="1"/>
            <a:endParaRPr lang="pt-BR" sz="1000" dirty="0" smtClean="0"/>
          </a:p>
          <a:p>
            <a:pPr eaLnBrk="1" hangingPunct="1"/>
            <a:r>
              <a:rPr lang="pt-BR" b="1" u="sng" dirty="0" smtClean="0"/>
              <a:t>Eventos de Mouse:</a:t>
            </a:r>
            <a:r>
              <a:rPr lang="pt-BR" dirty="0" smtClean="0"/>
              <a:t> o pressionamento de um dos botões do mouse podem executar uma tarefa e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Pacotes</a:t>
            </a:r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z="3200" b="1" dirty="0" smtClean="0"/>
              <a:t>Pacotes</a:t>
            </a:r>
            <a:r>
              <a:rPr lang="pt-BR" sz="3200" dirty="0" smtClean="0"/>
              <a:t> são referências para organização lógica de classes e interfaces.</a:t>
            </a:r>
          </a:p>
          <a:p>
            <a:pPr eaLnBrk="1" hangingPunct="1"/>
            <a:endParaRPr lang="pt-BR" sz="3200" dirty="0" smtClean="0"/>
          </a:p>
          <a:p>
            <a:pPr marL="0" indent="0" eaLnBrk="1" hangingPunct="1">
              <a:buNone/>
            </a:pPr>
            <a:r>
              <a:rPr lang="pt-BR" sz="3200" dirty="0" smtClean="0"/>
              <a:t>Fornecem uma maneira fácil de separar, encapsular e classificar as classes e interfaces, facilitando assim sua codificação e posterior manutenção.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Pacotes</a:t>
            </a:r>
          </a:p>
        </p:txBody>
      </p:sp>
      <p:sp>
        <p:nvSpPr>
          <p:cNvPr id="7270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68313" y="1916113"/>
            <a:ext cx="3598862" cy="1152525"/>
          </a:xfrm>
        </p:spPr>
        <p:txBody>
          <a:bodyPr/>
          <a:lstStyle/>
          <a:p>
            <a:pPr eaLnBrk="1" hangingPunct="1"/>
            <a:r>
              <a:rPr lang="pt-BR" sz="3000" smtClean="0"/>
              <a:t>Exemplos de 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3000" smtClean="0"/>
              <a:t>Pacotes (em Java):</a:t>
            </a:r>
          </a:p>
          <a:p>
            <a:pPr eaLnBrk="1" hangingPunct="1"/>
            <a:endParaRPr lang="pt-BR" sz="3000" smtClean="0"/>
          </a:p>
        </p:txBody>
      </p:sp>
      <p:pic>
        <p:nvPicPr>
          <p:cNvPr id="71684" name="Picture 4" descr="PacotesNetBea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549275"/>
            <a:ext cx="5148262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3059113" y="2781300"/>
            <a:ext cx="1439862" cy="10080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3059113" y="3789363"/>
            <a:ext cx="1873250" cy="18002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468313" y="3357563"/>
            <a:ext cx="2519362" cy="831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/>
              <a:t>Pacotes Código-Fonte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68313" y="4508500"/>
            <a:ext cx="2519362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/>
              <a:t>Pacotes Testes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250825" y="5589588"/>
            <a:ext cx="3313113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400" b="1"/>
              <a:t>Pacotes Bibliotecas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V="1">
            <a:off x="3059113" y="2924175"/>
            <a:ext cx="1873250" cy="8651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3059113" y="3789363"/>
            <a:ext cx="1728787" cy="215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3059113" y="3789363"/>
            <a:ext cx="1800225" cy="7921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3059113" y="3789363"/>
            <a:ext cx="1800225" cy="12239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>
            <a:off x="3059113" y="4797425"/>
            <a:ext cx="1657350" cy="1079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3563938" y="5805488"/>
            <a:ext cx="1079500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3059113" y="4797425"/>
            <a:ext cx="1512887" cy="172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  <p:bldP spid="71686" grpId="0" animBg="1"/>
      <p:bldP spid="71693" grpId="0" animBg="1"/>
      <p:bldP spid="71694" grpId="0" animBg="1"/>
      <p:bldP spid="71694" grpId="1" animBg="1"/>
      <p:bldP spid="71695" grpId="0" animBg="1"/>
      <p:bldP spid="71696" grpId="0" animBg="1"/>
      <p:bldP spid="71697" grpId="0" animBg="1"/>
      <p:bldP spid="71698" grpId="0" animBg="1"/>
      <p:bldP spid="71699" grpId="0" animBg="1"/>
      <p:bldP spid="71700" grpId="0" animBg="1"/>
      <p:bldP spid="71701" grpId="0" animBg="1"/>
      <p:bldP spid="717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Generalização e Especialização</a:t>
            </a:r>
          </a:p>
        </p:txBody>
      </p:sp>
      <p:sp>
        <p:nvSpPr>
          <p:cNvPr id="7373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362950" cy="4389437"/>
          </a:xfrm>
        </p:spPr>
        <p:txBody>
          <a:bodyPr/>
          <a:lstStyle/>
          <a:p>
            <a:pPr eaLnBrk="1" hangingPunct="1"/>
            <a:r>
              <a:rPr lang="pt-BR" smtClean="0"/>
              <a:t>Podemos dizer que </a:t>
            </a:r>
            <a:r>
              <a:rPr lang="pt-BR" b="1" smtClean="0"/>
              <a:t>generalização</a:t>
            </a:r>
            <a:r>
              <a:rPr lang="pt-BR" smtClean="0"/>
              <a:t> é o </a:t>
            </a:r>
            <a:r>
              <a:rPr lang="pt-BR" b="1" smtClean="0"/>
              <a:t>agrupamento de objetos ou elementos</a:t>
            </a:r>
            <a:r>
              <a:rPr lang="pt-BR" smtClean="0"/>
              <a:t> com </a:t>
            </a:r>
            <a:r>
              <a:rPr lang="pt-BR" b="1" smtClean="0"/>
              <a:t>características e comportamento comuns</a:t>
            </a:r>
            <a:r>
              <a:rPr lang="pt-BR" smtClean="0"/>
              <a:t> em </a:t>
            </a:r>
            <a:r>
              <a:rPr lang="pt-BR" b="1" u="sng" smtClean="0"/>
              <a:t>um modelo</a:t>
            </a:r>
            <a:r>
              <a:rPr lang="pt-BR" smtClean="0"/>
              <a:t> ou sistemas, é uma </a:t>
            </a:r>
            <a:r>
              <a:rPr lang="pt-BR" b="1" smtClean="0"/>
              <a:t>descrição mais geral sobre o objeto referente</a:t>
            </a:r>
            <a:r>
              <a:rPr lang="pt-BR" smtClean="0"/>
              <a:t>. 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E a </a:t>
            </a:r>
            <a:r>
              <a:rPr lang="pt-BR" b="1" smtClean="0"/>
              <a:t>especialização</a:t>
            </a:r>
            <a:r>
              <a:rPr lang="pt-BR" smtClean="0"/>
              <a:t> é processo inverso, é a </a:t>
            </a:r>
            <a:r>
              <a:rPr lang="pt-BR" b="1" smtClean="0"/>
              <a:t>definição das particularidades de cada objeto ou elemento</a:t>
            </a:r>
            <a:r>
              <a:rPr lang="pt-BR" smtClean="0"/>
              <a:t>, são elementos mais consistentes que estendem o elemento genérico.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4600" smtClean="0"/>
              <a:t>Programação Orientada a Objetos</a:t>
            </a:r>
          </a:p>
        </p:txBody>
      </p:sp>
      <p:sp>
        <p:nvSpPr>
          <p:cNvPr id="20482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É uma metodologia da Engenharia de Software usada para o desenvolvimento de software.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Foi criada para tentar aproximar o </a:t>
            </a:r>
            <a:r>
              <a:rPr lang="pt-BR" b="1" u="sng" smtClean="0"/>
              <a:t>mundo real</a:t>
            </a:r>
            <a:r>
              <a:rPr lang="pt-BR" smtClean="0"/>
              <a:t> do </a:t>
            </a:r>
            <a:r>
              <a:rPr lang="pt-BR" b="1" smtClean="0"/>
              <a:t>mundo virtual</a:t>
            </a:r>
            <a:r>
              <a:rPr lang="pt-BR" smtClean="0"/>
              <a:t>, tendo como </a:t>
            </a:r>
            <a:r>
              <a:rPr lang="pt-BR" b="1" u="sng" smtClean="0"/>
              <a:t>idéia principal simular o mundo real dentro computador</a:t>
            </a:r>
            <a:r>
              <a:rPr lang="pt-BR" smtClean="0"/>
              <a:t>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 </a:t>
            </a:r>
            <a:r>
              <a:rPr lang="pt-BR" b="1" u="sng" smtClean="0"/>
              <a:t>Orientação a Objetos</a:t>
            </a:r>
            <a:r>
              <a:rPr lang="pt-BR" smtClean="0"/>
              <a:t> é um </a:t>
            </a:r>
            <a:r>
              <a:rPr lang="pt-BR" b="1" u="sng" smtClean="0"/>
              <a:t>paradigma</a:t>
            </a:r>
            <a:r>
              <a:rPr lang="pt-BR" smtClean="0"/>
              <a:t> (modelo) de </a:t>
            </a:r>
            <a:r>
              <a:rPr lang="pt-BR" b="1" u="sng" smtClean="0"/>
              <a:t>análise, projeto e programação de software</a:t>
            </a:r>
            <a:r>
              <a:rPr lang="pt-B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Generalização e Especialização</a:t>
            </a:r>
          </a:p>
        </p:txBody>
      </p:sp>
      <p:sp>
        <p:nvSpPr>
          <p:cNvPr id="7475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867775" cy="4389437"/>
          </a:xfrm>
        </p:spPr>
        <p:txBody>
          <a:bodyPr/>
          <a:lstStyle/>
          <a:p>
            <a:pPr eaLnBrk="1" hangingPunct="1"/>
            <a:r>
              <a:rPr lang="pt-BR" b="1" u="sng" smtClean="0"/>
              <a:t>Generalização</a:t>
            </a:r>
            <a:r>
              <a:rPr lang="pt-BR" smtClean="0"/>
              <a:t> é o </a:t>
            </a:r>
            <a:r>
              <a:rPr lang="pt-BR" b="1" u="sng" smtClean="0"/>
              <a:t>mecanismo</a:t>
            </a:r>
            <a:r>
              <a:rPr lang="pt-BR" b="1" smtClean="0"/>
              <a:t> </a:t>
            </a:r>
            <a:r>
              <a:rPr lang="pt-BR" smtClean="0"/>
              <a:t>pelo qual </a:t>
            </a:r>
            <a:r>
              <a:rPr lang="pt-BR" b="1" smtClean="0"/>
              <a:t>uma classe (sub-classe)</a:t>
            </a:r>
            <a:r>
              <a:rPr lang="pt-BR" smtClean="0"/>
              <a:t> pode </a:t>
            </a:r>
            <a:r>
              <a:rPr lang="pt-BR" b="1" smtClean="0"/>
              <a:t>estender</a:t>
            </a:r>
            <a:r>
              <a:rPr lang="pt-BR" smtClean="0"/>
              <a:t> outra </a:t>
            </a:r>
            <a:r>
              <a:rPr lang="pt-BR" b="1" smtClean="0"/>
              <a:t>classe (super-classe)</a:t>
            </a:r>
            <a:r>
              <a:rPr lang="pt-BR" smtClean="0"/>
              <a:t>, aproveitando </a:t>
            </a:r>
            <a:r>
              <a:rPr lang="pt-BR" b="1" smtClean="0"/>
              <a:t>seus comportamentos (métodos)</a:t>
            </a:r>
            <a:r>
              <a:rPr lang="pt-BR" smtClean="0"/>
              <a:t> e </a:t>
            </a:r>
            <a:r>
              <a:rPr lang="pt-BR" b="1" smtClean="0"/>
              <a:t>variáveis possíveis (atributos)</a:t>
            </a:r>
            <a:r>
              <a:rPr lang="pt-BR" smtClean="0"/>
              <a:t>, também chamado de </a:t>
            </a:r>
            <a:r>
              <a:rPr lang="pt-BR" b="1" smtClean="0"/>
              <a:t>herança</a:t>
            </a:r>
            <a:r>
              <a:rPr lang="pt-BR" smtClean="0"/>
              <a:t>. </a:t>
            </a:r>
          </a:p>
          <a:p>
            <a:pPr eaLnBrk="1" hangingPunct="1"/>
            <a:endParaRPr lang="pt-BR" sz="1000" smtClean="0"/>
          </a:p>
          <a:p>
            <a:pPr eaLnBrk="1" hangingPunct="1"/>
            <a:r>
              <a:rPr lang="pt-BR" b="1" u="sng" smtClean="0"/>
              <a:t>Especialização</a:t>
            </a:r>
            <a:r>
              <a:rPr lang="pt-BR" smtClean="0"/>
              <a:t> é o </a:t>
            </a:r>
            <a:r>
              <a:rPr lang="pt-BR" b="1" u="sng" smtClean="0"/>
              <a:t>mecanismo</a:t>
            </a:r>
            <a:r>
              <a:rPr lang="pt-BR" smtClean="0"/>
              <a:t> pelo qual </a:t>
            </a:r>
            <a:r>
              <a:rPr lang="pt-BR" b="1" smtClean="0"/>
              <a:t>uma classe (sub-classe)</a:t>
            </a:r>
            <a:r>
              <a:rPr lang="pt-BR" smtClean="0"/>
              <a:t> pode </a:t>
            </a:r>
            <a:r>
              <a:rPr lang="pt-BR" b="1" smtClean="0"/>
              <a:t>estender e/ou</a:t>
            </a:r>
            <a:r>
              <a:rPr lang="pt-BR" smtClean="0"/>
              <a:t> </a:t>
            </a:r>
            <a:r>
              <a:rPr lang="pt-BR" b="1" smtClean="0"/>
              <a:t>implementar</a:t>
            </a:r>
            <a:r>
              <a:rPr lang="pt-BR" smtClean="0"/>
              <a:t> outra </a:t>
            </a:r>
            <a:r>
              <a:rPr lang="pt-BR" b="1" smtClean="0"/>
              <a:t>classe</a:t>
            </a:r>
            <a:r>
              <a:rPr lang="pt-BR" smtClean="0"/>
              <a:t> </a:t>
            </a:r>
            <a:r>
              <a:rPr lang="pt-BR" b="1" smtClean="0"/>
              <a:t>(super-classe)</a:t>
            </a:r>
            <a:r>
              <a:rPr lang="pt-BR" smtClean="0"/>
              <a:t>, aproveitando </a:t>
            </a:r>
            <a:r>
              <a:rPr lang="pt-BR" b="1" smtClean="0"/>
              <a:t>seus comporta-mentos (métodos)</a:t>
            </a:r>
            <a:r>
              <a:rPr lang="pt-BR" smtClean="0"/>
              <a:t> e </a:t>
            </a:r>
            <a:r>
              <a:rPr lang="pt-BR" b="1" smtClean="0"/>
              <a:t>variáveis possíveis (atributos).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Generalização e Especialização</a:t>
            </a:r>
          </a:p>
        </p:txBody>
      </p:sp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5219700" y="2116138"/>
            <a:ext cx="11525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 u="sng"/>
              <a:t>Object</a:t>
            </a:r>
          </a:p>
        </p:txBody>
      </p:sp>
      <p:sp>
        <p:nvSpPr>
          <p:cNvPr id="75779" name="Text Box 6"/>
          <p:cNvSpPr txBox="1">
            <a:spLocks noChangeArrowheads="1"/>
          </p:cNvSpPr>
          <p:nvPr/>
        </p:nvSpPr>
        <p:spPr bwMode="auto">
          <a:xfrm>
            <a:off x="2613025" y="3890963"/>
            <a:ext cx="1223963" cy="376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Terrestre</a:t>
            </a:r>
          </a:p>
        </p:txBody>
      </p:sp>
      <p:sp>
        <p:nvSpPr>
          <p:cNvPr id="75780" name="Text Box 8"/>
          <p:cNvSpPr txBox="1">
            <a:spLocks noChangeArrowheads="1"/>
          </p:cNvSpPr>
          <p:nvPr/>
        </p:nvSpPr>
        <p:spPr bwMode="auto">
          <a:xfrm>
            <a:off x="7524750" y="3803650"/>
            <a:ext cx="863600" cy="376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Aéreo</a:t>
            </a:r>
          </a:p>
        </p:txBody>
      </p:sp>
      <p:sp>
        <p:nvSpPr>
          <p:cNvPr id="75781" name="Text Box 19"/>
          <p:cNvSpPr txBox="1">
            <a:spLocks noChangeArrowheads="1"/>
          </p:cNvSpPr>
          <p:nvPr/>
        </p:nvSpPr>
        <p:spPr bwMode="auto">
          <a:xfrm>
            <a:off x="5219700" y="3817938"/>
            <a:ext cx="1152525" cy="376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Marítimo</a:t>
            </a:r>
          </a:p>
        </p:txBody>
      </p:sp>
      <p:cxnSp>
        <p:nvCxnSpPr>
          <p:cNvPr id="75782" name="AutoShape 22"/>
          <p:cNvCxnSpPr>
            <a:cxnSpLocks noChangeShapeType="1"/>
            <a:stCxn id="75778" idx="2"/>
            <a:endCxn id="75783" idx="0"/>
          </p:cNvCxnSpPr>
          <p:nvPr/>
        </p:nvCxnSpPr>
        <p:spPr bwMode="auto">
          <a:xfrm flipH="1">
            <a:off x="5789613" y="2492375"/>
            <a:ext cx="6350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249863" y="2981325"/>
            <a:ext cx="10795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Veículo</a:t>
            </a:r>
          </a:p>
        </p:txBody>
      </p:sp>
      <p:sp>
        <p:nvSpPr>
          <p:cNvPr id="75784" name="Text Box 27"/>
          <p:cNvSpPr txBox="1">
            <a:spLocks noChangeArrowheads="1"/>
          </p:cNvSpPr>
          <p:nvPr/>
        </p:nvSpPr>
        <p:spPr bwMode="auto">
          <a:xfrm>
            <a:off x="1835150" y="5373688"/>
            <a:ext cx="1152525" cy="376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4 Portas</a:t>
            </a:r>
          </a:p>
        </p:txBody>
      </p:sp>
      <p:cxnSp>
        <p:nvCxnSpPr>
          <p:cNvPr id="75785" name="AutoShape 28"/>
          <p:cNvCxnSpPr>
            <a:cxnSpLocks noChangeShapeType="1"/>
            <a:stCxn id="75779" idx="2"/>
            <a:endCxn id="75793" idx="0"/>
          </p:cNvCxnSpPr>
          <p:nvPr/>
        </p:nvCxnSpPr>
        <p:spPr bwMode="auto">
          <a:xfrm>
            <a:off x="3225800" y="4267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5786" name="Text Box 30"/>
          <p:cNvSpPr txBox="1">
            <a:spLocks noChangeArrowheads="1"/>
          </p:cNvSpPr>
          <p:nvPr/>
        </p:nvSpPr>
        <p:spPr bwMode="auto">
          <a:xfrm>
            <a:off x="3060700" y="5373688"/>
            <a:ext cx="1581150" cy="376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Porta-Malas</a:t>
            </a:r>
          </a:p>
        </p:txBody>
      </p:sp>
      <p:cxnSp>
        <p:nvCxnSpPr>
          <p:cNvPr id="75787" name="AutoShape 33"/>
          <p:cNvCxnSpPr>
            <a:cxnSpLocks noChangeShapeType="1"/>
            <a:stCxn id="75780" idx="0"/>
            <a:endCxn id="75779" idx="0"/>
          </p:cNvCxnSpPr>
          <p:nvPr/>
        </p:nvCxnSpPr>
        <p:spPr bwMode="auto">
          <a:xfrm rot="-5400000" flipH="1" flipV="1">
            <a:off x="5547518" y="1481932"/>
            <a:ext cx="87313" cy="4730750"/>
          </a:xfrm>
          <a:prstGeom prst="bentConnector3">
            <a:avLst>
              <a:gd name="adj1" fmla="val -2618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75788" name="AutoShape 34"/>
          <p:cNvCxnSpPr>
            <a:cxnSpLocks noChangeShapeType="1"/>
            <a:stCxn id="75783" idx="2"/>
            <a:endCxn id="75781" idx="0"/>
          </p:cNvCxnSpPr>
          <p:nvPr/>
        </p:nvCxnSpPr>
        <p:spPr bwMode="auto">
          <a:xfrm>
            <a:off x="5789613" y="3357563"/>
            <a:ext cx="635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5789" name="Text Box 35"/>
          <p:cNvSpPr txBox="1">
            <a:spLocks noChangeArrowheads="1"/>
          </p:cNvSpPr>
          <p:nvPr/>
        </p:nvSpPr>
        <p:spPr bwMode="auto">
          <a:xfrm>
            <a:off x="611188" y="5373688"/>
            <a:ext cx="1149350" cy="376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2 Portas</a:t>
            </a:r>
          </a:p>
        </p:txBody>
      </p:sp>
      <p:cxnSp>
        <p:nvCxnSpPr>
          <p:cNvPr id="75790" name="AutoShape 36"/>
          <p:cNvCxnSpPr>
            <a:cxnSpLocks noChangeShapeType="1"/>
          </p:cNvCxnSpPr>
          <p:nvPr/>
        </p:nvCxnSpPr>
        <p:spPr bwMode="auto">
          <a:xfrm rot="-5400000" flipH="1" flipV="1">
            <a:off x="3348038" y="3213100"/>
            <a:ext cx="1587" cy="4322763"/>
          </a:xfrm>
          <a:prstGeom prst="bentConnector3">
            <a:avLst>
              <a:gd name="adj1" fmla="val -1440000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5791" name="Text Box 37"/>
          <p:cNvSpPr txBox="1">
            <a:spLocks noChangeArrowheads="1"/>
          </p:cNvSpPr>
          <p:nvPr/>
        </p:nvSpPr>
        <p:spPr bwMode="auto">
          <a:xfrm>
            <a:off x="4716463" y="5373688"/>
            <a:ext cx="1584325" cy="376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Porta-Luvas</a:t>
            </a:r>
          </a:p>
        </p:txBody>
      </p:sp>
      <p:cxnSp>
        <p:nvCxnSpPr>
          <p:cNvPr id="75792" name="AutoShape 38"/>
          <p:cNvCxnSpPr>
            <a:cxnSpLocks noChangeShapeType="1"/>
            <a:stCxn id="75786" idx="0"/>
            <a:endCxn id="75784" idx="0"/>
          </p:cNvCxnSpPr>
          <p:nvPr/>
        </p:nvCxnSpPr>
        <p:spPr bwMode="auto">
          <a:xfrm rot="-5400000" flipH="1" flipV="1">
            <a:off x="3130550" y="4654551"/>
            <a:ext cx="1587" cy="1439862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5793" name="Text Box 40"/>
          <p:cNvSpPr txBox="1">
            <a:spLocks noChangeArrowheads="1"/>
          </p:cNvSpPr>
          <p:nvPr/>
        </p:nvSpPr>
        <p:spPr bwMode="auto">
          <a:xfrm>
            <a:off x="2425700" y="4495800"/>
            <a:ext cx="1600200" cy="376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Automóvel</a:t>
            </a:r>
          </a:p>
        </p:txBody>
      </p:sp>
      <p:sp>
        <p:nvSpPr>
          <p:cNvPr id="33810" name="Text Box 44"/>
          <p:cNvSpPr txBox="1">
            <a:spLocks noChangeArrowheads="1"/>
          </p:cNvSpPr>
          <p:nvPr/>
        </p:nvSpPr>
        <p:spPr bwMode="auto">
          <a:xfrm>
            <a:off x="139700" y="2508250"/>
            <a:ext cx="412750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000"/>
              </a:lnSpc>
              <a:spcBef>
                <a:spcPct val="50000"/>
              </a:spcBef>
            </a:pPr>
            <a:endParaRPr lang="pt-BR" b="1">
              <a:solidFill>
                <a:srgbClr val="FF3300"/>
              </a:solidFill>
            </a:endParaRP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G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E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N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E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R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A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L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I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Z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A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Ç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Â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O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endParaRPr lang="pt-BR" b="1">
              <a:solidFill>
                <a:srgbClr val="FF3300"/>
              </a:solidFill>
            </a:endParaRPr>
          </a:p>
        </p:txBody>
      </p:sp>
      <p:sp>
        <p:nvSpPr>
          <p:cNvPr id="33811" name="Text Box 45"/>
          <p:cNvSpPr txBox="1">
            <a:spLocks noChangeArrowheads="1"/>
          </p:cNvSpPr>
          <p:nvPr/>
        </p:nvSpPr>
        <p:spPr bwMode="auto">
          <a:xfrm>
            <a:off x="8482013" y="2173288"/>
            <a:ext cx="360362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1000"/>
              </a:lnSpc>
              <a:spcBef>
                <a:spcPct val="50000"/>
              </a:spcBef>
            </a:pPr>
            <a:endParaRPr lang="pt-BR" b="1">
              <a:solidFill>
                <a:srgbClr val="FF3300"/>
              </a:solidFill>
            </a:endParaRP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E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S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P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E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C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I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A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L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I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Z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A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Ç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Â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r>
              <a:rPr lang="pt-BR" b="1">
                <a:solidFill>
                  <a:srgbClr val="FF3300"/>
                </a:solidFill>
              </a:rPr>
              <a:t>O</a:t>
            </a:r>
          </a:p>
          <a:p>
            <a:pPr algn="ctr">
              <a:lnSpc>
                <a:spcPts val="1000"/>
              </a:lnSpc>
              <a:spcBef>
                <a:spcPct val="50000"/>
              </a:spcBef>
            </a:pPr>
            <a:endParaRPr lang="pt-BR" b="1">
              <a:solidFill>
                <a:srgbClr val="FF3300"/>
              </a:solidFill>
            </a:endParaRPr>
          </a:p>
        </p:txBody>
      </p:sp>
      <p:sp>
        <p:nvSpPr>
          <p:cNvPr id="33812" name="Line 46"/>
          <p:cNvSpPr>
            <a:spLocks noChangeShapeType="1"/>
          </p:cNvSpPr>
          <p:nvPr/>
        </p:nvSpPr>
        <p:spPr bwMode="auto">
          <a:xfrm flipV="1">
            <a:off x="531813" y="2435225"/>
            <a:ext cx="0" cy="374491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813" name="Line 47"/>
          <p:cNvSpPr>
            <a:spLocks noChangeShapeType="1"/>
          </p:cNvSpPr>
          <p:nvPr/>
        </p:nvSpPr>
        <p:spPr bwMode="auto">
          <a:xfrm rot="10800000" flipV="1">
            <a:off x="8497888" y="2365375"/>
            <a:ext cx="0" cy="38687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cxnSp>
        <p:nvCxnSpPr>
          <p:cNvPr id="75798" name="AutoShape 55"/>
          <p:cNvCxnSpPr>
            <a:cxnSpLocks noChangeShapeType="1"/>
            <a:stCxn id="75784" idx="0"/>
            <a:endCxn id="75793" idx="2"/>
          </p:cNvCxnSpPr>
          <p:nvPr/>
        </p:nvCxnSpPr>
        <p:spPr bwMode="auto">
          <a:xfrm rot="-5400000">
            <a:off x="2567782" y="4715669"/>
            <a:ext cx="501650" cy="814387"/>
          </a:xfrm>
          <a:prstGeom prst="bentConnector3">
            <a:avLst>
              <a:gd name="adj1" fmla="val 4809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6376" name="AutoShape 56"/>
          <p:cNvCxnSpPr>
            <a:cxnSpLocks noChangeShapeType="1"/>
            <a:stCxn id="75793" idx="3"/>
            <a:endCxn id="75781" idx="1"/>
          </p:cNvCxnSpPr>
          <p:nvPr/>
        </p:nvCxnSpPr>
        <p:spPr bwMode="auto">
          <a:xfrm flipV="1">
            <a:off x="4025900" y="4006850"/>
            <a:ext cx="1193800" cy="67786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0" grpId="0"/>
      <p:bldP spid="33811" grpId="0"/>
      <p:bldP spid="33812" grpId="0" animBg="1"/>
      <p:bldP spid="338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Interfaces</a:t>
            </a:r>
          </a:p>
        </p:txBody>
      </p:sp>
      <p:sp>
        <p:nvSpPr>
          <p:cNvPr id="7680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507413" cy="4389437"/>
          </a:xfrm>
        </p:spPr>
        <p:txBody>
          <a:bodyPr/>
          <a:lstStyle/>
          <a:p>
            <a:pPr eaLnBrk="1" hangingPunct="1"/>
            <a:r>
              <a:rPr lang="pt-BR" sz="3000" dirty="0" smtClean="0"/>
              <a:t>Interfaces são um conjunto de métodos e constantes (não contém atributos). Os métodos definidos na interface são vazios e não possuem corpo de implementação. Classes podem dizer que implementam uma interface, estabelecendo um compromisso, como se fosse uma espécie de contrato, com seus clientes no que se refere a prover uma implementação para cada método da referida interface. </a:t>
            </a:r>
          </a:p>
          <a:p>
            <a:pPr eaLnBrk="1" hangingPunct="1"/>
            <a:endParaRPr lang="pt-BR" sz="3000" dirty="0" smtClean="0"/>
          </a:p>
          <a:p>
            <a:pPr eaLnBrk="1" hangingPunct="1"/>
            <a:endParaRPr lang="pt-BR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Interfaces</a:t>
            </a:r>
          </a:p>
        </p:txBody>
      </p:sp>
      <p:sp>
        <p:nvSpPr>
          <p:cNvPr id="7782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435975" cy="4389437"/>
          </a:xfrm>
        </p:spPr>
        <p:txBody>
          <a:bodyPr/>
          <a:lstStyle/>
          <a:p>
            <a:pPr eaLnBrk="1" hangingPunct="1"/>
            <a:r>
              <a:rPr lang="pt-BR" sz="3500" smtClean="0"/>
              <a:t>Como não é possível existir herança múltipla em Java, existe uma forma de contornar a situação através do uso de interfaces.</a:t>
            </a:r>
          </a:p>
          <a:p>
            <a:pPr eaLnBrk="1" hangingPunct="1"/>
            <a:endParaRPr lang="pt-BR" sz="3500" smtClean="0"/>
          </a:p>
          <a:p>
            <a:pPr eaLnBrk="1" hangingPunct="1"/>
            <a:r>
              <a:rPr lang="pt-BR" sz="3500" smtClean="0"/>
              <a:t>As interfaces oferecem uma forma de herança de uma outra superclasse que não aquela da qual se origina.</a:t>
            </a:r>
          </a:p>
          <a:p>
            <a:pPr eaLnBrk="1" hangingPunct="1"/>
            <a:endParaRPr lang="pt-BR" sz="3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ítulo 1"/>
          <p:cNvSpPr>
            <a:spLocks noGrp="1"/>
          </p:cNvSpPr>
          <p:nvPr>
            <p:ph type="title" idx="4294967295"/>
          </p:nvPr>
        </p:nvSpPr>
        <p:spPr>
          <a:xfrm>
            <a:off x="468313" y="692150"/>
            <a:ext cx="8229600" cy="1143000"/>
          </a:xfrm>
        </p:spPr>
        <p:txBody>
          <a:bodyPr/>
          <a:lstStyle/>
          <a:p>
            <a:pPr eaLnBrk="1" hangingPunct="1"/>
            <a:r>
              <a:rPr lang="pt-BR" sz="4600" smtClean="0"/>
              <a:t>Mais Termos em POO (Dessa Aula)</a:t>
            </a:r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Especificação;</a:t>
            </a:r>
            <a:br>
              <a:rPr lang="pt-BR" sz="4000" smtClean="0"/>
            </a:br>
            <a:endParaRPr lang="pt-BR" sz="4000" smtClean="0"/>
          </a:p>
          <a:p>
            <a:pPr eaLnBrk="1" hangingPunct="1"/>
            <a:r>
              <a:rPr lang="pt-BR" sz="4000" smtClean="0"/>
              <a:t>Implementação;</a:t>
            </a:r>
            <a:br>
              <a:rPr lang="pt-BR" sz="4000" smtClean="0"/>
            </a:br>
            <a:endParaRPr lang="pt-BR" sz="4000" smtClean="0"/>
          </a:p>
          <a:p>
            <a:pPr eaLnBrk="1" hangingPunct="1"/>
            <a:r>
              <a:rPr lang="pt-BR" sz="4000" smtClean="0"/>
              <a:t>Implantação.</a:t>
            </a:r>
          </a:p>
          <a:p>
            <a:pPr eaLnBrk="1" hangingPunct="1"/>
            <a:endParaRPr lang="pt-BR" sz="4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Ciclo de Vida do Software</a:t>
            </a:r>
          </a:p>
        </p:txBody>
      </p:sp>
      <p:sp>
        <p:nvSpPr>
          <p:cNvPr id="798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218488" cy="4662487"/>
          </a:xfrm>
        </p:spPr>
        <p:txBody>
          <a:bodyPr/>
          <a:lstStyle/>
          <a:p>
            <a:pPr eaLnBrk="1" hangingPunct="1"/>
            <a:r>
              <a:rPr lang="pt-BR" sz="2800" smtClean="0"/>
              <a:t>O Ciclo de Vida do Software é o processo que define o escopo (de início e fim) do desenvolvimento de software.</a:t>
            </a:r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smtClean="0"/>
              <a:t>Resumidamente (do ponto de vista técnico), nesse processo tem-se: a Especificação, a Implementação e a Implantação.</a:t>
            </a:r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smtClean="0"/>
              <a:t>A seguir será visto o que cada uma delas significa no contexto do desenvolvimento de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Especificação</a:t>
            </a:r>
          </a:p>
        </p:txBody>
      </p:sp>
      <p:sp>
        <p:nvSpPr>
          <p:cNvPr id="8089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218488" cy="4662487"/>
          </a:xfrm>
        </p:spPr>
        <p:txBody>
          <a:bodyPr/>
          <a:lstStyle/>
          <a:p>
            <a:pPr eaLnBrk="1" hangingPunct="1"/>
            <a:r>
              <a:rPr lang="pt-BR" sz="2800" smtClean="0"/>
              <a:t>Especificação determina quais funções são requeridas pelo sistema e as restrições sobre a operação e o desenvolvimento de um sistema ou software.</a:t>
            </a:r>
            <a:br>
              <a:rPr lang="pt-BR" sz="2800" smtClean="0"/>
            </a:br>
            <a:r>
              <a:rPr lang="pt-BR" sz="2800" smtClean="0"/>
              <a:t>É nessa fase do Ciclo de Vida do Software que define o que deve ser feito. </a:t>
            </a:r>
          </a:p>
          <a:p>
            <a:pPr eaLnBrk="1" hangingPunct="1"/>
            <a:endParaRPr lang="pt-BR" sz="2800" smtClean="0"/>
          </a:p>
          <a:p>
            <a:pPr eaLnBrk="1" hangingPunct="1"/>
            <a:r>
              <a:rPr lang="pt-BR" sz="2800" smtClean="0"/>
              <a:t>Ex: Quais são as funcionalidades do software a ser desenvolvido e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Implementação</a:t>
            </a:r>
          </a:p>
        </p:txBody>
      </p:sp>
      <p:sp>
        <p:nvSpPr>
          <p:cNvPr id="81922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Implementação define a forma como um determinado tipo de software será construído. </a:t>
            </a:r>
            <a:br>
              <a:rPr lang="pt-BR" sz="2800" smtClean="0"/>
            </a:br>
            <a:endParaRPr lang="pt-BR" sz="2800" smtClean="0"/>
          </a:p>
          <a:p>
            <a:pPr eaLnBrk="1" hangingPunct="1"/>
            <a:r>
              <a:rPr lang="pt-BR" sz="2800" smtClean="0"/>
              <a:t>Nessa fase do Ciclo de Vida do Software que exige a elaboração e preparação do que será necessário para sua execução.</a:t>
            </a:r>
            <a:br>
              <a:rPr lang="pt-BR" sz="2800" smtClean="0"/>
            </a:br>
            <a:endParaRPr lang="pt-BR" sz="2800" smtClean="0"/>
          </a:p>
          <a:p>
            <a:pPr eaLnBrk="1" hangingPunct="1"/>
            <a:r>
              <a:rPr lang="pt-BR" sz="2800" smtClean="0"/>
              <a:t>Ex: Modelagem de Dados com DER, Diagramas de UML, </a:t>
            </a:r>
          </a:p>
          <a:p>
            <a:pPr eaLnBrk="1" hangingPunct="1"/>
            <a:endParaRPr lang="pt-B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Implantação</a:t>
            </a:r>
          </a:p>
        </p:txBody>
      </p:sp>
      <p:sp>
        <p:nvSpPr>
          <p:cNvPr id="8294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218488" cy="4733925"/>
          </a:xfrm>
        </p:spPr>
        <p:txBody>
          <a:bodyPr/>
          <a:lstStyle/>
          <a:p>
            <a:pPr eaLnBrk="1" hangingPunct="1"/>
            <a:r>
              <a:rPr lang="pt-BR" sz="2800" smtClean="0"/>
              <a:t>Implantação é a fase do Ciclo de Vida do Software onde existe a passagem do software construído do ambiente de desenvolvimento para o ambiente de produção. É importante ressaltar que essa atividade pode ocorrer tanto em ambiente de produção quanto no ambiente de desenvolvimento ou em ambos.</a:t>
            </a:r>
          </a:p>
          <a:p>
            <a:pPr eaLnBrk="1" hangingPunct="1"/>
            <a:endParaRPr lang="pt-BR" sz="1000" smtClean="0"/>
          </a:p>
          <a:p>
            <a:pPr eaLnBrk="1" hangingPunct="1"/>
            <a:r>
              <a:rPr lang="pt-BR" sz="2800" smtClean="0"/>
              <a:t>Ex: Ao ser homologado o sistema é instalado em um servidor de testes. E por fim, o software é instalado dentro da empresa do cliente.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4600" smtClean="0"/>
              <a:t>Resumo:Ciclo de Vida do Software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39700" y="2636838"/>
            <a:ext cx="2305050" cy="466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Especificação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3373438" y="2708275"/>
            <a:ext cx="2519362" cy="466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 dirty="0"/>
              <a:t>Implementação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6850063" y="2708275"/>
            <a:ext cx="2087562" cy="466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 dirty="0"/>
              <a:t>Implantação</a:t>
            </a:r>
          </a:p>
        </p:txBody>
      </p:sp>
      <p:sp>
        <p:nvSpPr>
          <p:cNvPr id="83973" name="Line 7"/>
          <p:cNvSpPr>
            <a:spLocks noChangeShapeType="1"/>
          </p:cNvSpPr>
          <p:nvPr/>
        </p:nvSpPr>
        <p:spPr bwMode="auto">
          <a:xfrm>
            <a:off x="2557463" y="2924175"/>
            <a:ext cx="719137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83974" name="Line 8"/>
          <p:cNvSpPr>
            <a:spLocks noChangeShapeType="1"/>
          </p:cNvSpPr>
          <p:nvPr/>
        </p:nvSpPr>
        <p:spPr bwMode="auto">
          <a:xfrm>
            <a:off x="6040438" y="2924175"/>
            <a:ext cx="719137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83975" name="Line 11"/>
          <p:cNvSpPr>
            <a:spLocks noChangeShapeType="1"/>
          </p:cNvSpPr>
          <p:nvPr/>
        </p:nvSpPr>
        <p:spPr bwMode="auto">
          <a:xfrm>
            <a:off x="7834313" y="3284538"/>
            <a:ext cx="0" cy="5762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83976" name="Line 12"/>
          <p:cNvSpPr>
            <a:spLocks noChangeShapeType="1"/>
          </p:cNvSpPr>
          <p:nvPr/>
        </p:nvSpPr>
        <p:spPr bwMode="auto">
          <a:xfrm>
            <a:off x="1476375" y="3284538"/>
            <a:ext cx="0" cy="5762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4570413" y="3340100"/>
            <a:ext cx="0" cy="232114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395536" y="4003675"/>
            <a:ext cx="3240360" cy="1200329"/>
          </a:xfrm>
          <a:prstGeom prst="rect">
            <a:avLst/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Quais </a:t>
            </a: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são</a:t>
            </a:r>
          </a:p>
          <a:p>
            <a:pPr>
              <a:defRPr/>
            </a:pPr>
            <a:r>
              <a:rPr lang="pt-B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 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funcionalidades?</a:t>
            </a:r>
          </a:p>
          <a:p>
            <a:pPr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 etc.</a:t>
            </a:r>
          </a:p>
        </p:txBody>
      </p:sp>
      <p:sp>
        <p:nvSpPr>
          <p:cNvPr id="187407" name="Text Box 15"/>
          <p:cNvSpPr txBox="1">
            <a:spLocks noChangeArrowheads="1"/>
          </p:cNvSpPr>
          <p:nvPr/>
        </p:nvSpPr>
        <p:spPr bwMode="auto">
          <a:xfrm>
            <a:off x="1323975" y="5805488"/>
            <a:ext cx="6481763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 dirty="0"/>
              <a:t>Modelagem de Dados com Diagramas DER, Diagramas UML e etc.</a:t>
            </a:r>
          </a:p>
        </p:txBody>
      </p:sp>
      <p:sp>
        <p:nvSpPr>
          <p:cNvPr id="187408" name="Text Box 16"/>
          <p:cNvSpPr txBox="1">
            <a:spLocks noChangeArrowheads="1"/>
          </p:cNvSpPr>
          <p:nvPr/>
        </p:nvSpPr>
        <p:spPr bwMode="auto">
          <a:xfrm>
            <a:off x="5364163" y="4003675"/>
            <a:ext cx="3629025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pt-BR" dirty="0"/>
              <a:t>Instalar o software na empresa do cliente,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e Objetos</a:t>
            </a:r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Uma </a:t>
            </a:r>
            <a:r>
              <a:rPr lang="pt-BR" b="1" u="sng" smtClean="0"/>
              <a:t>classe</a:t>
            </a:r>
            <a:r>
              <a:rPr lang="pt-BR" smtClean="0"/>
              <a:t> é uma </a:t>
            </a:r>
            <a:r>
              <a:rPr lang="pt-BR" b="1" u="sng" smtClean="0"/>
              <a:t>abstração</a:t>
            </a:r>
            <a:r>
              <a:rPr lang="pt-BR" smtClean="0"/>
              <a:t> que define um </a:t>
            </a:r>
            <a:r>
              <a:rPr lang="pt-BR" b="1" u="sng" smtClean="0"/>
              <a:t>tipo de objeto</a:t>
            </a:r>
            <a:r>
              <a:rPr lang="pt-BR" smtClean="0"/>
              <a:t> e o que objetos deste determinado tipo tem dentro deles (os seus </a:t>
            </a:r>
            <a:r>
              <a:rPr lang="pt-BR" b="1" smtClean="0"/>
              <a:t>atributos</a:t>
            </a:r>
            <a:r>
              <a:rPr lang="pt-BR" smtClean="0"/>
              <a:t>) e também define que tipo de ações esse tipo de objeto é capaz de realizar (os seus </a:t>
            </a:r>
            <a:r>
              <a:rPr lang="pt-BR" b="1" smtClean="0"/>
              <a:t>métodos</a:t>
            </a:r>
            <a:r>
              <a:rPr lang="pt-BR" smtClean="0"/>
              <a:t>).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b="1" u="sng" smtClean="0"/>
              <a:t>Objetos são instâncias de uma classe</a:t>
            </a:r>
            <a:r>
              <a:rPr lang="pt-BR" smtClean="0"/>
              <a:t>. São capazes de armazenar </a:t>
            </a:r>
            <a:r>
              <a:rPr lang="pt-BR" b="1" u="sng" smtClean="0"/>
              <a:t>estados</a:t>
            </a:r>
            <a:r>
              <a:rPr lang="pt-BR" smtClean="0"/>
              <a:t> em seus</a:t>
            </a:r>
            <a:r>
              <a:rPr lang="pt-BR" b="1" u="sng" smtClean="0"/>
              <a:t> atributos</a:t>
            </a:r>
            <a:r>
              <a:rPr lang="pt-BR" smtClean="0"/>
              <a:t> e reagir a </a:t>
            </a:r>
            <a:r>
              <a:rPr lang="pt-BR" b="1" smtClean="0"/>
              <a:t>mensagens enviadas a si</a:t>
            </a:r>
            <a:r>
              <a:rPr lang="pt-BR" smtClean="0"/>
              <a:t>, bem como se relacionar e enviar </a:t>
            </a:r>
            <a:r>
              <a:rPr lang="pt-BR" b="1" smtClean="0"/>
              <a:t>mensagens aos outros objetos</a:t>
            </a:r>
            <a:r>
              <a:rPr lang="pt-B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Dúvidas</a:t>
            </a:r>
          </a:p>
        </p:txBody>
      </p:sp>
      <p:sp>
        <p:nvSpPr>
          <p:cNvPr id="107522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pt-BR" sz="9600" dirty="0" smtClean="0"/>
              <a:t>Perguntas: ???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pt-BR" sz="5200" dirty="0" smtClean="0"/>
              <a:t>Um Montão delas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</a:t>
            </a:r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68313" y="1935163"/>
            <a:ext cx="8675687" cy="4518025"/>
          </a:xfrm>
        </p:spPr>
        <p:txBody>
          <a:bodyPr/>
          <a:lstStyle/>
          <a:p>
            <a:pPr eaLnBrk="1" hangingPunct="1"/>
            <a:r>
              <a:rPr lang="pt-BR" smtClean="0"/>
              <a:t>Uma </a:t>
            </a:r>
            <a:r>
              <a:rPr lang="pt-BR" b="1" smtClean="0"/>
              <a:t>Classe</a:t>
            </a:r>
            <a:r>
              <a:rPr lang="pt-BR" smtClean="0"/>
              <a:t> representa um </a:t>
            </a:r>
            <a:r>
              <a:rPr lang="pt-BR" b="1" smtClean="0"/>
              <a:t>conjunto de objetos</a:t>
            </a:r>
            <a:r>
              <a:rPr lang="pt-BR" smtClean="0"/>
              <a:t> com </a:t>
            </a:r>
            <a:r>
              <a:rPr lang="pt-BR" b="1" smtClean="0"/>
              <a:t>características e comportamentos semelhantes</a:t>
            </a:r>
            <a:r>
              <a:rPr lang="pt-BR" smtClean="0"/>
              <a:t>. </a:t>
            </a:r>
          </a:p>
          <a:p>
            <a:pPr eaLnBrk="1" hangingPunct="1">
              <a:buFont typeface="Wingdings 2" pitchFamily="18" charset="2"/>
              <a:buNone/>
            </a:pPr>
            <a:endParaRPr lang="pt-BR" sz="1000" smtClean="0"/>
          </a:p>
          <a:p>
            <a:pPr eaLnBrk="1" hangingPunct="1"/>
            <a:r>
              <a:rPr lang="pt-BR" smtClean="0"/>
              <a:t>Uma classe define o </a:t>
            </a:r>
            <a:r>
              <a:rPr lang="pt-BR" b="1" u="sng" smtClean="0"/>
              <a:t>comportamento</a:t>
            </a:r>
            <a:r>
              <a:rPr lang="pt-BR" smtClean="0"/>
              <a:t> do seu tipo de objeto através de seus </a:t>
            </a:r>
            <a:r>
              <a:rPr lang="pt-BR" b="1" u="sng" smtClean="0"/>
              <a:t>métodos</a:t>
            </a:r>
            <a:r>
              <a:rPr lang="pt-BR" smtClean="0"/>
              <a:t>, e quais </a:t>
            </a:r>
            <a:r>
              <a:rPr lang="pt-BR" b="1" u="sng" smtClean="0"/>
              <a:t>estados</a:t>
            </a:r>
            <a:r>
              <a:rPr lang="pt-BR" smtClean="0"/>
              <a:t> ele é capaz de manter através de seus </a:t>
            </a:r>
            <a:r>
              <a:rPr lang="pt-BR" b="1" u="sng" smtClean="0"/>
              <a:t>atributos (características)</a:t>
            </a:r>
            <a:r>
              <a:rPr lang="pt-BR" smtClean="0"/>
              <a:t>. </a:t>
            </a:r>
          </a:p>
          <a:p>
            <a:pPr eaLnBrk="1" hangingPunct="1"/>
            <a:endParaRPr lang="pt-BR" sz="1000" smtClean="0"/>
          </a:p>
          <a:p>
            <a:pPr eaLnBrk="1" hangingPunct="1"/>
            <a:r>
              <a:rPr lang="pt-BR" smtClean="0"/>
              <a:t>Dentro do conceito de classes temos: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	- </a:t>
            </a:r>
            <a:r>
              <a:rPr lang="pt-BR" b="1" u="sng" smtClean="0"/>
              <a:t>Superclasse</a:t>
            </a:r>
            <a:r>
              <a:rPr lang="pt-BR" smtClean="0"/>
              <a:t>, e;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	- </a:t>
            </a:r>
            <a:r>
              <a:rPr lang="pt-BR" b="1" u="sng" smtClean="0"/>
              <a:t>Subclasse</a:t>
            </a:r>
            <a:r>
              <a:rPr lang="pt-B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</a:t>
            </a:r>
          </a:p>
        </p:txBody>
      </p:sp>
      <p:sp>
        <p:nvSpPr>
          <p:cNvPr id="2355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686800" cy="4733925"/>
          </a:xfrm>
        </p:spPr>
        <p:txBody>
          <a:bodyPr/>
          <a:lstStyle/>
          <a:p>
            <a:pPr eaLnBrk="1" hangingPunct="1"/>
            <a:r>
              <a:rPr lang="pt-BR" b="1" u="sng" smtClean="0"/>
              <a:t>Super-classe</a:t>
            </a:r>
            <a:r>
              <a:rPr lang="pt-BR" smtClean="0"/>
              <a:t>: é uma classe que tem um </a:t>
            </a:r>
            <a:r>
              <a:rPr lang="pt-BR" b="1" u="sng" smtClean="0"/>
              <a:t>tipo superior</a:t>
            </a:r>
            <a:r>
              <a:rPr lang="pt-BR" smtClean="0"/>
              <a:t>, a outros tipos de classes. Ela é um </a:t>
            </a:r>
            <a:r>
              <a:rPr lang="pt-BR" b="1" smtClean="0"/>
              <a:t>tipo de classe mais genérica</a:t>
            </a:r>
            <a:r>
              <a:rPr lang="pt-BR" smtClean="0"/>
              <a:t>. Também chamada de </a:t>
            </a:r>
            <a:r>
              <a:rPr lang="pt-BR" b="1" u="sng" smtClean="0"/>
              <a:t>classe pai</a:t>
            </a:r>
            <a:r>
              <a:rPr lang="pt-BR" smtClean="0"/>
              <a:t>, possui </a:t>
            </a:r>
            <a:r>
              <a:rPr lang="pt-BR" b="1" u="sng" smtClean="0"/>
              <a:t>características</a:t>
            </a:r>
            <a:r>
              <a:rPr lang="pt-BR" smtClean="0"/>
              <a:t> e </a:t>
            </a:r>
            <a:r>
              <a:rPr lang="pt-BR" b="1" u="sng" smtClean="0"/>
              <a:t>comportamentos</a:t>
            </a:r>
            <a:r>
              <a:rPr lang="pt-BR" smtClean="0"/>
              <a:t> </a:t>
            </a:r>
            <a:r>
              <a:rPr lang="pt-BR" b="1" u="sng" smtClean="0"/>
              <a:t>mais abstratos</a:t>
            </a:r>
            <a:r>
              <a:rPr lang="pt-BR" smtClean="0"/>
              <a:t>, que </a:t>
            </a:r>
            <a:r>
              <a:rPr lang="pt-BR" b="1" smtClean="0"/>
              <a:t>podem ser herdados</a:t>
            </a:r>
            <a:r>
              <a:rPr lang="pt-BR" smtClean="0"/>
              <a:t> por </a:t>
            </a:r>
            <a:r>
              <a:rPr lang="pt-BR" b="1" smtClean="0"/>
              <a:t>classes inferiores</a:t>
            </a:r>
            <a:r>
              <a:rPr lang="pt-BR" smtClean="0"/>
              <a:t> a ela.</a:t>
            </a:r>
          </a:p>
          <a:p>
            <a:pPr eaLnBrk="1" hangingPunct="1"/>
            <a:endParaRPr lang="pt-BR" sz="1000" smtClean="0"/>
          </a:p>
          <a:p>
            <a:pPr eaLnBrk="1" hangingPunct="1"/>
            <a:r>
              <a:rPr lang="pt-BR" b="1" u="sng" smtClean="0"/>
              <a:t>Sub-classe </a:t>
            </a:r>
            <a:r>
              <a:rPr lang="pt-BR" smtClean="0"/>
              <a:t>: é um </a:t>
            </a:r>
            <a:r>
              <a:rPr lang="pt-BR" b="1" u="sng" smtClean="0"/>
              <a:t>tipo de</a:t>
            </a:r>
            <a:r>
              <a:rPr lang="pt-BR" smtClean="0"/>
              <a:t> </a:t>
            </a:r>
            <a:r>
              <a:rPr lang="pt-BR" b="1" u="sng" smtClean="0"/>
              <a:t>classe inferior</a:t>
            </a:r>
            <a:r>
              <a:rPr lang="pt-BR" smtClean="0"/>
              <a:t> em relação a outros tipos de classes. Ela fornece um </a:t>
            </a:r>
            <a:r>
              <a:rPr lang="pt-BR" b="1" smtClean="0"/>
              <a:t>tipo de classe mais específica</a:t>
            </a:r>
            <a:r>
              <a:rPr lang="pt-BR" smtClean="0"/>
              <a:t> com </a:t>
            </a:r>
            <a:r>
              <a:rPr lang="pt-BR" b="1" u="sng" smtClean="0"/>
              <a:t>características</a:t>
            </a:r>
            <a:r>
              <a:rPr lang="pt-BR" smtClean="0"/>
              <a:t> e </a:t>
            </a:r>
            <a:r>
              <a:rPr lang="pt-BR" b="1" u="sng" smtClean="0"/>
              <a:t>comportamentos</a:t>
            </a:r>
            <a:r>
              <a:rPr lang="pt-BR" smtClean="0"/>
              <a:t> </a:t>
            </a:r>
            <a:r>
              <a:rPr lang="pt-BR" b="1" u="sng" smtClean="0"/>
              <a:t>mais refinados e especializados</a:t>
            </a:r>
            <a:r>
              <a:rPr lang="pt-BR" smtClean="0"/>
              <a:t>. Também chamada de </a:t>
            </a:r>
            <a:r>
              <a:rPr lang="pt-BR" b="1" u="sng" smtClean="0"/>
              <a:t>classe filha</a:t>
            </a:r>
            <a:r>
              <a:rPr lang="pt-BR" smtClean="0"/>
              <a:t>.</a:t>
            </a:r>
            <a:endParaRPr lang="pt-BR" b="1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Objetos</a:t>
            </a:r>
          </a:p>
        </p:txBody>
      </p:sp>
      <p:sp>
        <p:nvSpPr>
          <p:cNvPr id="2457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507413" cy="4389437"/>
          </a:xfrm>
        </p:spPr>
        <p:txBody>
          <a:bodyPr/>
          <a:lstStyle/>
          <a:p>
            <a:pPr eaLnBrk="1" hangingPunct="1"/>
            <a:endParaRPr lang="pt-BR" sz="1000" smtClean="0"/>
          </a:p>
          <a:p>
            <a:pPr eaLnBrk="1" hangingPunct="1"/>
            <a:r>
              <a:rPr lang="pt-BR" b="1" smtClean="0"/>
              <a:t>O programador</a:t>
            </a:r>
            <a:r>
              <a:rPr lang="pt-BR" smtClean="0"/>
              <a:t> é o responsável por </a:t>
            </a:r>
            <a:r>
              <a:rPr lang="pt-BR" b="1" smtClean="0"/>
              <a:t>moldar o mundo dos objetos</a:t>
            </a:r>
            <a:r>
              <a:rPr lang="pt-BR" smtClean="0"/>
              <a:t> e como será </a:t>
            </a:r>
            <a:r>
              <a:rPr lang="pt-BR" b="1" smtClean="0"/>
              <a:t>a interação entre eles</a:t>
            </a:r>
            <a:r>
              <a:rPr lang="pt-BR" smtClean="0"/>
              <a:t>.</a:t>
            </a:r>
          </a:p>
          <a:p>
            <a:pPr eaLnBrk="1" hangingPunct="1"/>
            <a:endParaRPr lang="pt-BR" sz="1000" smtClean="0"/>
          </a:p>
          <a:p>
            <a:pPr eaLnBrk="1" hangingPunct="1"/>
            <a:r>
              <a:rPr lang="pt-BR" b="1" smtClean="0"/>
              <a:t>Os objetos</a:t>
            </a:r>
            <a:r>
              <a:rPr lang="pt-BR" smtClean="0"/>
              <a:t>, por sua vez, </a:t>
            </a:r>
            <a:r>
              <a:rPr lang="pt-BR" b="1" u="sng" smtClean="0"/>
              <a:t>“conversam”</a:t>
            </a:r>
            <a:r>
              <a:rPr lang="pt-BR" smtClean="0"/>
              <a:t> uns com os outros através do </a:t>
            </a:r>
            <a:r>
              <a:rPr lang="pt-BR" b="1" u="sng" smtClean="0"/>
              <a:t>envio de mensagens</a:t>
            </a:r>
            <a:r>
              <a:rPr lang="pt-BR" smtClean="0"/>
              <a:t>.</a:t>
            </a:r>
          </a:p>
          <a:p>
            <a:pPr eaLnBrk="1" hangingPunct="1"/>
            <a:endParaRPr lang="pt-BR" sz="1000" smtClean="0"/>
          </a:p>
          <a:p>
            <a:pPr eaLnBrk="1" hangingPunct="1"/>
            <a:r>
              <a:rPr lang="pt-BR" b="1" smtClean="0"/>
              <a:t>O programador especifica</a:t>
            </a:r>
            <a:r>
              <a:rPr lang="pt-BR" smtClean="0"/>
              <a:t> quais serão </a:t>
            </a:r>
            <a:r>
              <a:rPr lang="pt-BR" b="1" smtClean="0"/>
              <a:t>as mensagens que cada objeto pode receber</a:t>
            </a:r>
            <a:r>
              <a:rPr lang="pt-BR" smtClean="0"/>
              <a:t>, e </a:t>
            </a:r>
            <a:r>
              <a:rPr lang="pt-BR" b="1" smtClean="0"/>
              <a:t>qual ação esse objeto deve realizar ao receber aquela</a:t>
            </a:r>
            <a:r>
              <a:rPr lang="pt-BR" smtClean="0"/>
              <a:t> </a:t>
            </a:r>
            <a:r>
              <a:rPr lang="pt-BR" b="1" u="sng" smtClean="0"/>
              <a:t>mensagem</a:t>
            </a:r>
            <a:r>
              <a:rPr lang="pt-BR" smtClean="0"/>
              <a:t> </a:t>
            </a:r>
            <a:r>
              <a:rPr lang="pt-BR" b="1" smtClean="0"/>
              <a:t>em específico</a:t>
            </a:r>
            <a:r>
              <a:rPr lang="pt-BR" smtClean="0"/>
              <a:t>.</a:t>
            </a:r>
            <a:endParaRPr lang="pt-BR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Objetos</a:t>
            </a:r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35163"/>
            <a:ext cx="8435975" cy="4389437"/>
          </a:xfrm>
        </p:spPr>
        <p:txBody>
          <a:bodyPr/>
          <a:lstStyle/>
          <a:p>
            <a:pPr eaLnBrk="1" hangingPunct="1"/>
            <a:r>
              <a:rPr lang="pt-BR" smtClean="0"/>
              <a:t>Uma </a:t>
            </a:r>
            <a:r>
              <a:rPr lang="pt-BR" b="1" u="sng" smtClean="0"/>
              <a:t>Mensagem</a:t>
            </a:r>
            <a:r>
              <a:rPr lang="pt-BR" smtClean="0"/>
              <a:t> é um texto pequeno que os objetos conseguem entender. Por questões técnicas, ela não pode conter nenhum tipo de espaço.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Ex:A mensagem </a:t>
            </a:r>
            <a:r>
              <a:rPr lang="pt-BR" b="1" u="sng" smtClean="0"/>
              <a:t>Vira lata</a:t>
            </a:r>
            <a:r>
              <a:rPr lang="pt-BR" smtClean="0"/>
              <a:t>, deve ser usado como </a:t>
            </a:r>
            <a:r>
              <a:rPr lang="pt-BR" b="1" u="sng" smtClean="0"/>
              <a:t>Viralata</a:t>
            </a:r>
            <a:r>
              <a:rPr lang="pt-BR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pt-BR" smtClean="0"/>
          </a:p>
          <a:p>
            <a:pPr eaLnBrk="1" hangingPunct="1"/>
            <a:r>
              <a:rPr lang="pt-BR" smtClean="0"/>
              <a:t>Em conjunto essas mensagens podem passar algumas informações para o objeto na forma de </a:t>
            </a:r>
            <a:r>
              <a:rPr lang="pt-BR" b="1" u="sng" smtClean="0"/>
              <a:t>parâmetros ou argumentos</a:t>
            </a:r>
            <a:r>
              <a:rPr lang="pt-BR" smtClean="0"/>
              <a:t>, assim dois ou mais objetos conseguem facilmente trocar informações entre si.</a:t>
            </a:r>
            <a:endParaRPr lang="pt-BR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e Objetos</a:t>
            </a:r>
          </a:p>
        </p:txBody>
      </p:sp>
      <p:sp>
        <p:nvSpPr>
          <p:cNvPr id="26626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 de Classes:</a:t>
            </a:r>
          </a:p>
          <a:p>
            <a:pPr eaLnBrk="1" hangingPunct="1">
              <a:buFont typeface="Wingdings 2" pitchFamily="18" charset="2"/>
              <a:buNone/>
            </a:pPr>
            <a:endParaRPr lang="pt-BR" smtClean="0"/>
          </a:p>
        </p:txBody>
      </p:sp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3419475" y="2852738"/>
            <a:ext cx="2519363" cy="2654300"/>
            <a:chOff x="703" y="1924"/>
            <a:chExt cx="1587" cy="1672"/>
          </a:xfrm>
        </p:grpSpPr>
        <p:sp>
          <p:nvSpPr>
            <p:cNvPr id="26636" name="Text Box 4"/>
            <p:cNvSpPr txBox="1">
              <a:spLocks noChangeArrowheads="1"/>
            </p:cNvSpPr>
            <p:nvPr/>
          </p:nvSpPr>
          <p:spPr bwMode="auto">
            <a:xfrm>
              <a:off x="703" y="1924"/>
              <a:ext cx="158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800"/>
                <a:t>Aluno</a:t>
              </a:r>
            </a:p>
          </p:txBody>
        </p:sp>
        <p:sp>
          <p:nvSpPr>
            <p:cNvPr id="26637" name="Text Box 6"/>
            <p:cNvSpPr txBox="1">
              <a:spLocks noChangeArrowheads="1"/>
            </p:cNvSpPr>
            <p:nvPr/>
          </p:nvSpPr>
          <p:spPr bwMode="auto">
            <a:xfrm>
              <a:off x="703" y="2251"/>
              <a:ext cx="1587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RM</a:t>
              </a:r>
            </a:p>
            <a:p>
              <a:r>
                <a:rPr lang="pt-BR"/>
                <a:t>Nome</a:t>
              </a:r>
            </a:p>
            <a:p>
              <a:r>
                <a:rPr lang="pt-BR"/>
                <a:t>Idade</a:t>
              </a:r>
            </a:p>
            <a:p>
              <a:r>
                <a:rPr lang="pt-BR"/>
                <a:t>Sexo</a:t>
              </a:r>
            </a:p>
          </p:txBody>
        </p:sp>
        <p:sp>
          <p:nvSpPr>
            <p:cNvPr id="26638" name="Text Box 8"/>
            <p:cNvSpPr txBox="1">
              <a:spLocks noChangeArrowheads="1"/>
            </p:cNvSpPr>
            <p:nvPr/>
          </p:nvSpPr>
          <p:spPr bwMode="auto">
            <a:xfrm>
              <a:off x="703" y="3013"/>
              <a:ext cx="1587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FazerMatricula</a:t>
              </a:r>
            </a:p>
            <a:p>
              <a:r>
                <a:rPr lang="pt-BR"/>
                <a:t>SolicitarDocumentos</a:t>
              </a:r>
            </a:p>
            <a:p>
              <a:r>
                <a:rPr lang="pt-BR"/>
                <a:t> </a:t>
              </a:r>
            </a:p>
          </p:txBody>
        </p:sp>
      </p:grpSp>
      <p:grpSp>
        <p:nvGrpSpPr>
          <p:cNvPr id="70669" name="Group 13"/>
          <p:cNvGrpSpPr>
            <a:grpSpLocks/>
          </p:cNvGrpSpPr>
          <p:nvPr/>
        </p:nvGrpSpPr>
        <p:grpSpPr bwMode="auto">
          <a:xfrm>
            <a:off x="6300788" y="2852738"/>
            <a:ext cx="2519362" cy="2654300"/>
            <a:chOff x="3515" y="1924"/>
            <a:chExt cx="1587" cy="1672"/>
          </a:xfrm>
        </p:grpSpPr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3515" y="1924"/>
              <a:ext cx="158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800"/>
                <a:t>Secretaria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3515" y="2251"/>
              <a:ext cx="1587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Matrícula Aluno</a:t>
              </a:r>
            </a:p>
            <a:p>
              <a:r>
                <a:rPr lang="pt-BR"/>
                <a:t>Nome Aluno</a:t>
              </a:r>
            </a:p>
            <a:p>
              <a:r>
                <a:rPr lang="pt-BR"/>
                <a:t>Documento</a:t>
              </a:r>
            </a:p>
            <a:p>
              <a:r>
                <a:rPr lang="pt-BR"/>
                <a:t>Diploma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3515" y="3013"/>
              <a:ext cx="1587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RegistrarMatricula</a:t>
              </a:r>
            </a:p>
            <a:p>
              <a:r>
                <a:rPr lang="pt-BR"/>
                <a:t>EmitirDocumentos</a:t>
              </a:r>
            </a:p>
            <a:p>
              <a:endParaRPr lang="pt-BR"/>
            </a:p>
          </p:txBody>
        </p:sp>
      </p:grpSp>
      <p:sp>
        <p:nvSpPr>
          <p:cNvPr id="70672" name="AutoShape 16"/>
          <p:cNvSpPr>
            <a:spLocks/>
          </p:cNvSpPr>
          <p:nvPr/>
        </p:nvSpPr>
        <p:spPr bwMode="auto">
          <a:xfrm>
            <a:off x="2987675" y="3429000"/>
            <a:ext cx="288925" cy="1008063"/>
          </a:xfrm>
          <a:prstGeom prst="leftBrace">
            <a:avLst>
              <a:gd name="adj1" fmla="val 290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0673" name="AutoShape 17"/>
          <p:cNvSpPr>
            <a:spLocks/>
          </p:cNvSpPr>
          <p:nvPr/>
        </p:nvSpPr>
        <p:spPr bwMode="auto">
          <a:xfrm>
            <a:off x="2987675" y="4652963"/>
            <a:ext cx="288925" cy="720725"/>
          </a:xfrm>
          <a:prstGeom prst="leftBrace">
            <a:avLst>
              <a:gd name="adj1" fmla="val 207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900113" y="3500438"/>
            <a:ext cx="1885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/>
              <a:t>Características </a:t>
            </a:r>
          </a:p>
          <a:p>
            <a:pPr algn="ctr"/>
            <a:r>
              <a:rPr lang="pt-BR" b="1"/>
              <a:t>Atributos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973138" y="4652963"/>
            <a:ext cx="207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/>
              <a:t>Comportamentos</a:t>
            </a:r>
          </a:p>
          <a:p>
            <a:pPr algn="ctr"/>
            <a:r>
              <a:rPr lang="pt-BR" b="1"/>
              <a:t>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2" grpId="0" animBg="1"/>
      <p:bldP spid="70673" grpId="0" animBg="1"/>
      <p:bldP spid="70674" grpId="0"/>
      <p:bldP spid="706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e Objetos</a:t>
            </a:r>
          </a:p>
        </p:txBody>
      </p:sp>
      <p:sp>
        <p:nvSpPr>
          <p:cNvPr id="27650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 de Classes e Objetos:</a:t>
            </a:r>
          </a:p>
          <a:p>
            <a:pPr eaLnBrk="1" hangingPunct="1">
              <a:buFont typeface="Wingdings 2" pitchFamily="18" charset="2"/>
              <a:buNone/>
            </a:pPr>
            <a:endParaRPr lang="pt-BR" smtClean="0"/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250825" y="3429000"/>
            <a:ext cx="2519363" cy="2654300"/>
            <a:chOff x="703" y="1924"/>
            <a:chExt cx="1587" cy="1672"/>
          </a:xfrm>
        </p:grpSpPr>
        <p:sp>
          <p:nvSpPr>
            <p:cNvPr id="27665" name="Text Box 5"/>
            <p:cNvSpPr txBox="1">
              <a:spLocks noChangeArrowheads="1"/>
            </p:cNvSpPr>
            <p:nvPr/>
          </p:nvSpPr>
          <p:spPr bwMode="auto">
            <a:xfrm>
              <a:off x="703" y="1924"/>
              <a:ext cx="158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800"/>
                <a:t>Aluno</a:t>
              </a:r>
            </a:p>
          </p:txBody>
        </p:sp>
        <p:sp>
          <p:nvSpPr>
            <p:cNvPr id="27666" name="Text Box 6"/>
            <p:cNvSpPr txBox="1">
              <a:spLocks noChangeArrowheads="1"/>
            </p:cNvSpPr>
            <p:nvPr/>
          </p:nvSpPr>
          <p:spPr bwMode="auto">
            <a:xfrm>
              <a:off x="703" y="2251"/>
              <a:ext cx="1587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RM</a:t>
              </a:r>
            </a:p>
            <a:p>
              <a:r>
                <a:rPr lang="pt-BR"/>
                <a:t>Nome</a:t>
              </a:r>
            </a:p>
            <a:p>
              <a:r>
                <a:rPr lang="pt-BR"/>
                <a:t>Idade</a:t>
              </a:r>
            </a:p>
            <a:p>
              <a:r>
                <a:rPr lang="pt-BR"/>
                <a:t>Sexo</a:t>
              </a:r>
            </a:p>
          </p:txBody>
        </p:sp>
        <p:sp>
          <p:nvSpPr>
            <p:cNvPr id="27667" name="Text Box 7"/>
            <p:cNvSpPr txBox="1">
              <a:spLocks noChangeArrowheads="1"/>
            </p:cNvSpPr>
            <p:nvPr/>
          </p:nvSpPr>
          <p:spPr bwMode="auto">
            <a:xfrm>
              <a:off x="703" y="3013"/>
              <a:ext cx="1587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FazerMatricula</a:t>
              </a:r>
            </a:p>
            <a:p>
              <a:r>
                <a:rPr lang="pt-BR"/>
                <a:t>SolicitarDocumentos</a:t>
              </a:r>
            </a:p>
            <a:p>
              <a:r>
                <a:rPr lang="pt-BR"/>
                <a:t> </a:t>
              </a:r>
            </a:p>
          </p:txBody>
        </p:sp>
      </p:grpSp>
      <p:grpSp>
        <p:nvGrpSpPr>
          <p:cNvPr id="72716" name="Group 12"/>
          <p:cNvGrpSpPr>
            <a:grpSpLocks/>
          </p:cNvGrpSpPr>
          <p:nvPr/>
        </p:nvGrpSpPr>
        <p:grpSpPr bwMode="auto">
          <a:xfrm>
            <a:off x="6372225" y="1773238"/>
            <a:ext cx="2519363" cy="2654300"/>
            <a:chOff x="703" y="1924"/>
            <a:chExt cx="1587" cy="1672"/>
          </a:xfrm>
        </p:grpSpPr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703" y="1924"/>
              <a:ext cx="158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800"/>
                <a:t>Aluno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703" y="2251"/>
              <a:ext cx="1587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20100105</a:t>
              </a:r>
            </a:p>
            <a:p>
              <a:r>
                <a:rPr lang="pt-BR"/>
                <a:t>Carlinho</a:t>
              </a:r>
            </a:p>
            <a:p>
              <a:r>
                <a:rPr lang="pt-BR"/>
                <a:t>21</a:t>
              </a:r>
            </a:p>
            <a:p>
              <a:r>
                <a:rPr lang="pt-BR"/>
                <a:t>Masculino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703" y="3013"/>
              <a:ext cx="1587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FazerMatricula</a:t>
              </a:r>
            </a:p>
            <a:p>
              <a:r>
                <a:rPr lang="pt-BR"/>
                <a:t>SolicitarDocumentos</a:t>
              </a:r>
            </a:p>
            <a:p>
              <a:r>
                <a:rPr lang="pt-BR"/>
                <a:t> </a:t>
              </a:r>
            </a:p>
          </p:txBody>
        </p:sp>
      </p:grpSp>
      <p:grpSp>
        <p:nvGrpSpPr>
          <p:cNvPr id="72720" name="Group 16"/>
          <p:cNvGrpSpPr>
            <a:grpSpLocks/>
          </p:cNvGrpSpPr>
          <p:nvPr/>
        </p:nvGrpSpPr>
        <p:grpSpPr bwMode="auto">
          <a:xfrm>
            <a:off x="3779838" y="4005263"/>
            <a:ext cx="2519362" cy="2654300"/>
            <a:chOff x="703" y="1924"/>
            <a:chExt cx="1587" cy="1672"/>
          </a:xfrm>
        </p:grpSpPr>
        <p:sp>
          <p:nvSpPr>
            <p:cNvPr id="27659" name="Text Box 17"/>
            <p:cNvSpPr txBox="1">
              <a:spLocks noChangeArrowheads="1"/>
            </p:cNvSpPr>
            <p:nvPr/>
          </p:nvSpPr>
          <p:spPr bwMode="auto">
            <a:xfrm>
              <a:off x="703" y="1924"/>
              <a:ext cx="158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800"/>
                <a:t>Aluno</a:t>
              </a:r>
            </a:p>
          </p:txBody>
        </p:sp>
        <p:sp>
          <p:nvSpPr>
            <p:cNvPr id="27660" name="Text Box 18"/>
            <p:cNvSpPr txBox="1">
              <a:spLocks noChangeArrowheads="1"/>
            </p:cNvSpPr>
            <p:nvPr/>
          </p:nvSpPr>
          <p:spPr bwMode="auto">
            <a:xfrm>
              <a:off x="703" y="2251"/>
              <a:ext cx="1587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20100120</a:t>
              </a:r>
            </a:p>
            <a:p>
              <a:r>
                <a:rPr lang="pt-BR"/>
                <a:t>Jessica</a:t>
              </a:r>
            </a:p>
            <a:p>
              <a:r>
                <a:rPr lang="pt-BR"/>
                <a:t>20</a:t>
              </a:r>
            </a:p>
            <a:p>
              <a:r>
                <a:rPr lang="pt-BR"/>
                <a:t>Feminino</a:t>
              </a:r>
            </a:p>
          </p:txBody>
        </p:sp>
        <p:sp>
          <p:nvSpPr>
            <p:cNvPr id="27661" name="Text Box 19"/>
            <p:cNvSpPr txBox="1">
              <a:spLocks noChangeArrowheads="1"/>
            </p:cNvSpPr>
            <p:nvPr/>
          </p:nvSpPr>
          <p:spPr bwMode="auto">
            <a:xfrm>
              <a:off x="703" y="3013"/>
              <a:ext cx="1587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/>
                <a:t>FazerMatricula</a:t>
              </a:r>
            </a:p>
            <a:p>
              <a:r>
                <a:rPr lang="pt-BR"/>
                <a:t>SolicitarDocumentos</a:t>
              </a:r>
            </a:p>
            <a:p>
              <a:r>
                <a:rPr lang="pt-BR"/>
                <a:t> </a:t>
              </a:r>
            </a:p>
          </p:txBody>
        </p:sp>
      </p:grp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900113" y="2565400"/>
            <a:ext cx="116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400" b="1"/>
              <a:t>Classe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7308850" y="5300663"/>
            <a:ext cx="1317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400" b="1"/>
              <a:t>Objetos</a:t>
            </a: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619250" y="299720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 flipV="1">
            <a:off x="7740650" y="4508500"/>
            <a:ext cx="0" cy="792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 rot="16200000" flipV="1">
            <a:off x="6804025" y="5084763"/>
            <a:ext cx="0" cy="863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4" grpId="0"/>
      <p:bldP spid="72725" grpId="0"/>
      <p:bldP spid="72726" grpId="0" animBg="1"/>
      <p:bldP spid="72727" grpId="0" animBg="1"/>
      <p:bldP spid="727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1436</Words>
  <Application>Microsoft Office PowerPoint</Application>
  <PresentationFormat>Apresentação na tela (4:3)</PresentationFormat>
  <Paragraphs>239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Fluxo</vt:lpstr>
      <vt:lpstr>Aula 5  Programação Orientada a Objetos</vt:lpstr>
      <vt:lpstr>Programação Orientada a Objetos</vt:lpstr>
      <vt:lpstr>Classes e Objetos</vt:lpstr>
      <vt:lpstr>Classes</vt:lpstr>
      <vt:lpstr>Classes</vt:lpstr>
      <vt:lpstr>Objetos</vt:lpstr>
      <vt:lpstr>Objetos</vt:lpstr>
      <vt:lpstr>Classes e Objetos</vt:lpstr>
      <vt:lpstr>Classes e Objetos</vt:lpstr>
      <vt:lpstr>Termos em POO (Dessa Aula)</vt:lpstr>
      <vt:lpstr>Abstração</vt:lpstr>
      <vt:lpstr>Polimorfismo</vt:lpstr>
      <vt:lpstr>Polimorfismo</vt:lpstr>
      <vt:lpstr>Encapsulamento</vt:lpstr>
      <vt:lpstr>Encapsulamento</vt:lpstr>
      <vt:lpstr>Evento</vt:lpstr>
      <vt:lpstr>Pacotes</vt:lpstr>
      <vt:lpstr>Pacotes</vt:lpstr>
      <vt:lpstr>Generalização e Especialização</vt:lpstr>
      <vt:lpstr>Generalização e Especialização</vt:lpstr>
      <vt:lpstr>Generalização e Especialização</vt:lpstr>
      <vt:lpstr>Interfaces</vt:lpstr>
      <vt:lpstr>Interfaces</vt:lpstr>
      <vt:lpstr>Mais Termos em POO (Dessa Aula)</vt:lpstr>
      <vt:lpstr>Ciclo de Vida do Software</vt:lpstr>
      <vt:lpstr>Especificação</vt:lpstr>
      <vt:lpstr>Implementação</vt:lpstr>
      <vt:lpstr>Implantação</vt:lpstr>
      <vt:lpstr>Resumo:Ciclo de Vida do Software</vt:lpstr>
      <vt:lpstr>Dúvidas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</dc:creator>
  <cp:lastModifiedBy>Alex</cp:lastModifiedBy>
  <cp:revision>86</cp:revision>
  <dcterms:created xsi:type="dcterms:W3CDTF">2011-03-20T13:12:44Z</dcterms:created>
  <dcterms:modified xsi:type="dcterms:W3CDTF">2018-09-07T01:32:55Z</dcterms:modified>
</cp:coreProperties>
</file>