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ABD557-72B1-4E99-9D29-00D3CBD85B9B}">
  <a:tblStyle styleId="{A7ABD557-72B1-4E99-9D29-00D3CBD85B9B}"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4"/>
        <p:cNvGrpSpPr/>
        <p:nvPr/>
      </p:nvGrpSpPr>
      <p:grpSpPr>
        <a:xfrm>
          <a:off x="0" y="0"/>
          <a:ext cx="0" cy="0"/>
          <a:chOff x="0" y="0"/>
          <a:chExt cx="0" cy="0"/>
        </a:xfrm>
      </p:grpSpPr>
      <p:sp>
        <p:nvSpPr>
          <p:cNvPr id="15" name="Google Shape;15;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9649215" y="4068923"/>
            <a:ext cx="1080904" cy="1080902"/>
            <a:chOff x="9685338" y="4460675"/>
            <a:chExt cx="1080904" cy="1080902"/>
          </a:xfrm>
        </p:grpSpPr>
        <p:sp>
          <p:nvSpPr>
            <p:cNvPr id="19" name="Google Shape;19;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3" name="Google Shape;23;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1" name="Google Shape;91;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7" name="Google Shape;97;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6"/>
        <p:cNvGrpSpPr/>
        <p:nvPr/>
      </p:nvGrpSpPr>
      <p:grpSpPr>
        <a:xfrm>
          <a:off x="0" y="0"/>
          <a:ext cx="0" cy="0"/>
          <a:chOff x="0" y="0"/>
          <a:chExt cx="0" cy="0"/>
        </a:xfrm>
      </p:grpSpPr>
      <p:sp>
        <p:nvSpPr>
          <p:cNvPr id="27" name="Google Shape;27;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36"/>
        <p:cNvGrpSpPr/>
        <p:nvPr/>
      </p:nvGrpSpPr>
      <p:grpSpPr>
        <a:xfrm>
          <a:off x="0" y="0"/>
          <a:ext cx="0" cy="0"/>
          <a:chOff x="0" y="0"/>
          <a:chExt cx="0" cy="0"/>
        </a:xfrm>
      </p:grpSpPr>
      <p:sp>
        <p:nvSpPr>
          <p:cNvPr id="37" name="Google Shape;37;p5"/>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5"/>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5"/>
          <p:cNvGrpSpPr/>
          <p:nvPr/>
        </p:nvGrpSpPr>
        <p:grpSpPr>
          <a:xfrm>
            <a:off x="897399" y="2325848"/>
            <a:ext cx="1080904" cy="1080902"/>
            <a:chOff x="9685338" y="4460675"/>
            <a:chExt cx="1080904" cy="1080902"/>
          </a:xfrm>
        </p:grpSpPr>
        <p:sp>
          <p:nvSpPr>
            <p:cNvPr id="43" name="Google Shape;43;p5"/>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6"/>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7"/>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7"/>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7"/>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67"/>
        <p:cNvGrpSpPr/>
        <p:nvPr/>
      </p:nvGrpSpPr>
      <p:grpSpPr>
        <a:xfrm>
          <a:off x="0" y="0"/>
          <a:ext cx="0" cy="0"/>
          <a:chOff x="0" y="0"/>
          <a:chExt cx="0" cy="0"/>
        </a:xfrm>
      </p:grpSpPr>
      <p:sp>
        <p:nvSpPr>
          <p:cNvPr id="68" name="Google Shape;68;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1" name="Google Shape;71;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2" name="Google Shape;72;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4" name="Google Shape;74;p9"/>
          <p:cNvGrpSpPr/>
          <p:nvPr/>
        </p:nvGrpSpPr>
        <p:grpSpPr>
          <a:xfrm>
            <a:off x="11401725" y="6229681"/>
            <a:ext cx="457200" cy="457200"/>
            <a:chOff x="11361456" y="6195813"/>
            <a:chExt cx="548640" cy="548640"/>
          </a:xfrm>
        </p:grpSpPr>
        <p:sp>
          <p:nvSpPr>
            <p:cNvPr id="75" name="Google Shape;75;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a:spLocks noGrp="1"/>
          </p:cNvSpPr>
          <p:nvPr>
            <p:ph type="pic" idx="2"/>
          </p:nvPr>
        </p:nvSpPr>
        <p:spPr>
          <a:xfrm>
            <a:off x="0" y="0"/>
            <a:ext cx="8303740" cy="6858000"/>
          </a:xfrm>
          <a:prstGeom prst="rect">
            <a:avLst/>
          </a:prstGeom>
          <a:solidFill>
            <a:srgbClr val="E1DFDF"/>
          </a:solidFill>
          <a:ln>
            <a:noFill/>
          </a:ln>
        </p:spPr>
        <p:txBody>
          <a:bodyPr spcFirstLastPara="1" wrap="square" lIns="91425" tIns="45700" rIns="91425" bIns="45700" anchor="t" anchorCtr="0"/>
          <a:lstStyle>
            <a:lvl1pPr marR="0" lvl="0" algn="l" rtl="0">
              <a:lnSpc>
                <a:spcPct val="90000"/>
              </a:lnSpc>
              <a:spcBef>
                <a:spcPts val="1200"/>
              </a:spcBef>
              <a:spcAft>
                <a:spcPts val="0"/>
              </a:spcAft>
              <a:buClr>
                <a:srgbClr val="9E3611"/>
              </a:buClr>
              <a:buSzPts val="2720"/>
              <a:buFont typeface="Noto Sans Symbols"/>
              <a:buNone/>
              <a:defRPr sz="3200" b="0" i="0" u="none" strike="noStrike" cap="none">
                <a:solidFill>
                  <a:schemeClr val="dk1"/>
                </a:solidFill>
                <a:latin typeface="Rockwell"/>
                <a:ea typeface="Rockwell"/>
                <a:cs typeface="Rockwell"/>
                <a:sym typeface="Rockwell"/>
              </a:defRPr>
            </a:lvl1pPr>
            <a:lvl2pPr marR="0" lvl="1" algn="l" rtl="0">
              <a:lnSpc>
                <a:spcPct val="90000"/>
              </a:lnSpc>
              <a:spcBef>
                <a:spcPts val="400"/>
              </a:spcBef>
              <a:spcAft>
                <a:spcPts val="0"/>
              </a:spcAft>
              <a:buClr>
                <a:srgbClr val="9E3611"/>
              </a:buClr>
              <a:buSzPts val="2380"/>
              <a:buFont typeface="Noto Sans Symbols"/>
              <a:buNone/>
              <a:defRPr sz="2800" b="0" i="0" u="none" strike="noStrike" cap="none">
                <a:solidFill>
                  <a:schemeClr val="dk1"/>
                </a:solidFill>
                <a:latin typeface="Rockwell"/>
                <a:ea typeface="Rockwell"/>
                <a:cs typeface="Rockwell"/>
                <a:sym typeface="Rockwell"/>
              </a:defRPr>
            </a:lvl2pPr>
            <a:lvl3pPr marR="0" lvl="2" algn="l" rtl="0">
              <a:lnSpc>
                <a:spcPct val="90000"/>
              </a:lnSpc>
              <a:spcBef>
                <a:spcPts val="4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3pPr>
            <a:lvl4pPr marR="0" lvl="3"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4pPr>
            <a:lvl5pPr marR="0" lvl="4"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5pPr>
            <a:lvl6pPr marR="0" lvl="5"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6pPr>
            <a:lvl7pPr marR="0" lvl="6"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7pPr>
            <a:lvl8pPr marR="0" lvl="7"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8pPr>
            <a:lvl9pPr marR="0" lvl="8" algn="l" rtl="0">
              <a:lnSpc>
                <a:spcPct val="90000"/>
              </a:lnSpc>
              <a:spcBef>
                <a:spcPts val="400"/>
              </a:spcBef>
              <a:spcAft>
                <a:spcPts val="20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9pPr>
          </a:lstStyle>
          <a:p>
            <a:endParaRPr/>
          </a:p>
        </p:txBody>
      </p:sp>
      <p:sp>
        <p:nvSpPr>
          <p:cNvPr id="82" name="Google Shape;82;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3" name="Google Shape;83;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4" name="Google Shape;84;p10"/>
          <p:cNvGrpSpPr/>
          <p:nvPr/>
        </p:nvGrpSpPr>
        <p:grpSpPr>
          <a:xfrm>
            <a:off x="11401725" y="6229681"/>
            <a:ext cx="457200" cy="457200"/>
            <a:chOff x="11361456" y="6195813"/>
            <a:chExt cx="548640" cy="548640"/>
          </a:xfrm>
        </p:grpSpPr>
        <p:sp>
          <p:nvSpPr>
            <p:cNvPr id="85" name="Google Shape;85;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8" name="Google Shape;8;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9" name="Google Shape;9;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0" name="Google Shape;10;p1"/>
          <p:cNvGrpSpPr/>
          <p:nvPr/>
        </p:nvGrpSpPr>
        <p:grpSpPr>
          <a:xfrm>
            <a:off x="11401725" y="6229681"/>
            <a:ext cx="457200" cy="457200"/>
            <a:chOff x="11361456" y="6195813"/>
            <a:chExt cx="548640" cy="548640"/>
          </a:xfrm>
        </p:grpSpPr>
        <p:sp>
          <p:nvSpPr>
            <p:cNvPr id="11" name="Google Shape;11;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es.slideshare.net/alexanderfloresvalencia/distribucion-hipergeometrica-28097904" TargetMode="External"/><Relationship Id="rId2" Type="http://schemas.openxmlformats.org/officeDocument/2006/relationships/hyperlink" Target="https://proyectodescartes.org/iCartesiLibri/materiales_didacticos/EstadisticaProbabilidadInferencia/VAdiscreta/4_1DistribucionHipergeometrica/index.html" TargetMode="External"/><Relationship Id="rId1" Type="http://schemas.openxmlformats.org/officeDocument/2006/relationships/slideLayout" Target="../slideLayouts/slideLayout2.xml"/><Relationship Id="rId5" Type="http://schemas.openxmlformats.org/officeDocument/2006/relationships/hyperlink" Target="http://www.itchihuahua.edu.mx/academic/industrial/sabaticorita/_private/03Ddistr%20Hipergeometrica.htm" TargetMode="External"/><Relationship Id="rId4" Type="http://schemas.openxmlformats.org/officeDocument/2006/relationships/hyperlink" Target="http://www.dma.ulpgc.es/profesores/personal/stat/cursoR4ULPGC/10-distribProbabilidad.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ctrTitle"/>
          </p:nvPr>
        </p:nvSpPr>
        <p:spPr>
          <a:xfrm>
            <a:off x="1051560" y="1432223"/>
            <a:ext cx="9966900" cy="30357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8000"/>
              <a:buFont typeface="Rockwell"/>
              <a:buNone/>
            </a:pPr>
            <a:r>
              <a:rPr lang="es-ES" sz="8000"/>
              <a:t>DISTRIBUCCION HIPERGEOMETRICA</a:t>
            </a:r>
            <a:endParaRPr sz="8000"/>
          </a:p>
        </p:txBody>
      </p:sp>
      <p:pic>
        <p:nvPicPr>
          <p:cNvPr id="105" name="Google Shape;105;p13"/>
          <p:cNvPicPr preferRelativeResize="0"/>
          <p:nvPr/>
        </p:nvPicPr>
        <p:blipFill rotWithShape="1">
          <a:blip r:embed="rId3">
            <a:alphaModFix/>
          </a:blip>
          <a:srcRect l="88748" t="19919" r="1652" b="26259"/>
          <a:stretch/>
        </p:blipFill>
        <p:spPr>
          <a:xfrm>
            <a:off x="232121" y="527123"/>
            <a:ext cx="1638878" cy="5174430"/>
          </a:xfrm>
          <a:prstGeom prst="rect">
            <a:avLst/>
          </a:prstGeom>
          <a:noFill/>
          <a:ln>
            <a:noFill/>
          </a:ln>
        </p:spPr>
      </p:pic>
      <p:sp>
        <p:nvSpPr>
          <p:cNvPr id="106" name="Google Shape;106;p13"/>
          <p:cNvSpPr txBox="1"/>
          <p:nvPr/>
        </p:nvSpPr>
        <p:spPr>
          <a:xfrm>
            <a:off x="3980330" y="5055222"/>
            <a:ext cx="62529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Rockwell"/>
              <a:buNone/>
            </a:pPr>
            <a:r>
              <a:rPr lang="es-ES" sz="1800" b="0" i="0" u="none" strike="noStrike" cap="none">
                <a:solidFill>
                  <a:schemeClr val="dk1"/>
                </a:solidFill>
                <a:latin typeface="Rockwell"/>
                <a:ea typeface="Rockwell"/>
                <a:cs typeface="Rockwell"/>
                <a:sym typeface="Rockwell"/>
              </a:rPr>
              <a:t>Presentado por: Marlly Olave Caicedo. Cod. 1125614</a:t>
            </a:r>
            <a:endParaRPr sz="1800" b="0" i="0" u="none" strike="noStrike" cap="none">
              <a:solidFill>
                <a:schemeClr val="dk1"/>
              </a:solidFill>
              <a:latin typeface="Rockwell"/>
              <a:ea typeface="Rockwell"/>
              <a:cs typeface="Rockwell"/>
              <a:sym typeface="Rockwell"/>
            </a:endParaRPr>
          </a:p>
          <a:p>
            <a:pPr marL="0" marR="0" lvl="0" indent="0" algn="l" rtl="0">
              <a:spcBef>
                <a:spcPts val="0"/>
              </a:spcBef>
              <a:spcAft>
                <a:spcPts val="0"/>
              </a:spcAft>
              <a:buClr>
                <a:schemeClr val="dk1"/>
              </a:buClr>
              <a:buSzPts val="1800"/>
              <a:buFont typeface="Rockwell"/>
              <a:buNone/>
            </a:pPr>
            <a:r>
              <a:rPr lang="es-ES" sz="1800" b="0" i="0" u="none" strike="noStrike" cap="none">
                <a:solidFill>
                  <a:schemeClr val="dk1"/>
                </a:solidFill>
                <a:latin typeface="Rockwell"/>
                <a:ea typeface="Rockwell"/>
                <a:cs typeface="Rockwell"/>
                <a:sym typeface="Rockwell"/>
              </a:rPr>
              <a:t>                              Jhon Anderson Hoyos.  Cod.30602</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5018" y="665018"/>
            <a:ext cx="10958945" cy="4936993"/>
          </a:xfrm>
          <a:prstGeom prst="rect">
            <a:avLst/>
          </a:prstGeom>
        </p:spPr>
        <p:txBody>
          <a:bodyPr wrap="square">
            <a:spAutoFit/>
          </a:bodyPr>
          <a:lstStyle/>
          <a:p>
            <a:pPr algn="just">
              <a:lnSpc>
                <a:spcPct val="107000"/>
              </a:lnSpc>
              <a:spcAft>
                <a:spcPts val="800"/>
              </a:spcAft>
            </a:pPr>
            <a:r>
              <a:rPr lang="es-CO" sz="2400" b="1" dirty="0">
                <a:latin typeface="Arial" panose="020B0604020202020204" pitchFamily="34" charset="0"/>
                <a:ea typeface="Times New Roman" panose="02020603050405020304" pitchFamily="18" charset="0"/>
                <a:cs typeface="Times New Roman" panose="02020603050405020304" pitchFamily="18" charset="0"/>
              </a:rPr>
              <a:t>Ejemplo </a:t>
            </a:r>
            <a:r>
              <a:rPr lang="es-CO" sz="2400" b="1" dirty="0" smtClean="0">
                <a:latin typeface="Arial" panose="020B0604020202020204" pitchFamily="34" charset="0"/>
                <a:ea typeface="Times New Roman" panose="02020603050405020304" pitchFamily="18" charset="0"/>
                <a:cs typeface="Times New Roman" panose="02020603050405020304" pitchFamily="18" charset="0"/>
              </a:rPr>
              <a:t>3.    </a:t>
            </a:r>
            <a:r>
              <a:rPr lang="es-CO" sz="2400" dirty="0">
                <a:latin typeface="Arial" panose="020B0604020202020204" pitchFamily="34" charset="0"/>
                <a:ea typeface="Calibri" panose="020F0502020204030204" pitchFamily="34" charset="0"/>
                <a:cs typeface="Times New Roman" panose="02020603050405020304" pitchFamily="18" charset="0"/>
              </a:rPr>
              <a:t>Para evitar que lo descubran en la aduana, un viajero ha colocado </a:t>
            </a:r>
            <a:r>
              <a:rPr lang="es-CO" sz="2400" b="1" dirty="0">
                <a:latin typeface="Arial" panose="020B0604020202020204" pitchFamily="34" charset="0"/>
                <a:ea typeface="Calibri" panose="020F0502020204030204" pitchFamily="34" charset="0"/>
                <a:cs typeface="Times New Roman" panose="02020603050405020304" pitchFamily="18" charset="0"/>
              </a:rPr>
              <a:t>6 tabletas  </a:t>
            </a:r>
            <a:r>
              <a:rPr lang="es-CO" sz="2400" dirty="0">
                <a:latin typeface="Arial" panose="020B0604020202020204" pitchFamily="34" charset="0"/>
                <a:ea typeface="Calibri" panose="020F0502020204030204" pitchFamily="34" charset="0"/>
                <a:cs typeface="Times New Roman" panose="02020603050405020304" pitchFamily="18" charset="0"/>
              </a:rPr>
              <a:t>de narcótico en una botella que contiene </a:t>
            </a:r>
            <a:r>
              <a:rPr lang="es-CO" sz="2400" b="1" dirty="0">
                <a:latin typeface="Arial" panose="020B0604020202020204" pitchFamily="34" charset="0"/>
                <a:ea typeface="Calibri" panose="020F0502020204030204" pitchFamily="34" charset="0"/>
                <a:cs typeface="Times New Roman" panose="02020603050405020304" pitchFamily="18" charset="0"/>
              </a:rPr>
              <a:t>9 píldoras</a:t>
            </a:r>
            <a:r>
              <a:rPr lang="es-CO" sz="2400" dirty="0">
                <a:latin typeface="Arial" panose="020B0604020202020204" pitchFamily="34" charset="0"/>
                <a:ea typeface="Calibri" panose="020F0502020204030204" pitchFamily="34" charset="0"/>
                <a:cs typeface="Times New Roman" panose="02020603050405020304" pitchFamily="18" charset="0"/>
              </a:rPr>
              <a:t> de vitamina que son similares en apariencia. Si el oficial de la aduana selecciona </a:t>
            </a:r>
            <a:r>
              <a:rPr lang="es-CO" sz="2400" b="1" dirty="0">
                <a:latin typeface="Arial" panose="020B0604020202020204" pitchFamily="34" charset="0"/>
                <a:ea typeface="Calibri" panose="020F0502020204030204" pitchFamily="34" charset="0"/>
                <a:cs typeface="Times New Roman" panose="02020603050405020304" pitchFamily="18" charset="0"/>
              </a:rPr>
              <a:t>3 tabletas aleatoriamente</a:t>
            </a:r>
            <a:r>
              <a:rPr lang="es-CO" sz="2400" dirty="0">
                <a:latin typeface="Arial" panose="020B0604020202020204" pitchFamily="34" charset="0"/>
                <a:ea typeface="Calibri" panose="020F0502020204030204" pitchFamily="34" charset="0"/>
                <a:cs typeface="Times New Roman" panose="02020603050405020304" pitchFamily="18" charset="0"/>
              </a:rPr>
              <a:t> para analizarlas. </a:t>
            </a:r>
            <a:r>
              <a:rPr lang="es-CO" sz="2400" b="1" dirty="0">
                <a:latin typeface="Arial" panose="020B0604020202020204" pitchFamily="34" charset="0"/>
                <a:ea typeface="Calibri" panose="020F0502020204030204" pitchFamily="34" charset="0"/>
                <a:cs typeface="Times New Roman" panose="02020603050405020304" pitchFamily="18" charset="0"/>
              </a:rPr>
              <a:t>a)</a:t>
            </a:r>
            <a:r>
              <a:rPr lang="es-CO" sz="2400" dirty="0">
                <a:latin typeface="Arial" panose="020B0604020202020204" pitchFamily="34" charset="0"/>
                <a:ea typeface="Calibri" panose="020F0502020204030204" pitchFamily="34" charset="0"/>
                <a:cs typeface="Times New Roman" panose="02020603050405020304" pitchFamily="18" charset="0"/>
              </a:rPr>
              <a:t> ¿Cuál es la probabilidad de que el viajero sea arrestado por posesión de narcóticos?, </a:t>
            </a:r>
            <a:r>
              <a:rPr lang="es-CO" sz="2400" b="1" dirty="0">
                <a:latin typeface="Arial" panose="020B0604020202020204" pitchFamily="34" charset="0"/>
                <a:ea typeface="Calibri" panose="020F0502020204030204" pitchFamily="34" charset="0"/>
                <a:cs typeface="Times New Roman" panose="02020603050405020304" pitchFamily="18" charset="0"/>
              </a:rPr>
              <a:t>b) </a:t>
            </a:r>
            <a:r>
              <a:rPr lang="es-CO" sz="2400" dirty="0">
                <a:latin typeface="Arial" panose="020B0604020202020204" pitchFamily="34" charset="0"/>
                <a:ea typeface="Calibri" panose="020F0502020204030204" pitchFamily="34" charset="0"/>
                <a:cs typeface="Times New Roman" panose="02020603050405020304" pitchFamily="18" charset="0"/>
              </a:rPr>
              <a:t>¿Cuál es la probabilidad de que no sea arrestado por posesión de narcóticos?  </a:t>
            </a:r>
            <a:r>
              <a:rPr lang="es-ES_tradnl" sz="2400" b="1" dirty="0">
                <a:latin typeface="Arial" panose="020B0604020202020204" pitchFamily="34" charset="0"/>
                <a:ea typeface="Times New Roman" panose="02020603050405020304" pitchFamily="18" charset="0"/>
                <a:cs typeface="Times New Roman" panose="02020603050405020304" pitchFamily="18" charset="0"/>
              </a:rPr>
              <a:t>Existen dos formas de resolverlo. </a:t>
            </a: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2400" b="1" dirty="0">
                <a:latin typeface="Arial" panose="020B0604020202020204" pitchFamily="34" charset="0"/>
                <a:ea typeface="Times New Roman" panose="02020603050405020304" pitchFamily="18" charset="0"/>
                <a:cs typeface="Times New Roman" panose="02020603050405020304" pitchFamily="18" charset="0"/>
              </a:rPr>
              <a:t>Solución:</a:t>
            </a: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2400" b="1" dirty="0">
                <a:latin typeface="Arial" panose="020B0604020202020204" pitchFamily="34" charset="0"/>
                <a:ea typeface="Times New Roman" panose="02020603050405020304" pitchFamily="18" charset="0"/>
                <a:cs typeface="Times New Roman" panose="02020603050405020304" pitchFamily="18" charset="0"/>
              </a:rPr>
              <a:t>N </a:t>
            </a:r>
            <a:r>
              <a:rPr lang="es-ES_tradnl" sz="2400" dirty="0">
                <a:latin typeface="Arial" panose="020B0604020202020204" pitchFamily="34" charset="0"/>
                <a:ea typeface="Times New Roman" panose="02020603050405020304" pitchFamily="18" charset="0"/>
                <a:cs typeface="Times New Roman" panose="02020603050405020304" pitchFamily="18" charset="0"/>
              </a:rPr>
              <a:t>= 9+6 =15 total de tabletas                                                      </a:t>
            </a: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2400" b="1" dirty="0">
                <a:latin typeface="Arial" panose="020B0604020202020204" pitchFamily="34" charset="0"/>
                <a:ea typeface="Times New Roman" panose="02020603050405020304" pitchFamily="18" charset="0"/>
                <a:cs typeface="Times New Roman" panose="02020603050405020304" pitchFamily="18" charset="0"/>
              </a:rPr>
              <a:t>k </a:t>
            </a:r>
            <a:r>
              <a:rPr lang="es-ES_tradnl" sz="2400" dirty="0">
                <a:latin typeface="Arial" panose="020B0604020202020204" pitchFamily="34" charset="0"/>
                <a:ea typeface="Times New Roman" panose="02020603050405020304" pitchFamily="18" charset="0"/>
                <a:cs typeface="Times New Roman" panose="02020603050405020304" pitchFamily="18" charset="0"/>
              </a:rPr>
              <a:t>= 6 tabletas de narcótico                                          </a:t>
            </a: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2400" b="1" dirty="0">
                <a:latin typeface="Arial" panose="020B0604020202020204" pitchFamily="34" charset="0"/>
                <a:ea typeface="Times New Roman" panose="02020603050405020304" pitchFamily="18" charset="0"/>
                <a:cs typeface="Times New Roman" panose="02020603050405020304" pitchFamily="18" charset="0"/>
              </a:rPr>
              <a:t>n =</a:t>
            </a:r>
            <a:r>
              <a:rPr lang="es-ES_tradnl" sz="2400" dirty="0">
                <a:latin typeface="Arial" panose="020B0604020202020204" pitchFamily="34" charset="0"/>
                <a:ea typeface="Times New Roman" panose="02020603050405020304" pitchFamily="18" charset="0"/>
                <a:cs typeface="Times New Roman" panose="02020603050405020304" pitchFamily="18" charset="0"/>
              </a:rPr>
              <a:t> 3 tabletas seleccionadas                                                  </a:t>
            </a: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2400" b="1" dirty="0">
                <a:latin typeface="Arial" panose="020B0604020202020204" pitchFamily="34" charset="0"/>
                <a:ea typeface="Times New Roman" panose="02020603050405020304" pitchFamily="18" charset="0"/>
                <a:cs typeface="Times New Roman" panose="02020603050405020304" pitchFamily="18" charset="0"/>
              </a:rPr>
              <a:t>x = </a:t>
            </a:r>
            <a:r>
              <a:rPr lang="es-ES_tradnl" sz="2400" dirty="0">
                <a:latin typeface="Arial" panose="020B0604020202020204" pitchFamily="34" charset="0"/>
                <a:ea typeface="Times New Roman" panose="02020603050405020304" pitchFamily="18" charset="0"/>
                <a:cs typeface="Times New Roman" panose="02020603050405020304" pitchFamily="18" charset="0"/>
              </a:rPr>
              <a:t>0, 1, 2, o 3 tabletas de narcótico  </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844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ttp://www.itchihuahua.edu.mx/academic/industrial/sabaticorita/_private/03Ddistr%20Hipergeometrica_archivos/image018.gif"/>
          <p:cNvPicPr/>
          <p:nvPr/>
        </p:nvPicPr>
        <p:blipFill rotWithShape="1">
          <a:blip r:embed="rId2">
            <a:extLst>
              <a:ext uri="{28A0092B-C50C-407E-A947-70E740481C1C}">
                <a14:useLocalDpi xmlns:a14="http://schemas.microsoft.com/office/drawing/2010/main" val="0"/>
              </a:ext>
            </a:extLst>
          </a:blip>
          <a:srcRect l="3149" t="1" r="2525" b="-9809"/>
          <a:stretch/>
        </p:blipFill>
        <p:spPr bwMode="auto">
          <a:xfrm>
            <a:off x="752907" y="1194468"/>
            <a:ext cx="5924983" cy="1197553"/>
          </a:xfrm>
          <a:prstGeom prst="rect">
            <a:avLst/>
          </a:prstGeom>
          <a:noFill/>
          <a:ln>
            <a:noFill/>
          </a:ln>
          <a:extLst>
            <a:ext uri="{53640926-AAD7-44D8-BBD7-CCE9431645EC}">
              <a14:shadowObscured xmlns:a14="http://schemas.microsoft.com/office/drawing/2010/main"/>
            </a:ext>
          </a:extLst>
        </p:spPr>
      </p:pic>
      <p:pic>
        <p:nvPicPr>
          <p:cNvPr id="3" name="Imagen 2" descr="http://www.itchihuahua.edu.mx/academic/industrial/sabaticorita/_private/03Ddistr%20Hipergeometrica_archivos/image020.gif"/>
          <p:cNvPicPr/>
          <p:nvPr/>
        </p:nvPicPr>
        <p:blipFill>
          <a:blip r:embed="rId3">
            <a:extLst>
              <a:ext uri="{28A0092B-C50C-407E-A947-70E740481C1C}">
                <a14:useLocalDpi xmlns:a14="http://schemas.microsoft.com/office/drawing/2010/main" val="0"/>
              </a:ext>
            </a:extLst>
          </a:blip>
          <a:srcRect/>
          <a:stretch>
            <a:fillRect/>
          </a:stretch>
        </p:blipFill>
        <p:spPr bwMode="auto">
          <a:xfrm>
            <a:off x="752907" y="2307237"/>
            <a:ext cx="5744874" cy="1134775"/>
          </a:xfrm>
          <a:prstGeom prst="rect">
            <a:avLst/>
          </a:prstGeom>
          <a:noFill/>
          <a:ln>
            <a:noFill/>
          </a:ln>
        </p:spPr>
      </p:pic>
      <p:sp>
        <p:nvSpPr>
          <p:cNvPr id="4" name="CuadroTexto 3"/>
          <p:cNvSpPr txBox="1"/>
          <p:nvPr/>
        </p:nvSpPr>
        <p:spPr>
          <a:xfrm>
            <a:off x="942109" y="886691"/>
            <a:ext cx="1814946" cy="307777"/>
          </a:xfrm>
          <a:prstGeom prst="rect">
            <a:avLst/>
          </a:prstGeom>
          <a:noFill/>
        </p:spPr>
        <p:txBody>
          <a:bodyPr wrap="square" rtlCol="0">
            <a:spAutoFit/>
          </a:bodyPr>
          <a:lstStyle/>
          <a:p>
            <a:r>
              <a:rPr lang="es-ES" dirty="0" smtClean="0"/>
              <a:t>Forma 1</a:t>
            </a:r>
            <a:endParaRPr lang="es-CO" dirty="0"/>
          </a:p>
        </p:txBody>
      </p:sp>
      <mc:AlternateContent xmlns:mc="http://schemas.openxmlformats.org/markup-compatibility/2006">
        <mc:Choice xmlns:a14="http://schemas.microsoft.com/office/drawing/2010/main" Requires="a14">
          <p:sp>
            <p:nvSpPr>
              <p:cNvPr id="5" name="Rectángulo 4"/>
              <p:cNvSpPr/>
              <p:nvPr/>
            </p:nvSpPr>
            <p:spPr>
              <a:xfrm>
                <a:off x="942109" y="4307208"/>
                <a:ext cx="4633086" cy="670825"/>
              </a:xfrm>
              <a:prstGeom prst="rect">
                <a:avLst/>
              </a:prstGeom>
            </p:spPr>
            <p:txBody>
              <a:bodyPr wrap="square">
                <a:spAutoFit/>
              </a:bodyPr>
              <a:lstStyle/>
              <a:p>
                <a:pPr algn="just">
                  <a:lnSpc>
                    <a:spcPct val="107000"/>
                  </a:lnSpc>
                  <a:spcAft>
                    <a:spcPts val="800"/>
                  </a:spcAft>
                </a:pPr>
                <a14:m>
                  <m:oMath xmlns:m="http://schemas.openxmlformats.org/officeDocument/2006/math">
                    <m:r>
                      <a:rPr lang="es-CO" i="1">
                        <a:latin typeface="Cambria Math" panose="02040503050406030204" pitchFamily="18" charset="0"/>
                        <a:ea typeface="Calibri" panose="020F0502020204030204" pitchFamily="34" charset="0"/>
                        <a:cs typeface="Arial" panose="020B0604020202020204" pitchFamily="34" charset="0"/>
                      </a:rPr>
                      <m:t>𝑝</m:t>
                    </m:r>
                    <m:r>
                      <a:rPr lang="es-CO" i="1">
                        <a:latin typeface="Cambria Math" panose="02040503050406030204" pitchFamily="18" charset="0"/>
                        <a:ea typeface="Calibri" panose="020F0502020204030204" pitchFamily="34" charset="0"/>
                        <a:cs typeface="Arial" panose="020B0604020202020204" pitchFamily="34" charset="0"/>
                      </a:rPr>
                      <m:t>(</m:t>
                    </m:r>
                    <m:r>
                      <a:rPr lang="es-CO" i="1">
                        <a:latin typeface="Cambria Math" panose="02040503050406030204" pitchFamily="18" charset="0"/>
                        <a:ea typeface="Calibri" panose="020F0502020204030204" pitchFamily="34" charset="0"/>
                        <a:cs typeface="Arial" panose="020B0604020202020204" pitchFamily="34" charset="0"/>
                      </a:rPr>
                      <m:t>𝑥</m:t>
                    </m:r>
                    <m:r>
                      <a:rPr lang="es-CO" i="1">
                        <a:latin typeface="Cambria Math" panose="02040503050406030204" pitchFamily="18" charset="0"/>
                        <a:ea typeface="Calibri" panose="020F0502020204030204" pitchFamily="34" charset="0"/>
                        <a:cs typeface="Arial" panose="020B0604020202020204" pitchFamily="34" charset="0"/>
                      </a:rPr>
                      <m:t>=0,1,2 </m:t>
                    </m:r>
                    <m:r>
                      <a:rPr lang="es-CO" i="1">
                        <a:latin typeface="Cambria Math" panose="02040503050406030204" pitchFamily="18" charset="0"/>
                        <a:ea typeface="Calibri" panose="020F0502020204030204" pitchFamily="34" charset="0"/>
                        <a:cs typeface="Arial" panose="020B0604020202020204" pitchFamily="34" charset="0"/>
                      </a:rPr>
                      <m:t>𝑜</m:t>
                    </m:r>
                    <m:r>
                      <a:rPr lang="es-CO" i="1">
                        <a:latin typeface="Cambria Math" panose="02040503050406030204" pitchFamily="18" charset="0"/>
                        <a:ea typeface="Calibri" panose="020F0502020204030204" pitchFamily="34" charset="0"/>
                        <a:cs typeface="Arial" panose="020B0604020202020204" pitchFamily="34" charset="0"/>
                      </a:rPr>
                      <m:t> 3 </m:t>
                    </m:r>
                    <m:r>
                      <a:rPr lang="es-CO" i="1">
                        <a:latin typeface="Cambria Math" panose="02040503050406030204" pitchFamily="18" charset="0"/>
                        <a:ea typeface="Calibri" panose="020F0502020204030204" pitchFamily="34" charset="0"/>
                        <a:cs typeface="Arial" panose="020B0604020202020204" pitchFamily="34" charset="0"/>
                      </a:rPr>
                      <m:t>𝑡𝑎𝑏𝑙𝑒𝑡𝑎𝑠</m:t>
                    </m:r>
                    <m:r>
                      <a:rPr lang="es-CO" i="1">
                        <a:latin typeface="Cambria Math" panose="02040503050406030204" pitchFamily="18" charset="0"/>
                        <a:ea typeface="Calibri" panose="020F0502020204030204" pitchFamily="34" charset="0"/>
                        <a:cs typeface="Arial" panose="020B0604020202020204" pitchFamily="34" charset="0"/>
                      </a:rPr>
                      <m:t> </m:t>
                    </m:r>
                    <m:d>
                      <m:dPr>
                        <m:ctrlPr>
                          <a:rPr lang="es-CO" i="1">
                            <a:latin typeface="Cambria Math" panose="02040503050406030204" pitchFamily="18" charset="0"/>
                            <a:ea typeface="Calibri" panose="020F0502020204030204" pitchFamily="34" charset="0"/>
                            <a:cs typeface="Arial" panose="020B0604020202020204" pitchFamily="34" charset="0"/>
                          </a:rPr>
                        </m:ctrlPr>
                      </m:dPr>
                      <m:e>
                        <m:r>
                          <a:rPr lang="es-CO" i="1">
                            <a:latin typeface="Cambria Math" panose="02040503050406030204" pitchFamily="18" charset="0"/>
                            <a:ea typeface="Calibri" panose="020F0502020204030204" pitchFamily="34" charset="0"/>
                            <a:cs typeface="Arial" panose="020B0604020202020204" pitchFamily="34" charset="0"/>
                          </a:rPr>
                          <m:t>𝑛</m:t>
                        </m:r>
                        <m:r>
                          <a:rPr lang="es-CO" i="1">
                            <a:latin typeface="Cambria Math" panose="02040503050406030204" pitchFamily="18" charset="0"/>
                            <a:ea typeface="Calibri" panose="020F0502020204030204" pitchFamily="34" charset="0"/>
                            <a:cs typeface="Arial" panose="020B0604020202020204" pitchFamily="34" charset="0"/>
                          </a:rPr>
                          <m:t>=3</m:t>
                        </m:r>
                      </m:e>
                    </m:d>
                    <m:r>
                      <a:rPr lang="es-CO" i="1">
                        <a:latin typeface="Cambria Math" panose="02040503050406030204" pitchFamily="18" charset="0"/>
                        <a:ea typeface="Calibri" panose="020F0502020204030204" pitchFamily="34" charset="0"/>
                        <a:cs typeface="Arial" panose="020B0604020202020204" pitchFamily="34" charset="0"/>
                      </a:rPr>
                      <m:t>)</m:t>
                    </m:r>
                    <m:r>
                      <a:rPr lang="es-CO">
                        <a:latin typeface="Cambria Math" panose="02040503050406030204" pitchFamily="18" charset="0"/>
                        <a:ea typeface="Calibri" panose="020F0502020204030204" pitchFamily="34" charset="0"/>
                        <a:cs typeface="Arial" panose="020B0604020202020204" pitchFamily="34" charset="0"/>
                      </a:rPr>
                      <m:t>=</m:t>
                    </m:r>
                    <m:f>
                      <m:fPr>
                        <m:ctrlPr>
                          <a:rPr lang="es-CO" i="1">
                            <a:latin typeface="Cambria Math" panose="02040503050406030204" pitchFamily="18" charset="0"/>
                            <a:ea typeface="Calibri" panose="020F0502020204030204" pitchFamily="34" charset="0"/>
                            <a:cs typeface="Arial" panose="020B0604020202020204" pitchFamily="34" charset="0"/>
                          </a:rPr>
                        </m:ctrlPr>
                      </m:fPr>
                      <m:num>
                        <m:d>
                          <m:dPr>
                            <m:ctrlPr>
                              <a:rPr lang="es-CO" i="1">
                                <a:latin typeface="Cambria Math" panose="02040503050406030204" pitchFamily="18" charset="0"/>
                                <a:ea typeface="Calibri" panose="020F0502020204030204" pitchFamily="34" charset="0"/>
                                <a:cs typeface="Arial" panose="020B0604020202020204" pitchFamily="34" charset="0"/>
                              </a:rPr>
                            </m:ctrlPr>
                          </m:dPr>
                          <m:e>
                            <m:m>
                              <m:mPr>
                                <m:mcs>
                                  <m:mc>
                                    <m:mcPr>
                                      <m:count m:val="1"/>
                                      <m:mcJc m:val="center"/>
                                    </m:mcPr>
                                  </m:mc>
                                </m:mcs>
                                <m:ctrlPr>
                                  <a:rPr lang="es-CO" i="1">
                                    <a:latin typeface="Cambria Math" panose="02040503050406030204" pitchFamily="18" charset="0"/>
                                    <a:ea typeface="Calibri" panose="020F0502020204030204" pitchFamily="34" charset="0"/>
                                    <a:cs typeface="Arial" panose="020B0604020202020204" pitchFamily="34" charset="0"/>
                                  </a:rPr>
                                </m:ctrlPr>
                              </m:mPr>
                              <m:mr>
                                <m:e>
                                  <m:r>
                                    <a:rPr lang="es-CO" i="1">
                                      <a:latin typeface="Cambria Math" panose="02040503050406030204" pitchFamily="18" charset="0"/>
                                      <a:ea typeface="Calibri" panose="020F0502020204030204" pitchFamily="34" charset="0"/>
                                      <a:cs typeface="Arial" panose="020B0604020202020204" pitchFamily="34" charset="0"/>
                                    </a:rPr>
                                    <m:t>𝑘</m:t>
                                  </m:r>
                                </m:e>
                              </m:mr>
                              <m:mr>
                                <m:e>
                                  <m:r>
                                    <a:rPr lang="es-CO" i="1">
                                      <a:latin typeface="Cambria Math" panose="02040503050406030204" pitchFamily="18" charset="0"/>
                                      <a:ea typeface="Calibri" panose="020F0502020204030204" pitchFamily="34" charset="0"/>
                                      <a:cs typeface="Arial" panose="020B0604020202020204" pitchFamily="34" charset="0"/>
                                    </a:rPr>
                                    <m:t>𝑥</m:t>
                                  </m:r>
                                </m:e>
                              </m:mr>
                            </m:m>
                          </m:e>
                        </m:d>
                        <m:r>
                          <a:rPr lang="es-CO" i="1">
                            <a:latin typeface="Cambria Math" panose="02040503050406030204" pitchFamily="18" charset="0"/>
                            <a:ea typeface="Calibri" panose="020F0502020204030204" pitchFamily="34" charset="0"/>
                            <a:cs typeface="Arial" panose="020B0604020202020204" pitchFamily="34" charset="0"/>
                          </a:rPr>
                          <m:t>∗</m:t>
                        </m:r>
                        <m:d>
                          <m:dPr>
                            <m:ctrlPr>
                              <a:rPr lang="es-CO" i="1">
                                <a:latin typeface="Cambria Math" panose="02040503050406030204" pitchFamily="18" charset="0"/>
                                <a:ea typeface="Calibri" panose="020F0502020204030204" pitchFamily="34" charset="0"/>
                                <a:cs typeface="Arial" panose="020B0604020202020204" pitchFamily="34" charset="0"/>
                              </a:rPr>
                            </m:ctrlPr>
                          </m:dPr>
                          <m:e>
                            <m:m>
                              <m:mPr>
                                <m:mcs>
                                  <m:mc>
                                    <m:mcPr>
                                      <m:count m:val="1"/>
                                      <m:mcJc m:val="center"/>
                                    </m:mcPr>
                                  </m:mc>
                                </m:mcs>
                                <m:ctrlPr>
                                  <a:rPr lang="es-CO" i="1">
                                    <a:latin typeface="Cambria Math" panose="02040503050406030204" pitchFamily="18" charset="0"/>
                                    <a:ea typeface="Calibri" panose="020F0502020204030204" pitchFamily="34" charset="0"/>
                                    <a:cs typeface="Arial" panose="020B0604020202020204" pitchFamily="34" charset="0"/>
                                  </a:rPr>
                                </m:ctrlPr>
                              </m:mPr>
                              <m:mr>
                                <m:e>
                                  <m:r>
                                    <a:rPr lang="es-CO" i="1">
                                      <a:latin typeface="Cambria Math" panose="02040503050406030204" pitchFamily="18" charset="0"/>
                                      <a:ea typeface="Calibri" panose="020F0502020204030204" pitchFamily="34" charset="0"/>
                                      <a:cs typeface="Arial" panose="020B0604020202020204" pitchFamily="34" charset="0"/>
                                    </a:rPr>
                                    <m:t>𝑁</m:t>
                                  </m:r>
                                  <m:r>
                                    <a:rPr lang="es-CO" i="1">
                                      <a:latin typeface="Cambria Math" panose="02040503050406030204" pitchFamily="18" charset="0"/>
                                      <a:ea typeface="Calibri" panose="020F0502020204030204" pitchFamily="34" charset="0"/>
                                      <a:cs typeface="Arial" panose="020B0604020202020204" pitchFamily="34" charset="0"/>
                                    </a:rPr>
                                    <m:t>−</m:t>
                                  </m:r>
                                  <m:r>
                                    <a:rPr lang="es-CO" i="1">
                                      <a:latin typeface="Cambria Math" panose="02040503050406030204" pitchFamily="18" charset="0"/>
                                      <a:ea typeface="Calibri" panose="020F0502020204030204" pitchFamily="34" charset="0"/>
                                      <a:cs typeface="Arial" panose="020B0604020202020204" pitchFamily="34" charset="0"/>
                                    </a:rPr>
                                    <m:t>𝑘</m:t>
                                  </m:r>
                                </m:e>
                              </m:mr>
                              <m:mr>
                                <m:e>
                                  <m:r>
                                    <a:rPr lang="es-CO" i="1">
                                      <a:latin typeface="Cambria Math" panose="02040503050406030204" pitchFamily="18" charset="0"/>
                                      <a:ea typeface="Calibri" panose="020F0502020204030204" pitchFamily="34" charset="0"/>
                                      <a:cs typeface="Arial" panose="020B0604020202020204" pitchFamily="34" charset="0"/>
                                    </a:rPr>
                                    <m:t>𝑛</m:t>
                                  </m:r>
                                  <m:r>
                                    <a:rPr lang="es-CO" i="1">
                                      <a:latin typeface="Cambria Math" panose="02040503050406030204" pitchFamily="18" charset="0"/>
                                      <a:ea typeface="Calibri" panose="020F0502020204030204" pitchFamily="34" charset="0"/>
                                      <a:cs typeface="Arial" panose="020B0604020202020204" pitchFamily="34" charset="0"/>
                                    </a:rPr>
                                    <m:t>−</m:t>
                                  </m:r>
                                  <m:r>
                                    <a:rPr lang="es-CO" i="1">
                                      <a:latin typeface="Cambria Math" panose="02040503050406030204" pitchFamily="18" charset="0"/>
                                      <a:ea typeface="Calibri" panose="020F0502020204030204" pitchFamily="34" charset="0"/>
                                      <a:cs typeface="Arial" panose="020B0604020202020204" pitchFamily="34" charset="0"/>
                                    </a:rPr>
                                    <m:t>𝑥</m:t>
                                  </m:r>
                                </m:e>
                              </m:mr>
                            </m:m>
                          </m:e>
                        </m:d>
                      </m:num>
                      <m:den>
                        <m:d>
                          <m:dPr>
                            <m:ctrlPr>
                              <a:rPr lang="es-CO" i="1">
                                <a:latin typeface="Cambria Math" panose="02040503050406030204" pitchFamily="18" charset="0"/>
                                <a:ea typeface="Calibri" panose="020F0502020204030204" pitchFamily="34" charset="0"/>
                                <a:cs typeface="Arial" panose="020B0604020202020204" pitchFamily="34" charset="0"/>
                              </a:rPr>
                            </m:ctrlPr>
                          </m:dPr>
                          <m:e>
                            <m:m>
                              <m:mPr>
                                <m:mcs>
                                  <m:mc>
                                    <m:mcPr>
                                      <m:count m:val="1"/>
                                      <m:mcJc m:val="center"/>
                                    </m:mcPr>
                                  </m:mc>
                                </m:mcs>
                                <m:ctrlPr>
                                  <a:rPr lang="es-CO" i="1">
                                    <a:latin typeface="Cambria Math" panose="02040503050406030204" pitchFamily="18" charset="0"/>
                                    <a:ea typeface="Calibri" panose="020F0502020204030204" pitchFamily="34" charset="0"/>
                                    <a:cs typeface="Arial" panose="020B0604020202020204" pitchFamily="34" charset="0"/>
                                  </a:rPr>
                                </m:ctrlPr>
                              </m:mPr>
                              <m:mr>
                                <m:e>
                                  <m:r>
                                    <a:rPr lang="es-CO" i="1">
                                      <a:latin typeface="Cambria Math" panose="02040503050406030204" pitchFamily="18" charset="0"/>
                                      <a:ea typeface="Calibri" panose="020F0502020204030204" pitchFamily="34" charset="0"/>
                                      <a:cs typeface="Arial" panose="020B0604020202020204" pitchFamily="34" charset="0"/>
                                    </a:rPr>
                                    <m:t>𝑁</m:t>
                                  </m:r>
                                </m:e>
                              </m:mr>
                              <m:mr>
                                <m:e>
                                  <m:r>
                                    <a:rPr lang="es-CO" i="1">
                                      <a:latin typeface="Cambria Math" panose="02040503050406030204" pitchFamily="18" charset="0"/>
                                      <a:ea typeface="Calibri" panose="020F0502020204030204" pitchFamily="34" charset="0"/>
                                      <a:cs typeface="Arial" panose="020B0604020202020204" pitchFamily="34" charset="0"/>
                                    </a:rPr>
                                    <m:t>𝑛</m:t>
                                  </m:r>
                                </m:e>
                              </m:mr>
                            </m:m>
                          </m:e>
                        </m:d>
                      </m:den>
                    </m:f>
                  </m:oMath>
                </a14:m>
                <a:r>
                  <a:rPr lang="es-CO" dirty="0">
                    <a:latin typeface="Arial" panose="020B0604020202020204" pitchFamily="34" charset="0"/>
                    <a:ea typeface="Times New Roman" panose="02020603050405020304" pitchFamily="18" charset="0"/>
                    <a:cs typeface="Times New Roman" panose="02020603050405020304" pitchFamily="18"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Rectángulo 4"/>
              <p:cNvSpPr>
                <a:spLocks noRot="1" noChangeAspect="1" noMove="1" noResize="1" noEditPoints="1" noAdjustHandles="1" noChangeArrowheads="1" noChangeShapeType="1" noTextEdit="1"/>
              </p:cNvSpPr>
              <p:nvPr/>
            </p:nvSpPr>
            <p:spPr>
              <a:xfrm>
                <a:off x="942109" y="4307208"/>
                <a:ext cx="4633086" cy="670825"/>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6" name="Rectángulo 5"/>
              <p:cNvSpPr/>
              <p:nvPr/>
            </p:nvSpPr>
            <p:spPr>
              <a:xfrm>
                <a:off x="5575195" y="4307208"/>
                <a:ext cx="4173450" cy="85048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𝑝</m:t>
                      </m:r>
                      <m:r>
                        <a:rPr lang="es-CO">
                          <a:latin typeface="Cambria Math" panose="02040503050406030204" pitchFamily="18" charset="0"/>
                        </a:rPr>
                        <m:t>(</m:t>
                      </m:r>
                      <m:r>
                        <a:rPr lang="es-CO" i="1">
                          <a:latin typeface="Cambria Math" panose="02040503050406030204" pitchFamily="18" charset="0"/>
                        </a:rPr>
                        <m:t>𝑥</m:t>
                      </m:r>
                      <m:r>
                        <a:rPr lang="es-CO">
                          <a:latin typeface="Cambria Math" panose="02040503050406030204" pitchFamily="18" charset="0"/>
                        </a:rPr>
                        <m:t>=0,1,2 </m:t>
                      </m:r>
                      <m:r>
                        <a:rPr lang="es-CO" i="1">
                          <a:latin typeface="Cambria Math" panose="02040503050406030204" pitchFamily="18" charset="0"/>
                        </a:rPr>
                        <m:t>𝑜</m:t>
                      </m:r>
                      <m:r>
                        <a:rPr lang="es-CO">
                          <a:latin typeface="Cambria Math" panose="02040503050406030204" pitchFamily="18" charset="0"/>
                        </a:rPr>
                        <m:t> 3 </m:t>
                      </m:r>
                      <m:r>
                        <a:rPr lang="es-CO" i="1">
                          <a:latin typeface="Cambria Math" panose="02040503050406030204" pitchFamily="18" charset="0"/>
                        </a:rPr>
                        <m:t>𝑡𝑎𝑏𝑙𝑒𝑡𝑎𝑠</m:t>
                      </m:r>
                      <m:r>
                        <a:rPr lang="es-CO">
                          <a:latin typeface="Cambria Math" panose="02040503050406030204" pitchFamily="18" charset="0"/>
                        </a:rPr>
                        <m:t> </m:t>
                      </m:r>
                      <m:d>
                        <m:dPr>
                          <m:ctrlPr>
                            <a:rPr lang="es-CO" i="1">
                              <a:latin typeface="Cambria Math" panose="02040503050406030204" pitchFamily="18" charset="0"/>
                            </a:rPr>
                          </m:ctrlPr>
                        </m:dPr>
                        <m:e>
                          <m:r>
                            <a:rPr lang="es-CO" i="1">
                              <a:latin typeface="Cambria Math" panose="02040503050406030204" pitchFamily="18" charset="0"/>
                            </a:rPr>
                            <m:t>𝑛</m:t>
                          </m:r>
                          <m:r>
                            <a:rPr lang="es-CO">
                              <a:latin typeface="Cambria Math" panose="02040503050406030204" pitchFamily="18" charset="0"/>
                            </a:rPr>
                            <m:t>=3</m:t>
                          </m:r>
                        </m:e>
                      </m:d>
                      <m:r>
                        <a:rPr lang="es-CO">
                          <a:latin typeface="Cambria Math" panose="02040503050406030204" pitchFamily="18" charset="0"/>
                        </a:rPr>
                        <m:t>)=</m:t>
                      </m:r>
                      <m:f>
                        <m:fPr>
                          <m:ctrlPr>
                            <a:rPr lang="es-CO" i="1">
                              <a:latin typeface="Cambria Math" panose="02040503050406030204" pitchFamily="18" charset="0"/>
                            </a:rPr>
                          </m:ctrlPr>
                        </m:fPr>
                        <m:num>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a:latin typeface="Cambria Math" panose="02040503050406030204" pitchFamily="18" charset="0"/>
                                      </a:rPr>
                                      <m:t>6</m:t>
                                    </m:r>
                                  </m:e>
                                </m:mr>
                                <m:mr>
                                  <m:e>
                                    <m:r>
                                      <a:rPr lang="es-CO">
                                        <a:latin typeface="Cambria Math" panose="02040503050406030204" pitchFamily="18" charset="0"/>
                                      </a:rPr>
                                      <m:t>0</m:t>
                                    </m:r>
                                  </m:e>
                                </m:mr>
                              </m:m>
                            </m:e>
                          </m:d>
                          <m:r>
                            <a:rPr lang="es-CO">
                              <a:latin typeface="Cambria Math" panose="02040503050406030204" pitchFamily="18" charset="0"/>
                            </a:rPr>
                            <m:t>∗</m:t>
                          </m:r>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a:latin typeface="Cambria Math" panose="02040503050406030204" pitchFamily="18" charset="0"/>
                                      </a:rPr>
                                      <m:t>15−6</m:t>
                                    </m:r>
                                  </m:e>
                                </m:mr>
                                <m:mr>
                                  <m:e>
                                    <m:r>
                                      <a:rPr lang="es-CO">
                                        <a:latin typeface="Cambria Math" panose="02040503050406030204" pitchFamily="18" charset="0"/>
                                      </a:rPr>
                                      <m:t>3−0</m:t>
                                    </m:r>
                                  </m:e>
                                </m:mr>
                              </m:m>
                            </m:e>
                          </m:d>
                        </m:num>
                        <m:den>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a:latin typeface="Cambria Math" panose="02040503050406030204" pitchFamily="18" charset="0"/>
                                      </a:rPr>
                                      <m:t>15</m:t>
                                    </m:r>
                                  </m:e>
                                </m:mr>
                                <m:mr>
                                  <m:e>
                                    <m:r>
                                      <a:rPr lang="es-CO">
                                        <a:latin typeface="Cambria Math" panose="02040503050406030204" pitchFamily="18" charset="0"/>
                                      </a:rPr>
                                      <m:t>3</m:t>
                                    </m:r>
                                  </m:e>
                                </m:mr>
                              </m:m>
                            </m:e>
                          </m:d>
                        </m:den>
                      </m:f>
                    </m:oMath>
                  </m:oMathPara>
                </a14:m>
                <a:endParaRPr lang="es-CO" dirty="0"/>
              </a:p>
            </p:txBody>
          </p:sp>
        </mc:Choice>
        <mc:Fallback>
          <p:sp>
            <p:nvSpPr>
              <p:cNvPr id="6" name="Rectángulo 5"/>
              <p:cNvSpPr>
                <a:spLocks noRot="1" noChangeAspect="1" noMove="1" noResize="1" noEditPoints="1" noAdjustHandles="1" noChangeArrowheads="1" noChangeShapeType="1" noTextEdit="1"/>
              </p:cNvSpPr>
              <p:nvPr/>
            </p:nvSpPr>
            <p:spPr>
              <a:xfrm>
                <a:off x="5575195" y="4307208"/>
                <a:ext cx="4173450" cy="850489"/>
              </a:xfrm>
              <a:prstGeom prst="rect">
                <a:avLst/>
              </a:prstGeom>
              <a:blipFill>
                <a:blip r:embed="rId5"/>
                <a:stretch>
                  <a:fillRect/>
                </a:stretch>
              </a:blipFill>
            </p:spPr>
            <p:txBody>
              <a:bodyPr/>
              <a:lstStyle/>
              <a:p>
                <a:r>
                  <a:rPr lang="es-CO">
                    <a:noFill/>
                  </a:rPr>
                  <a:t> </a:t>
                </a:r>
              </a:p>
            </p:txBody>
          </p:sp>
        </mc:Fallback>
      </mc:AlternateContent>
      <p:sp>
        <p:nvSpPr>
          <p:cNvPr id="7" name="Rectángulo 6"/>
          <p:cNvSpPr/>
          <p:nvPr/>
        </p:nvSpPr>
        <p:spPr>
          <a:xfrm>
            <a:off x="2757055" y="5508169"/>
            <a:ext cx="6096000" cy="670120"/>
          </a:xfrm>
          <a:prstGeom prst="rect">
            <a:avLst/>
          </a:prstGeom>
        </p:spPr>
        <p:txBody>
          <a:bodyPr>
            <a:spAutoFit/>
          </a:bodyPr>
          <a:lstStyle/>
          <a:p>
            <a:pPr algn="just">
              <a:lnSpc>
                <a:spcPct val="107000"/>
              </a:lnSpc>
              <a:spcAft>
                <a:spcPts val="800"/>
              </a:spcAft>
            </a:pPr>
            <a:r>
              <a:rPr lang="es-CO" sz="1800" dirty="0">
                <a:latin typeface="Arial" panose="020B0604020202020204" pitchFamily="34" charset="0"/>
                <a:ea typeface="Times New Roman" panose="02020603050405020304" pitchFamily="18" charset="0"/>
                <a:cs typeface="Times New Roman" panose="02020603050405020304" pitchFamily="18" charset="0"/>
              </a:rPr>
              <a:t>La probabilidad que la aduana lo arreste es P=</a:t>
            </a:r>
            <a:r>
              <a:rPr lang="es-CO" sz="1800" b="1" dirty="0">
                <a:latin typeface="Arial" panose="020B0604020202020204" pitchFamily="34" charset="0"/>
                <a:ea typeface="Times New Roman" panose="02020603050405020304" pitchFamily="18" charset="0"/>
                <a:cs typeface="Times New Roman" panose="02020603050405020304" pitchFamily="18" charset="0"/>
              </a:rPr>
              <a:t>0.8154 </a:t>
            </a:r>
            <a:r>
              <a:rPr lang="es-CO" sz="1800" dirty="0">
                <a:latin typeface="Arial" panose="020B0604020202020204" pitchFamily="34" charset="0"/>
                <a:ea typeface="Times New Roman" panose="02020603050405020304" pitchFamily="18" charset="0"/>
                <a:cs typeface="Times New Roman" panose="02020603050405020304" pitchFamily="18" charset="0"/>
              </a:rPr>
              <a:t>y</a:t>
            </a:r>
            <a:r>
              <a:rPr lang="es-CO" sz="1800" b="1" dirty="0">
                <a:latin typeface="Arial" panose="020B0604020202020204" pitchFamily="34" charset="0"/>
                <a:ea typeface="Times New Roman" panose="02020603050405020304" pitchFamily="18" charset="0"/>
                <a:cs typeface="Times New Roman" panose="02020603050405020304" pitchFamily="18" charset="0"/>
              </a:rPr>
              <a:t> </a:t>
            </a:r>
            <a:r>
              <a:rPr lang="es-CO" sz="1800" dirty="0">
                <a:latin typeface="Arial" panose="020B0604020202020204" pitchFamily="34" charset="0"/>
                <a:ea typeface="Times New Roman" panose="02020603050405020304" pitchFamily="18" charset="0"/>
                <a:cs typeface="Times New Roman" panose="02020603050405020304" pitchFamily="18" charset="0"/>
              </a:rPr>
              <a:t>P=</a:t>
            </a:r>
            <a:r>
              <a:rPr lang="es-CO" sz="1800" b="1" dirty="0">
                <a:latin typeface="Arial" panose="020B0604020202020204" pitchFamily="34" charset="0"/>
                <a:ea typeface="Times New Roman" panose="02020603050405020304" pitchFamily="18" charset="0"/>
                <a:cs typeface="Times New Roman" panose="02020603050405020304" pitchFamily="18" charset="0"/>
              </a:rPr>
              <a:t>0.1846 </a:t>
            </a:r>
            <a:r>
              <a:rPr lang="es-CO" sz="1800" dirty="0">
                <a:latin typeface="Arial" panose="020B0604020202020204" pitchFamily="34" charset="0"/>
                <a:ea typeface="Times New Roman" panose="02020603050405020304" pitchFamily="18" charset="0"/>
                <a:cs typeface="Times New Roman" panose="02020603050405020304" pitchFamily="18" charset="0"/>
              </a:rPr>
              <a:t>que no sea arrestado.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p:cNvSpPr txBox="1"/>
          <p:nvPr/>
        </p:nvSpPr>
        <p:spPr>
          <a:xfrm>
            <a:off x="1038735" y="3860896"/>
            <a:ext cx="1814946" cy="307777"/>
          </a:xfrm>
          <a:prstGeom prst="rect">
            <a:avLst/>
          </a:prstGeom>
          <a:noFill/>
        </p:spPr>
        <p:txBody>
          <a:bodyPr wrap="square" rtlCol="0">
            <a:spAutoFit/>
          </a:bodyPr>
          <a:lstStyle/>
          <a:p>
            <a:r>
              <a:rPr lang="es-ES" dirty="0" smtClean="0"/>
              <a:t>Forma 2</a:t>
            </a:r>
            <a:endParaRPr lang="es-CO" dirty="0"/>
          </a:p>
        </p:txBody>
      </p:sp>
    </p:spTree>
    <p:extLst>
      <p:ext uri="{BB962C8B-B14F-4D97-AF65-F5344CB8AC3E}">
        <p14:creationId xmlns:p14="http://schemas.microsoft.com/office/powerpoint/2010/main" val="417698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99309" y="1607127"/>
            <a:ext cx="8991600" cy="3693319"/>
          </a:xfrm>
          <a:prstGeom prst="rect">
            <a:avLst/>
          </a:prstGeom>
          <a:noFill/>
        </p:spPr>
        <p:txBody>
          <a:bodyPr wrap="square" rtlCol="0">
            <a:spAutoFit/>
          </a:bodyPr>
          <a:lstStyle/>
          <a:p>
            <a:r>
              <a:rPr lang="es-ES" sz="2400" dirty="0" smtClean="0"/>
              <a:t>Referencias</a:t>
            </a:r>
          </a:p>
          <a:p>
            <a:endParaRPr lang="es-ES" dirty="0"/>
          </a:p>
          <a:p>
            <a:endParaRPr lang="es-ES" dirty="0" smtClean="0"/>
          </a:p>
          <a:p>
            <a:r>
              <a:rPr lang="es-ES" dirty="0">
                <a:hlinkClick r:id="rId2"/>
              </a:rPr>
              <a:t>https://</a:t>
            </a:r>
            <a:r>
              <a:rPr lang="es-ES" dirty="0" smtClean="0">
                <a:hlinkClick r:id="rId2"/>
              </a:rPr>
              <a:t>proyectodescartes.org/iCartesiLibri/materiales_didacticos/EstadisticaProbabilidadInferencia/VAdiscreta/4_1DistribucionHipergeometrica/index.html</a:t>
            </a:r>
            <a:endParaRPr lang="es-ES" dirty="0" smtClean="0"/>
          </a:p>
          <a:p>
            <a:endParaRPr lang="es-ES" dirty="0" smtClean="0"/>
          </a:p>
          <a:p>
            <a:endParaRPr lang="es-ES" dirty="0"/>
          </a:p>
          <a:p>
            <a:r>
              <a:rPr lang="es-ES" dirty="0">
                <a:hlinkClick r:id="rId3"/>
              </a:rPr>
              <a:t>https://</a:t>
            </a:r>
            <a:r>
              <a:rPr lang="es-ES" dirty="0" smtClean="0">
                <a:hlinkClick r:id="rId3"/>
              </a:rPr>
              <a:t>es.slideshare.net/alexanderfloresvalencia/distribucion-hipergeometrica-28097904</a:t>
            </a:r>
            <a:endParaRPr lang="es-ES" dirty="0" smtClean="0"/>
          </a:p>
          <a:p>
            <a:endParaRPr lang="es-ES" dirty="0"/>
          </a:p>
          <a:p>
            <a:r>
              <a:rPr lang="es-CO" u="sng" dirty="0">
                <a:hlinkClick r:id="rId4"/>
              </a:rPr>
              <a:t>http://www.dma.ulpgc.es/profesores/personal/stat/cursoR4ULPGC/10-distribProbabilidad.html</a:t>
            </a:r>
            <a:r>
              <a:rPr lang="es-CO" dirty="0"/>
              <a:t>   </a:t>
            </a:r>
            <a:endParaRPr lang="es-CO" dirty="0"/>
          </a:p>
          <a:p>
            <a:endParaRPr lang="es-ES" dirty="0" smtClean="0"/>
          </a:p>
          <a:p>
            <a:r>
              <a:rPr lang="es-ES" dirty="0">
                <a:hlinkClick r:id="rId5"/>
              </a:rPr>
              <a:t>http://www.itchihuahua.edu.mx/academic/industrial/sabaticorita/_</a:t>
            </a:r>
            <a:r>
              <a:rPr lang="es-ES" dirty="0" smtClean="0">
                <a:hlinkClick r:id="rId5"/>
              </a:rPr>
              <a:t>private/03Ddistr%20Hipergeometrica.htm</a:t>
            </a:r>
            <a:endParaRPr lang="es-ES" dirty="0" smtClean="0"/>
          </a:p>
          <a:p>
            <a:endParaRPr lang="es-ES" dirty="0"/>
          </a:p>
          <a:p>
            <a:endParaRPr lang="es-ES" dirty="0" smtClean="0"/>
          </a:p>
          <a:p>
            <a:endParaRPr lang="es-ES" dirty="0"/>
          </a:p>
          <a:p>
            <a:r>
              <a:rPr lang="es-ES" dirty="0" smtClean="0"/>
              <a:t> </a:t>
            </a:r>
            <a:endParaRPr lang="es-CO" dirty="0"/>
          </a:p>
        </p:txBody>
      </p:sp>
    </p:spTree>
    <p:extLst>
      <p:ext uri="{BB962C8B-B14F-4D97-AF65-F5344CB8AC3E}">
        <p14:creationId xmlns:p14="http://schemas.microsoft.com/office/powerpoint/2010/main" val="222447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p:nvPr/>
        </p:nvSpPr>
        <p:spPr>
          <a:xfrm>
            <a:off x="2420469" y="4141695"/>
            <a:ext cx="799293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a:solidFill>
                  <a:schemeClr val="dk1"/>
                </a:solidFill>
                <a:latin typeface="Rockwell"/>
                <a:ea typeface="Rockwell"/>
                <a:cs typeface="Rockwell"/>
                <a:sym typeface="Rockwell"/>
              </a:rPr>
              <a:t>Thank ...</a:t>
            </a:r>
            <a:endParaRPr sz="9600">
              <a:solidFill>
                <a:schemeClr val="dk1"/>
              </a:solidFill>
              <a:latin typeface="Rockwell"/>
              <a:ea typeface="Rockwell"/>
              <a:cs typeface="Rockwell"/>
              <a:sym typeface="Rockwell"/>
            </a:endParaRPr>
          </a:p>
        </p:txBody>
      </p:sp>
      <p:sp>
        <p:nvSpPr>
          <p:cNvPr id="161" name="Google Shape;161;p21"/>
          <p:cNvSpPr txBox="1"/>
          <p:nvPr/>
        </p:nvSpPr>
        <p:spPr>
          <a:xfrm>
            <a:off x="3270324" y="1000461"/>
            <a:ext cx="518518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6600">
                <a:solidFill>
                  <a:schemeClr val="dk1"/>
                </a:solidFill>
                <a:latin typeface="Rockwell"/>
                <a:ea typeface="Rockwell"/>
                <a:cs typeface="Rockwell"/>
                <a:sym typeface="Rockwell"/>
              </a:rPr>
              <a:t>¿Questions? </a:t>
            </a:r>
            <a:endParaRPr sz="6600">
              <a:solidFill>
                <a:schemeClr val="dk1"/>
              </a:solidFill>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p:nvPr/>
        </p:nvSpPr>
        <p:spPr>
          <a:xfrm>
            <a:off x="1140311" y="742278"/>
            <a:ext cx="9305365" cy="31393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0" u="none" strike="noStrike" cap="none">
                <a:solidFill>
                  <a:srgbClr val="333333"/>
                </a:solidFill>
                <a:latin typeface="Arial"/>
                <a:ea typeface="Arial"/>
                <a:cs typeface="Arial"/>
                <a:sym typeface="Arial"/>
              </a:rPr>
              <a:t>Explicar el Concepto</a:t>
            </a:r>
            <a:endParaRPr sz="1800" b="0" i="0" u="none" strike="noStrike" cap="none">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1800" b="0" i="0" u="none" strike="noStrike" cap="none">
                <a:solidFill>
                  <a:srgbClr val="333333"/>
                </a:solidFill>
                <a:latin typeface="Arial"/>
                <a:ea typeface="Arial"/>
                <a:cs typeface="Arial"/>
                <a:sym typeface="Arial"/>
              </a:rPr>
              <a:t>La distribución hipergeométrica es una distribución discreta  en el cual se observa el número de eventos en una muestra cuando se conoce el número total de elementos en la población de la cual proviene la muestra. </a:t>
            </a:r>
            <a:endParaRPr sz="1800" b="0" i="0" u="none" strike="noStrike" cap="none">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1800" b="0" i="0" u="none" strike="noStrike" cap="none">
                <a:solidFill>
                  <a:srgbClr val="333333"/>
                </a:solidFill>
                <a:latin typeface="Arial"/>
                <a:ea typeface="Arial"/>
                <a:cs typeface="Arial"/>
                <a:sym typeface="Arial"/>
              </a:rPr>
              <a:t>Cada elemento de la muestra tiene dos resultados posibles (</a:t>
            </a:r>
            <a:r>
              <a:rPr lang="es-ES" sz="1800" b="1" i="0" u="none" strike="noStrike" cap="none">
                <a:solidFill>
                  <a:srgbClr val="333333"/>
                </a:solidFill>
                <a:latin typeface="Arial"/>
                <a:ea typeface="Arial"/>
                <a:cs typeface="Arial"/>
                <a:sym typeface="Arial"/>
              </a:rPr>
              <a:t>es un evento o un no evento</a:t>
            </a:r>
            <a:r>
              <a:rPr lang="es-ES" sz="1800" b="0" i="0" u="none" strike="noStrike" cap="none">
                <a:solidFill>
                  <a:srgbClr val="333333"/>
                </a:solidFill>
                <a:latin typeface="Arial"/>
                <a:ea typeface="Arial"/>
                <a:cs typeface="Arial"/>
                <a:sym typeface="Arial"/>
              </a:rPr>
              <a:t>). Si se elige un elemento de la población, no se vuelve a elegir.</a:t>
            </a:r>
            <a:endParaRPr sz="1800" b="0" i="0" u="none" strike="noStrike" cap="none">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1800" b="0" i="0" u="none" strike="noStrike" cap="none">
                <a:solidFill>
                  <a:schemeClr val="dk1"/>
                </a:solidFill>
                <a:latin typeface="Rockwell"/>
                <a:ea typeface="Rockwell"/>
                <a:cs typeface="Rockwell"/>
                <a:sym typeface="Rockwell"/>
              </a:rPr>
              <a:t/>
            </a:r>
            <a:br>
              <a:rPr lang="es-ES" sz="1800" b="0" i="0" u="none" strike="noStrike" cap="none">
                <a:solidFill>
                  <a:schemeClr val="dk1"/>
                </a:solidFill>
                <a:latin typeface="Rockwell"/>
                <a:ea typeface="Rockwell"/>
                <a:cs typeface="Rockwell"/>
                <a:sym typeface="Rockwell"/>
              </a:rPr>
            </a:br>
            <a:r>
              <a:rPr lang="es-ES" sz="1800" b="0" i="0" u="none" strike="noStrike" cap="none">
                <a:solidFill>
                  <a:srgbClr val="333333"/>
                </a:solidFill>
                <a:latin typeface="Arial"/>
                <a:ea typeface="Arial"/>
                <a:cs typeface="Arial"/>
                <a:sym typeface="Arial"/>
              </a:rPr>
              <a:t>A diferencia de Binomial, los elementos los tomamos uno a uno, de manera que un elemento no aparecerá dos veces en una muestra (</a:t>
            </a:r>
            <a:r>
              <a:rPr lang="es-ES" sz="1800" b="1" i="0" u="none" strike="noStrike" cap="none">
                <a:solidFill>
                  <a:srgbClr val="333333"/>
                </a:solidFill>
                <a:latin typeface="Arial"/>
                <a:ea typeface="Arial"/>
                <a:cs typeface="Arial"/>
                <a:sym typeface="Arial"/>
              </a:rPr>
              <a:t>muestreo sin reemplazo</a:t>
            </a:r>
            <a:r>
              <a:rPr lang="es-ES" sz="1800" b="0" i="0" u="none" strike="noStrike" cap="none">
                <a:solidFill>
                  <a:srgbClr val="333333"/>
                </a:solidFill>
                <a:latin typeface="Arial"/>
                <a:ea typeface="Arial"/>
                <a:cs typeface="Arial"/>
                <a:sym typeface="Arial"/>
              </a:rPr>
              <a:t>).</a:t>
            </a:r>
            <a:endParaRPr sz="1800" b="0" i="0" u="none" strike="noStrike" cap="none">
              <a:solidFill>
                <a:schemeClr val="dk1"/>
              </a:solidFill>
              <a:latin typeface="Rockwell"/>
              <a:ea typeface="Rockwell"/>
              <a:cs typeface="Rockwell"/>
              <a:sym typeface="Rockwell"/>
            </a:endParaRPr>
          </a:p>
          <a:p>
            <a:pPr marL="0" marR="0" lvl="0" indent="0" algn="l" rtl="0">
              <a:spcBef>
                <a:spcPts val="0"/>
              </a:spcBef>
              <a:spcAft>
                <a:spcPts val="0"/>
              </a:spcAft>
              <a:buNone/>
            </a:pPr>
            <a:r>
              <a:rPr lang="es-ES" sz="1800" b="0" i="0" u="none" strike="noStrike" cap="none">
                <a:solidFill>
                  <a:schemeClr val="dk1"/>
                </a:solidFill>
                <a:latin typeface="Rockwell"/>
                <a:ea typeface="Rockwell"/>
                <a:cs typeface="Rockwell"/>
                <a:sym typeface="Rockwell"/>
              </a:rPr>
              <a:t/>
            </a:r>
            <a:br>
              <a:rPr lang="es-ES" sz="1800" b="0" i="0" u="none" strike="noStrike" cap="none">
                <a:solidFill>
                  <a:schemeClr val="dk1"/>
                </a:solidFill>
                <a:latin typeface="Rockwell"/>
                <a:ea typeface="Rockwell"/>
                <a:cs typeface="Rockwell"/>
                <a:sym typeface="Rockwell"/>
              </a:rPr>
            </a:br>
            <a:endParaRPr sz="1800">
              <a:solidFill>
                <a:schemeClr val="dk1"/>
              </a:solidFill>
              <a:latin typeface="Rockwell"/>
              <a:ea typeface="Rockwell"/>
              <a:cs typeface="Rockwell"/>
              <a:sym typeface="Rockwell"/>
            </a:endParaRPr>
          </a:p>
        </p:txBody>
      </p:sp>
      <p:pic>
        <p:nvPicPr>
          <p:cNvPr id="112" name="Google Shape;112;p14"/>
          <p:cNvPicPr preferRelativeResize="0"/>
          <p:nvPr/>
        </p:nvPicPr>
        <p:blipFill rotWithShape="1">
          <a:blip r:embed="rId3">
            <a:alphaModFix/>
          </a:blip>
          <a:srcRect/>
          <a:stretch/>
        </p:blipFill>
        <p:spPr>
          <a:xfrm>
            <a:off x="4886213" y="3971372"/>
            <a:ext cx="2482775" cy="23110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p:nvPr/>
        </p:nvSpPr>
        <p:spPr>
          <a:xfrm>
            <a:off x="1215614" y="914400"/>
            <a:ext cx="7928386" cy="14773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a:solidFill>
                  <a:srgbClr val="333333"/>
                </a:solidFill>
                <a:latin typeface="Arial"/>
                <a:ea typeface="Arial"/>
                <a:cs typeface="Arial"/>
                <a:sym typeface="Arial"/>
              </a:rPr>
              <a:t>La distribución hipergeométrica se define por </a:t>
            </a:r>
            <a:r>
              <a:rPr lang="es-ES" sz="1800" b="1">
                <a:solidFill>
                  <a:srgbClr val="333333"/>
                </a:solidFill>
                <a:latin typeface="Arial"/>
                <a:ea typeface="Arial"/>
                <a:cs typeface="Arial"/>
                <a:sym typeface="Arial"/>
              </a:rPr>
              <a:t>3</a:t>
            </a:r>
            <a:r>
              <a:rPr lang="es-ES" sz="1800">
                <a:solidFill>
                  <a:srgbClr val="333333"/>
                </a:solidFill>
                <a:latin typeface="Arial"/>
                <a:ea typeface="Arial"/>
                <a:cs typeface="Arial"/>
                <a:sym typeface="Arial"/>
              </a:rPr>
              <a:t> parámetros:</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114300" algn="just" rtl="0">
              <a:spcBef>
                <a:spcPts val="0"/>
              </a:spcBef>
              <a:spcAft>
                <a:spcPts val="0"/>
              </a:spcAft>
              <a:buClr>
                <a:srgbClr val="000000"/>
              </a:buClr>
              <a:buSzPts val="1800"/>
              <a:buFont typeface="Rockwell"/>
              <a:buAutoNum type="arabicPeriod"/>
            </a:pPr>
            <a:r>
              <a:rPr lang="es-ES" sz="1800" b="1">
                <a:solidFill>
                  <a:srgbClr val="000000"/>
                </a:solidFill>
                <a:latin typeface="Arial"/>
                <a:ea typeface="Arial"/>
                <a:cs typeface="Arial"/>
                <a:sym typeface="Arial"/>
              </a:rPr>
              <a:t>tamaño de la población</a:t>
            </a:r>
            <a:endParaRPr sz="1800" b="1">
              <a:solidFill>
                <a:srgbClr val="000000"/>
              </a:solidFill>
              <a:latin typeface="Arial"/>
              <a:ea typeface="Arial"/>
              <a:cs typeface="Arial"/>
              <a:sym typeface="Arial"/>
            </a:endParaRPr>
          </a:p>
          <a:p>
            <a:pPr marL="0" marR="0" lvl="0" indent="-114300" algn="just" rtl="0">
              <a:spcBef>
                <a:spcPts val="0"/>
              </a:spcBef>
              <a:spcAft>
                <a:spcPts val="0"/>
              </a:spcAft>
              <a:buClr>
                <a:srgbClr val="000000"/>
              </a:buClr>
              <a:buSzPts val="1800"/>
              <a:buFont typeface="Rockwell"/>
              <a:buAutoNum type="arabicPeriod"/>
            </a:pPr>
            <a:r>
              <a:rPr lang="es-ES" sz="1800" b="1">
                <a:solidFill>
                  <a:srgbClr val="000000"/>
                </a:solidFill>
                <a:latin typeface="Arial"/>
                <a:ea typeface="Arial"/>
                <a:cs typeface="Arial"/>
                <a:sym typeface="Arial"/>
              </a:rPr>
              <a:t>conteo de eventos en la población </a:t>
            </a:r>
            <a:endParaRPr/>
          </a:p>
          <a:p>
            <a:pPr marL="0" marR="0" lvl="0" indent="-114300" algn="just" rtl="0">
              <a:spcBef>
                <a:spcPts val="0"/>
              </a:spcBef>
              <a:spcAft>
                <a:spcPts val="0"/>
              </a:spcAft>
              <a:buClr>
                <a:srgbClr val="000000"/>
              </a:buClr>
              <a:buSzPts val="1800"/>
              <a:buFont typeface="Rockwell"/>
              <a:buAutoNum type="arabicPeriod"/>
            </a:pPr>
            <a:r>
              <a:rPr lang="es-ES" sz="1800" b="1">
                <a:solidFill>
                  <a:srgbClr val="000000"/>
                </a:solidFill>
                <a:latin typeface="Arial"/>
                <a:ea typeface="Arial"/>
                <a:cs typeface="Arial"/>
                <a:sym typeface="Arial"/>
              </a:rPr>
              <a:t>tamaño de la muestra</a:t>
            </a:r>
            <a:r>
              <a:rPr lang="es-ES" sz="1800" b="1">
                <a:solidFill>
                  <a:srgbClr val="0B5394"/>
                </a:solidFill>
                <a:latin typeface="Arial"/>
                <a:ea typeface="Arial"/>
                <a:cs typeface="Arial"/>
                <a:sym typeface="Arial"/>
              </a:rPr>
              <a:t>.</a:t>
            </a:r>
            <a:endParaRPr sz="1800" b="1" i="0" u="none" strike="noStrike">
              <a:solidFill>
                <a:srgbClr val="000000"/>
              </a:solidFill>
              <a:latin typeface="Arial"/>
              <a:ea typeface="Arial"/>
              <a:cs typeface="Arial"/>
              <a:sym typeface="Arial"/>
            </a:endParaRPr>
          </a:p>
        </p:txBody>
      </p:sp>
      <p:pic>
        <p:nvPicPr>
          <p:cNvPr id="118" name="Google Shape;118;p15"/>
          <p:cNvPicPr preferRelativeResize="0"/>
          <p:nvPr/>
        </p:nvPicPr>
        <p:blipFill rotWithShape="1">
          <a:blip r:embed="rId3">
            <a:alphaModFix/>
          </a:blip>
          <a:srcRect/>
          <a:stretch/>
        </p:blipFill>
        <p:spPr>
          <a:xfrm>
            <a:off x="4034117" y="2776593"/>
            <a:ext cx="5021237" cy="33767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p:nvPr/>
        </p:nvSpPr>
        <p:spPr>
          <a:xfrm>
            <a:off x="606014" y="642375"/>
            <a:ext cx="10237694" cy="46474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4400" b="1">
                <a:solidFill>
                  <a:srgbClr val="333333"/>
                </a:solidFill>
                <a:latin typeface="Arial"/>
                <a:ea typeface="Arial"/>
                <a:cs typeface="Arial"/>
                <a:sym typeface="Arial"/>
              </a:rPr>
              <a:t>¿Que aplicaciones es útil?</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1800">
                <a:solidFill>
                  <a:srgbClr val="333333"/>
                </a:solidFill>
                <a:latin typeface="Arial"/>
                <a:ea typeface="Arial"/>
                <a:cs typeface="Arial"/>
                <a:sym typeface="Arial"/>
              </a:rPr>
              <a:t>La distribución Hipergeométrica posee grandes aplicaciones especialmente en </a:t>
            </a:r>
            <a:r>
              <a:rPr lang="es-ES" sz="1800" b="1">
                <a:solidFill>
                  <a:srgbClr val="333333"/>
                </a:solidFill>
                <a:latin typeface="Arial"/>
                <a:ea typeface="Arial"/>
                <a:cs typeface="Arial"/>
                <a:sym typeface="Arial"/>
              </a:rPr>
              <a:t>control de calidad</a:t>
            </a:r>
            <a:r>
              <a:rPr lang="es-ES" sz="1800">
                <a:solidFill>
                  <a:srgbClr val="333333"/>
                </a:solidFill>
                <a:latin typeface="Arial"/>
                <a:ea typeface="Arial"/>
                <a:cs typeface="Arial"/>
                <a:sym typeface="Arial"/>
              </a:rPr>
              <a:t> para procesos experimentales en los que no es posible retornar a la situación de partida. Facilitando el cálculo de probabilidades para </a:t>
            </a:r>
            <a:r>
              <a:rPr lang="es-ES" sz="1800" b="1">
                <a:solidFill>
                  <a:srgbClr val="333333"/>
                </a:solidFill>
                <a:latin typeface="Arial"/>
                <a:ea typeface="Arial"/>
                <a:cs typeface="Arial"/>
                <a:sym typeface="Arial"/>
              </a:rPr>
              <a:t>productos defectuosos</a:t>
            </a:r>
            <a:r>
              <a:rPr lang="es-ES" sz="1800">
                <a:solidFill>
                  <a:srgbClr val="333333"/>
                </a:solidFill>
                <a:latin typeface="Arial"/>
                <a:ea typeface="Arial"/>
                <a:cs typeface="Arial"/>
                <a:sym typeface="Arial"/>
              </a:rPr>
              <a:t> y le da la posibilidad al ingeniero de tener una idea de la cantidad del </a:t>
            </a:r>
            <a:r>
              <a:rPr lang="es-ES" sz="1800" b="1">
                <a:solidFill>
                  <a:srgbClr val="333333"/>
                </a:solidFill>
                <a:latin typeface="Arial"/>
                <a:ea typeface="Arial"/>
                <a:cs typeface="Arial"/>
                <a:sym typeface="Arial"/>
              </a:rPr>
              <a:t>producto útil</a:t>
            </a:r>
            <a:r>
              <a:rPr lang="es-ES" sz="1800">
                <a:solidFill>
                  <a:srgbClr val="333333"/>
                </a:solidFill>
                <a:latin typeface="Arial"/>
                <a:ea typeface="Arial"/>
                <a:cs typeface="Arial"/>
                <a:sym typeface="Arial"/>
              </a:rPr>
              <a:t>.</a:t>
            </a: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s-ES" sz="1800">
                <a:solidFill>
                  <a:schemeClr val="dk1"/>
                </a:solidFill>
                <a:latin typeface="Rockwell"/>
                <a:ea typeface="Rockwell"/>
                <a:cs typeface="Rockwell"/>
                <a:sym typeface="Rockwell"/>
              </a:rPr>
              <a:t/>
            </a:r>
            <a:br>
              <a:rPr lang="es-ES" sz="1800">
                <a:solidFill>
                  <a:schemeClr val="dk1"/>
                </a:solidFill>
                <a:latin typeface="Rockwell"/>
                <a:ea typeface="Rockwell"/>
                <a:cs typeface="Rockwell"/>
                <a:sym typeface="Rockwell"/>
              </a:rPr>
            </a:br>
            <a:r>
              <a:rPr lang="es-ES" sz="1800" b="1">
                <a:solidFill>
                  <a:schemeClr val="dk1"/>
                </a:solidFill>
                <a:latin typeface="Arial"/>
                <a:ea typeface="Arial"/>
                <a:cs typeface="Arial"/>
                <a:sym typeface="Arial"/>
              </a:rPr>
              <a:t>Ejemplo:</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ES" sz="1800">
                <a:solidFill>
                  <a:schemeClr val="dk1"/>
                </a:solidFill>
                <a:latin typeface="Arial"/>
                <a:ea typeface="Arial"/>
                <a:cs typeface="Arial"/>
                <a:sym typeface="Arial"/>
              </a:rPr>
              <a:t>Una pieza de equipo electrónico contiene seis chips de computadora, dos de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ES" sz="1800">
                <a:solidFill>
                  <a:schemeClr val="dk1"/>
                </a:solidFill>
                <a:latin typeface="Arial"/>
                <a:ea typeface="Arial"/>
                <a:cs typeface="Arial"/>
                <a:sym typeface="Arial"/>
              </a:rPr>
              <a:t>son defectuosos se seleccionan aleatoriamente tres chips de computadora para la inspección, y se registra el número de chips defectuosos. Encuentra la distribución de probabilidad para x, el número de chips de computadora defectuosos.</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ES" sz="1800">
                <a:solidFill>
                  <a:schemeClr val="dk1"/>
                </a:solidFill>
                <a:latin typeface="Rockwell"/>
                <a:ea typeface="Rockwell"/>
                <a:cs typeface="Rockwell"/>
                <a:sym typeface="Rockwell"/>
              </a:rPr>
              <a:t/>
            </a:r>
            <a:br>
              <a:rPr lang="es-ES" sz="1800">
                <a:solidFill>
                  <a:schemeClr val="dk1"/>
                </a:solidFill>
                <a:latin typeface="Rockwell"/>
                <a:ea typeface="Rockwell"/>
                <a:cs typeface="Rockwell"/>
                <a:sym typeface="Rockwell"/>
              </a:rPr>
            </a:br>
            <a:endParaRPr sz="1800">
              <a:solidFill>
                <a:schemeClr val="dk1"/>
              </a:solidFill>
              <a:latin typeface="Rockwell"/>
              <a:ea typeface="Rockwell"/>
              <a:cs typeface="Rockwell"/>
              <a:sym typeface="Rockwell"/>
            </a:endParaRPr>
          </a:p>
        </p:txBody>
      </p:sp>
      <p:pic>
        <p:nvPicPr>
          <p:cNvPr id="124" name="Google Shape;124;p16"/>
          <p:cNvPicPr preferRelativeResize="0"/>
          <p:nvPr/>
        </p:nvPicPr>
        <p:blipFill rotWithShape="1">
          <a:blip r:embed="rId3">
            <a:alphaModFix/>
          </a:blip>
          <a:srcRect/>
          <a:stretch/>
        </p:blipFill>
        <p:spPr>
          <a:xfrm>
            <a:off x="5564617" y="4492642"/>
            <a:ext cx="953896" cy="949560"/>
          </a:xfrm>
          <a:prstGeom prst="rect">
            <a:avLst/>
          </a:prstGeom>
          <a:noFill/>
          <a:ln>
            <a:noFill/>
          </a:ln>
        </p:spPr>
      </p:pic>
      <p:pic>
        <p:nvPicPr>
          <p:cNvPr id="125" name="Google Shape;125;p16" descr="Resultado de imagen para chip computadora"/>
          <p:cNvPicPr preferRelativeResize="0"/>
          <p:nvPr/>
        </p:nvPicPr>
        <p:blipFill rotWithShape="1">
          <a:blip r:embed="rId4">
            <a:alphaModFix/>
          </a:blip>
          <a:srcRect/>
          <a:stretch/>
        </p:blipFill>
        <p:spPr>
          <a:xfrm>
            <a:off x="7067411" y="5578079"/>
            <a:ext cx="916643" cy="912477"/>
          </a:xfrm>
          <a:prstGeom prst="rect">
            <a:avLst/>
          </a:prstGeom>
          <a:noFill/>
          <a:ln>
            <a:noFill/>
          </a:ln>
        </p:spPr>
      </p:pic>
      <p:pic>
        <p:nvPicPr>
          <p:cNvPr id="126" name="Google Shape;126;p16" descr="Resultado de imagen para chip computadora"/>
          <p:cNvPicPr preferRelativeResize="0"/>
          <p:nvPr/>
        </p:nvPicPr>
        <p:blipFill rotWithShape="1">
          <a:blip r:embed="rId4">
            <a:alphaModFix/>
          </a:blip>
          <a:srcRect/>
          <a:stretch/>
        </p:blipFill>
        <p:spPr>
          <a:xfrm>
            <a:off x="6105733" y="5407576"/>
            <a:ext cx="878884" cy="874890"/>
          </a:xfrm>
          <a:prstGeom prst="rect">
            <a:avLst/>
          </a:prstGeom>
          <a:noFill/>
          <a:ln>
            <a:noFill/>
          </a:ln>
        </p:spPr>
      </p:pic>
      <p:pic>
        <p:nvPicPr>
          <p:cNvPr id="127" name="Google Shape;127;p16" descr="Resultado de imagen para chip computadora"/>
          <p:cNvPicPr preferRelativeResize="0"/>
          <p:nvPr/>
        </p:nvPicPr>
        <p:blipFill rotWithShape="1">
          <a:blip r:embed="rId4">
            <a:alphaModFix/>
          </a:blip>
          <a:srcRect/>
          <a:stretch/>
        </p:blipFill>
        <p:spPr>
          <a:xfrm>
            <a:off x="8127329" y="4967423"/>
            <a:ext cx="996845" cy="992314"/>
          </a:xfrm>
          <a:prstGeom prst="rect">
            <a:avLst/>
          </a:prstGeom>
          <a:noFill/>
          <a:ln>
            <a:noFill/>
          </a:ln>
        </p:spPr>
      </p:pic>
      <p:pic>
        <p:nvPicPr>
          <p:cNvPr id="128" name="Google Shape;128;p16" descr="Resultado de imagen para chip computadora"/>
          <p:cNvPicPr preferRelativeResize="0"/>
          <p:nvPr/>
        </p:nvPicPr>
        <p:blipFill rotWithShape="1">
          <a:blip r:embed="rId4">
            <a:alphaModFix/>
          </a:blip>
          <a:srcRect/>
          <a:stretch/>
        </p:blipFill>
        <p:spPr>
          <a:xfrm>
            <a:off x="7293686" y="4780921"/>
            <a:ext cx="813979" cy="810279"/>
          </a:xfrm>
          <a:prstGeom prst="rect">
            <a:avLst/>
          </a:prstGeom>
          <a:noFill/>
          <a:ln>
            <a:noFill/>
          </a:ln>
        </p:spPr>
      </p:pic>
      <p:pic>
        <p:nvPicPr>
          <p:cNvPr id="129" name="Google Shape;129;p16" descr="Resultado de imagen para chip computadora"/>
          <p:cNvPicPr preferRelativeResize="0"/>
          <p:nvPr/>
        </p:nvPicPr>
        <p:blipFill rotWithShape="1">
          <a:blip r:embed="rId4">
            <a:alphaModFix/>
          </a:blip>
          <a:srcRect/>
          <a:stretch/>
        </p:blipFill>
        <p:spPr>
          <a:xfrm>
            <a:off x="6597102" y="4492643"/>
            <a:ext cx="696584" cy="6934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p:nvPr/>
        </p:nvSpPr>
        <p:spPr>
          <a:xfrm>
            <a:off x="950257" y="1411527"/>
            <a:ext cx="9258749" cy="304698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400" b="1">
                <a:solidFill>
                  <a:srgbClr val="333333"/>
                </a:solidFill>
                <a:latin typeface="Arial"/>
                <a:ea typeface="Arial"/>
                <a:cs typeface="Arial"/>
                <a:sym typeface="Arial"/>
              </a:rPr>
              <a:t>Proceso para su uso: </a:t>
            </a:r>
            <a:endParaRPr/>
          </a:p>
          <a:p>
            <a:pPr marL="0" marR="0" lvl="0" indent="0" algn="just" rtl="0">
              <a:spcBef>
                <a:spcPts val="0"/>
              </a:spcBef>
              <a:spcAft>
                <a:spcPts val="0"/>
              </a:spcAft>
              <a:buNone/>
            </a:pPr>
            <a:endParaRPr sz="2400">
              <a:solidFill>
                <a:schemeClr val="dk1"/>
              </a:solidFill>
              <a:latin typeface="Rockwell"/>
              <a:ea typeface="Rockwell"/>
              <a:cs typeface="Rockwell"/>
              <a:sym typeface="Rockwell"/>
            </a:endParaRPr>
          </a:p>
          <a:p>
            <a:pPr marL="0" marR="0" lvl="0" indent="0" algn="l" rtl="0">
              <a:spcBef>
                <a:spcPts val="0"/>
              </a:spcBef>
              <a:spcAft>
                <a:spcPts val="0"/>
              </a:spcAft>
              <a:buNone/>
            </a:pPr>
            <a:r>
              <a:rPr lang="es-ES" sz="2400">
                <a:solidFill>
                  <a:srgbClr val="333333"/>
                </a:solidFill>
                <a:latin typeface="Arial"/>
                <a:ea typeface="Arial"/>
                <a:cs typeface="Arial"/>
                <a:sym typeface="Arial"/>
              </a:rPr>
              <a:t>Es una distribución para el estudio de </a:t>
            </a:r>
            <a:r>
              <a:rPr lang="es-ES" sz="2400" b="1">
                <a:solidFill>
                  <a:srgbClr val="333333"/>
                </a:solidFill>
                <a:latin typeface="Arial"/>
                <a:ea typeface="Arial"/>
                <a:cs typeface="Arial"/>
                <a:sym typeface="Arial"/>
              </a:rPr>
              <a:t>muestras pequeñas</a:t>
            </a:r>
            <a:r>
              <a:rPr lang="es-ES" sz="2400">
                <a:solidFill>
                  <a:srgbClr val="333333"/>
                </a:solidFill>
                <a:latin typeface="Arial"/>
                <a:ea typeface="Arial"/>
                <a:cs typeface="Arial"/>
                <a:sym typeface="Arial"/>
              </a:rPr>
              <a:t> de </a:t>
            </a:r>
            <a:r>
              <a:rPr lang="es-ES" sz="2400" b="1">
                <a:solidFill>
                  <a:srgbClr val="333333"/>
                </a:solidFill>
                <a:latin typeface="Arial"/>
                <a:ea typeface="Arial"/>
                <a:cs typeface="Arial"/>
                <a:sym typeface="Arial"/>
              </a:rPr>
              <a:t>poblaciones pequeña.</a:t>
            </a:r>
            <a:endParaRPr/>
          </a:p>
          <a:p>
            <a:pPr marL="0" marR="0" lvl="0" indent="0" algn="l" rtl="0">
              <a:spcBef>
                <a:spcPts val="0"/>
              </a:spcBef>
              <a:spcAft>
                <a:spcPts val="0"/>
              </a:spcAft>
              <a:buNone/>
            </a:pPr>
            <a:endParaRPr sz="2400" b="1">
              <a:solidFill>
                <a:srgbClr val="333333"/>
              </a:solidFill>
              <a:latin typeface="Arial"/>
              <a:ea typeface="Arial"/>
              <a:cs typeface="Arial"/>
              <a:sym typeface="Arial"/>
            </a:endParaRPr>
          </a:p>
          <a:p>
            <a:pPr marL="0" marR="0" lvl="0" indent="0" algn="l" rtl="0">
              <a:spcBef>
                <a:spcPts val="0"/>
              </a:spcBef>
              <a:spcAft>
                <a:spcPts val="0"/>
              </a:spcAft>
              <a:buNone/>
            </a:pPr>
            <a:r>
              <a:rPr lang="es-ES" sz="2400">
                <a:solidFill>
                  <a:srgbClr val="333333"/>
                </a:solidFill>
                <a:latin typeface="Arial"/>
                <a:ea typeface="Arial"/>
                <a:cs typeface="Arial"/>
                <a:sym typeface="Arial"/>
              </a:rPr>
              <a:t>para calcular probabilidades de </a:t>
            </a:r>
            <a:r>
              <a:rPr lang="es-ES" sz="2400" b="1">
                <a:solidFill>
                  <a:srgbClr val="333333"/>
                </a:solidFill>
                <a:latin typeface="Arial"/>
                <a:ea typeface="Arial"/>
                <a:cs typeface="Arial"/>
                <a:sym typeface="Arial"/>
              </a:rPr>
              <a:t>juegos de azar</a:t>
            </a:r>
            <a:r>
              <a:rPr lang="es-ES" sz="2400">
                <a:solidFill>
                  <a:srgbClr val="333333"/>
                </a:solidFill>
                <a:latin typeface="Arial"/>
                <a:ea typeface="Arial"/>
                <a:cs typeface="Arial"/>
                <a:sym typeface="Arial"/>
              </a:rPr>
              <a:t>, en pocas palabras se utiliza para calcular </a:t>
            </a:r>
            <a:r>
              <a:rPr lang="es-ES" sz="2400" b="1">
                <a:solidFill>
                  <a:srgbClr val="333333"/>
                </a:solidFill>
                <a:latin typeface="Arial"/>
                <a:ea typeface="Arial"/>
                <a:cs typeface="Arial"/>
                <a:sym typeface="Arial"/>
              </a:rPr>
              <a:t>la probabilidad</a:t>
            </a:r>
            <a:r>
              <a:rPr lang="es-ES" sz="2400">
                <a:solidFill>
                  <a:srgbClr val="333333"/>
                </a:solidFill>
                <a:latin typeface="Arial"/>
                <a:ea typeface="Arial"/>
                <a:cs typeface="Arial"/>
                <a:sym typeface="Arial"/>
              </a:rPr>
              <a:t> de una </a:t>
            </a:r>
            <a:r>
              <a:rPr lang="es-ES" sz="2400" b="1">
                <a:solidFill>
                  <a:srgbClr val="333333"/>
                </a:solidFill>
                <a:latin typeface="Arial"/>
                <a:ea typeface="Arial"/>
                <a:cs typeface="Arial"/>
                <a:sym typeface="Arial"/>
              </a:rPr>
              <a:t>selección aleatoria</a:t>
            </a:r>
            <a:r>
              <a:rPr lang="es-ES" sz="2400">
                <a:solidFill>
                  <a:srgbClr val="333333"/>
                </a:solidFill>
                <a:latin typeface="Arial"/>
                <a:ea typeface="Arial"/>
                <a:cs typeface="Arial"/>
                <a:sym typeface="Arial"/>
              </a:rPr>
              <a:t> de un objeto que no tiene reemplazo</a:t>
            </a:r>
            <a:endParaRPr sz="2400">
              <a:solidFill>
                <a:schemeClr val="dk1"/>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p:nvPr/>
        </p:nvSpPr>
        <p:spPr>
          <a:xfrm>
            <a:off x="1036319" y="642375"/>
            <a:ext cx="10022541" cy="452431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400" b="1">
                <a:solidFill>
                  <a:srgbClr val="333333"/>
                </a:solidFill>
                <a:latin typeface="Arial"/>
                <a:ea typeface="Arial"/>
                <a:cs typeface="Arial"/>
                <a:sym typeface="Arial"/>
              </a:rPr>
              <a:t>Explicar la generación de datos en la distribución</a:t>
            </a:r>
            <a:endParaRPr sz="2400">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2400">
                <a:solidFill>
                  <a:srgbClr val="333333"/>
                </a:solidFill>
                <a:latin typeface="Arial"/>
                <a:ea typeface="Arial"/>
                <a:cs typeface="Arial"/>
                <a:sym typeface="Arial"/>
              </a:rPr>
              <a:t>Los datos en una distribución hipergeométrica se calcula:</a:t>
            </a:r>
            <a:endParaRPr sz="2400">
              <a:solidFill>
                <a:schemeClr val="dk1"/>
              </a:solidFill>
              <a:latin typeface="Rockwell"/>
              <a:ea typeface="Rockwell"/>
              <a:cs typeface="Rockwell"/>
              <a:sym typeface="Rockwell"/>
            </a:endParaRPr>
          </a:p>
          <a:p>
            <a:pPr marL="0" marR="0" lvl="0" indent="-152400" algn="just" rtl="0">
              <a:spcBef>
                <a:spcPts val="0"/>
              </a:spcBef>
              <a:spcAft>
                <a:spcPts val="0"/>
              </a:spcAft>
              <a:buClr>
                <a:srgbClr val="333333"/>
              </a:buClr>
              <a:buSzPts val="2400"/>
              <a:buFont typeface="Rockwell"/>
              <a:buAutoNum type="arabicPeriod"/>
            </a:pPr>
            <a:r>
              <a:rPr lang="es-ES" sz="2400">
                <a:solidFill>
                  <a:srgbClr val="333333"/>
                </a:solidFill>
                <a:latin typeface="Arial"/>
                <a:ea typeface="Arial"/>
                <a:cs typeface="Arial"/>
                <a:sym typeface="Arial"/>
              </a:rPr>
              <a:t>Las probabilidades requeridas de que un objeto tengan defectos mayores o menores.</a:t>
            </a:r>
            <a:endParaRPr/>
          </a:p>
          <a:p>
            <a:pPr marL="0" marR="0" lvl="0" indent="0" algn="just" rtl="0">
              <a:spcBef>
                <a:spcPts val="0"/>
              </a:spcBef>
              <a:spcAft>
                <a:spcPts val="0"/>
              </a:spcAft>
              <a:buClr>
                <a:schemeClr val="dk1"/>
              </a:buClr>
              <a:buSzPts val="2400"/>
              <a:buFont typeface="Rockwell"/>
              <a:buNone/>
            </a:pPr>
            <a:endParaRPr sz="2400">
              <a:solidFill>
                <a:srgbClr val="333333"/>
              </a:solidFill>
              <a:latin typeface="Arial"/>
              <a:ea typeface="Arial"/>
              <a:cs typeface="Arial"/>
              <a:sym typeface="Arial"/>
            </a:endParaRPr>
          </a:p>
          <a:p>
            <a:pPr marL="0" marR="0" lvl="0" indent="0" algn="just" rtl="0">
              <a:spcBef>
                <a:spcPts val="0"/>
              </a:spcBef>
              <a:spcAft>
                <a:spcPts val="0"/>
              </a:spcAft>
              <a:buClr>
                <a:schemeClr val="dk1"/>
              </a:buClr>
              <a:buSzPts val="2400"/>
              <a:buFont typeface="Rockwell"/>
              <a:buNone/>
            </a:pPr>
            <a:endParaRPr sz="2400">
              <a:solidFill>
                <a:srgbClr val="333333"/>
              </a:solidFill>
              <a:latin typeface="Arial"/>
              <a:ea typeface="Arial"/>
              <a:cs typeface="Arial"/>
              <a:sym typeface="Arial"/>
            </a:endParaRPr>
          </a:p>
          <a:p>
            <a:pPr marL="0" marR="0" lvl="0" indent="0" algn="just" rtl="0">
              <a:spcBef>
                <a:spcPts val="0"/>
              </a:spcBef>
              <a:spcAft>
                <a:spcPts val="0"/>
              </a:spcAft>
              <a:buNone/>
            </a:pPr>
            <a:endParaRPr sz="2400">
              <a:solidFill>
                <a:srgbClr val="333333"/>
              </a:solidFill>
              <a:latin typeface="Arial"/>
              <a:ea typeface="Arial"/>
              <a:cs typeface="Arial"/>
              <a:sym typeface="Arial"/>
            </a:endParaRPr>
          </a:p>
          <a:p>
            <a:pPr marL="0" marR="0" lvl="0" indent="-152400" algn="just" rtl="0">
              <a:spcBef>
                <a:spcPts val="0"/>
              </a:spcBef>
              <a:spcAft>
                <a:spcPts val="0"/>
              </a:spcAft>
              <a:buClr>
                <a:srgbClr val="333333"/>
              </a:buClr>
              <a:buSzPts val="2400"/>
              <a:buFont typeface="Rockwell"/>
              <a:buAutoNum type="arabicPeriod"/>
            </a:pPr>
            <a:r>
              <a:rPr lang="es-ES" sz="2400">
                <a:solidFill>
                  <a:srgbClr val="333333"/>
                </a:solidFill>
                <a:latin typeface="Arial"/>
                <a:ea typeface="Arial"/>
                <a:cs typeface="Arial"/>
                <a:sym typeface="Arial"/>
              </a:rPr>
              <a:t>Se colocan el número de combinaciones según el problema, es decir dependiendo del número total de productos con mayor o menor defectos y que cantidad se requiere de cada uno y se divide sobre la combinación entre  la cantidad de la población y el tamaño de la muestra.</a:t>
            </a:r>
            <a:endParaRPr sz="2400" b="0" i="0" u="none" strike="noStrike">
              <a:solidFill>
                <a:srgbClr val="33333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9" descr="https://lh3.googleusercontent.com/LtGB_wo3e13eBK7I_F13R4xA3ZeQIZoDe7ZTfxQKY8ZFiCKIstcr65SN9XwoxlopOsQ2Nhg51n762WwZMKnhXgG_EFLIS0Li-EajkRi7YP9XjhwW7wjHhGvZ6fD3580vrIGIjF4L"/>
          <p:cNvPicPr preferRelativeResize="0"/>
          <p:nvPr/>
        </p:nvPicPr>
        <p:blipFill rotWithShape="1">
          <a:blip r:embed="rId3">
            <a:alphaModFix/>
          </a:blip>
          <a:srcRect/>
          <a:stretch/>
        </p:blipFill>
        <p:spPr>
          <a:xfrm>
            <a:off x="3006221" y="2554716"/>
            <a:ext cx="1676400" cy="704851"/>
          </a:xfrm>
          <a:prstGeom prst="rect">
            <a:avLst/>
          </a:prstGeom>
          <a:noFill/>
          <a:ln>
            <a:noFill/>
          </a:ln>
        </p:spPr>
      </p:pic>
      <p:sp>
        <p:nvSpPr>
          <p:cNvPr id="145" name="Google Shape;145;p19"/>
          <p:cNvSpPr/>
          <p:nvPr/>
        </p:nvSpPr>
        <p:spPr>
          <a:xfrm>
            <a:off x="1391322" y="838671"/>
            <a:ext cx="6096000" cy="169277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000" b="1">
                <a:solidFill>
                  <a:srgbClr val="333333"/>
                </a:solidFill>
                <a:latin typeface="Arial"/>
                <a:ea typeface="Arial"/>
                <a:cs typeface="Arial"/>
                <a:sym typeface="Arial"/>
              </a:rPr>
              <a:t>AJUSTE DE DATOS A LA FUNCIÓN:</a:t>
            </a:r>
            <a:endParaRPr/>
          </a:p>
          <a:p>
            <a:pPr marL="0" marR="0" lvl="0" indent="0" algn="just" rtl="0">
              <a:spcBef>
                <a:spcPts val="0"/>
              </a:spcBef>
              <a:spcAft>
                <a:spcPts val="0"/>
              </a:spcAft>
              <a:buNone/>
            </a:pPr>
            <a:endParaRPr sz="2400">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2400">
                <a:solidFill>
                  <a:srgbClr val="333333"/>
                </a:solidFill>
                <a:latin typeface="Arial"/>
                <a:ea typeface="Arial"/>
                <a:cs typeface="Arial"/>
                <a:sym typeface="Arial"/>
              </a:rPr>
              <a:t>La función de probabilidad es: </a:t>
            </a:r>
            <a:r>
              <a:rPr lang="es-ES" sz="1800">
                <a:solidFill>
                  <a:srgbClr val="333333"/>
                </a:solidFill>
                <a:latin typeface="Arial"/>
                <a:ea typeface="Arial"/>
                <a:cs typeface="Arial"/>
                <a:sym typeface="Arial"/>
              </a:rPr>
              <a:t> </a:t>
            </a: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s-ES" sz="1800">
                <a:solidFill>
                  <a:schemeClr val="dk1"/>
                </a:solidFill>
                <a:latin typeface="Rockwell"/>
                <a:ea typeface="Rockwell"/>
                <a:cs typeface="Rockwell"/>
                <a:sym typeface="Rockwell"/>
              </a:rPr>
              <a:t/>
            </a:r>
            <a:br>
              <a:rPr lang="es-ES" sz="1800">
                <a:solidFill>
                  <a:schemeClr val="dk1"/>
                </a:solidFill>
                <a:latin typeface="Rockwell"/>
                <a:ea typeface="Rockwell"/>
                <a:cs typeface="Rockwell"/>
                <a:sym typeface="Rockwell"/>
              </a:rPr>
            </a:br>
            <a:endParaRPr sz="1800">
              <a:solidFill>
                <a:schemeClr val="dk1"/>
              </a:solidFill>
              <a:latin typeface="Rockwell"/>
              <a:ea typeface="Rockwell"/>
              <a:cs typeface="Rockwell"/>
              <a:sym typeface="Rockwell"/>
            </a:endParaRPr>
          </a:p>
        </p:txBody>
      </p:sp>
      <p:sp>
        <p:nvSpPr>
          <p:cNvPr id="146" name="Google Shape;146;p19"/>
          <p:cNvSpPr/>
          <p:nvPr/>
        </p:nvSpPr>
        <p:spPr>
          <a:xfrm>
            <a:off x="1316017" y="3587959"/>
            <a:ext cx="7806467" cy="280076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800" b="1">
                <a:solidFill>
                  <a:srgbClr val="333333"/>
                </a:solidFill>
                <a:latin typeface="Arial"/>
                <a:ea typeface="Arial"/>
                <a:cs typeface="Arial"/>
                <a:sym typeface="Arial"/>
              </a:rPr>
              <a:t>Donde:</a:t>
            </a:r>
            <a:endParaRPr sz="2800">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2800">
                <a:solidFill>
                  <a:srgbClr val="333333"/>
                </a:solidFill>
                <a:latin typeface="Arial"/>
                <a:ea typeface="Arial"/>
                <a:cs typeface="Arial"/>
                <a:sym typeface="Arial"/>
              </a:rPr>
              <a:t>Tamaño de población</a:t>
            </a:r>
            <a:r>
              <a:rPr lang="es-ES" sz="2800" b="1">
                <a:solidFill>
                  <a:srgbClr val="333333"/>
                </a:solidFill>
                <a:latin typeface="Arial"/>
                <a:ea typeface="Arial"/>
                <a:cs typeface="Arial"/>
                <a:sym typeface="Arial"/>
              </a:rPr>
              <a:t> (N)</a:t>
            </a:r>
            <a:endParaRPr sz="2800">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2800">
                <a:solidFill>
                  <a:srgbClr val="333333"/>
                </a:solidFill>
                <a:latin typeface="Arial"/>
                <a:ea typeface="Arial"/>
                <a:cs typeface="Arial"/>
                <a:sym typeface="Arial"/>
              </a:rPr>
              <a:t>N° de individuos que…(</a:t>
            </a:r>
            <a:r>
              <a:rPr lang="es-ES" sz="2800" b="1">
                <a:solidFill>
                  <a:srgbClr val="333333"/>
                </a:solidFill>
                <a:latin typeface="Arial"/>
                <a:ea typeface="Arial"/>
                <a:cs typeface="Arial"/>
                <a:sym typeface="Arial"/>
              </a:rPr>
              <a:t>k)</a:t>
            </a:r>
            <a:endParaRPr sz="2800">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2800">
                <a:solidFill>
                  <a:srgbClr val="333333"/>
                </a:solidFill>
                <a:latin typeface="Arial"/>
                <a:ea typeface="Arial"/>
                <a:cs typeface="Arial"/>
                <a:sym typeface="Arial"/>
              </a:rPr>
              <a:t>Tamaño de la muestra</a:t>
            </a:r>
            <a:r>
              <a:rPr lang="es-ES" sz="2800" b="1">
                <a:solidFill>
                  <a:srgbClr val="333333"/>
                </a:solidFill>
                <a:latin typeface="Arial"/>
                <a:ea typeface="Arial"/>
                <a:cs typeface="Arial"/>
                <a:sym typeface="Arial"/>
              </a:rPr>
              <a:t> (n)</a:t>
            </a:r>
            <a:endParaRPr sz="2800">
              <a:solidFill>
                <a:schemeClr val="dk1"/>
              </a:solidFill>
              <a:latin typeface="Rockwell"/>
              <a:ea typeface="Rockwell"/>
              <a:cs typeface="Rockwell"/>
              <a:sym typeface="Rockwell"/>
            </a:endParaRPr>
          </a:p>
          <a:p>
            <a:pPr marL="0" marR="0" lvl="0" indent="0" algn="just" rtl="0">
              <a:spcBef>
                <a:spcPts val="0"/>
              </a:spcBef>
              <a:spcAft>
                <a:spcPts val="0"/>
              </a:spcAft>
              <a:buNone/>
            </a:pPr>
            <a:r>
              <a:rPr lang="es-ES" sz="2800">
                <a:solidFill>
                  <a:srgbClr val="333333"/>
                </a:solidFill>
                <a:latin typeface="Arial"/>
                <a:ea typeface="Arial"/>
                <a:cs typeface="Arial"/>
                <a:sym typeface="Arial"/>
              </a:rPr>
              <a:t>Valor que toma la variable</a:t>
            </a:r>
            <a:r>
              <a:rPr lang="es-ES" sz="2800" b="1">
                <a:solidFill>
                  <a:srgbClr val="333333"/>
                </a:solidFill>
                <a:latin typeface="Arial"/>
                <a:ea typeface="Arial"/>
                <a:cs typeface="Arial"/>
                <a:sym typeface="Arial"/>
              </a:rPr>
              <a:t> (x)</a:t>
            </a:r>
            <a:endParaRPr sz="2800">
              <a:solidFill>
                <a:schemeClr val="dk1"/>
              </a:solidFill>
              <a:latin typeface="Rockwell"/>
              <a:ea typeface="Rockwell"/>
              <a:cs typeface="Rockwell"/>
              <a:sym typeface="Rockwell"/>
            </a:endParaRPr>
          </a:p>
          <a:p>
            <a:pPr marL="0" marR="0" lvl="0" indent="0" algn="l" rtl="0">
              <a:spcBef>
                <a:spcPts val="0"/>
              </a:spcBef>
              <a:spcAft>
                <a:spcPts val="0"/>
              </a:spcAft>
              <a:buNone/>
            </a:pPr>
            <a:r>
              <a:rPr lang="es-ES" sz="1800">
                <a:solidFill>
                  <a:schemeClr val="dk1"/>
                </a:solidFill>
                <a:latin typeface="Rockwell"/>
                <a:ea typeface="Rockwell"/>
                <a:cs typeface="Rockwell"/>
                <a:sym typeface="Rockwell"/>
              </a:rPr>
              <a:t/>
            </a:r>
            <a:br>
              <a:rPr lang="es-ES" sz="1800">
                <a:solidFill>
                  <a:schemeClr val="dk1"/>
                </a:solidFill>
                <a:latin typeface="Rockwell"/>
                <a:ea typeface="Rockwell"/>
                <a:cs typeface="Rockwell"/>
                <a:sym typeface="Rockwell"/>
              </a:rPr>
            </a:br>
            <a:endParaRPr sz="1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p:nvPr/>
        </p:nvSpPr>
        <p:spPr>
          <a:xfrm>
            <a:off x="1326776" y="706921"/>
            <a:ext cx="8387379" cy="230832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a:solidFill>
                  <a:srgbClr val="333333"/>
                </a:solidFill>
                <a:latin typeface="Arial"/>
                <a:ea typeface="Arial"/>
                <a:cs typeface="Arial"/>
                <a:sym typeface="Arial"/>
              </a:rPr>
              <a:t>ejemplo 1.</a:t>
            </a:r>
            <a:r>
              <a:rPr lang="es-ES" sz="1800">
                <a:solidFill>
                  <a:srgbClr val="333333"/>
                </a:solidFill>
                <a:latin typeface="Arial"/>
                <a:ea typeface="Arial"/>
                <a:cs typeface="Arial"/>
                <a:sym typeface="Arial"/>
              </a:rPr>
              <a:t> usted recibe un envío de pedido especial de 500 etiquetas. Supongamos que el 2% de las etiquetas es defectuoso. El conteo de eventos en la población es de 10 (0.02 * 500). Usted toma una muestra de 40 etiquetas y desea determinar la probabilidad de que haya 3 o más etiquetas defectuosas en esa muestra. La probabilidad de que haya 3 o más etiquetas defectuosas en la muestra es de 0.0384. </a:t>
            </a: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s-ES" sz="1800">
                <a:solidFill>
                  <a:schemeClr val="dk1"/>
                </a:solidFill>
                <a:latin typeface="Rockwell"/>
                <a:ea typeface="Rockwell"/>
                <a:cs typeface="Rockwell"/>
                <a:sym typeface="Rockwell"/>
              </a:rPr>
              <a:t/>
            </a:r>
            <a:br>
              <a:rPr lang="es-ES" sz="1800">
                <a:solidFill>
                  <a:schemeClr val="dk1"/>
                </a:solidFill>
                <a:latin typeface="Rockwell"/>
                <a:ea typeface="Rockwell"/>
                <a:cs typeface="Rockwell"/>
                <a:sym typeface="Rockwell"/>
              </a:rPr>
            </a:br>
            <a:endParaRPr sz="1800">
              <a:solidFill>
                <a:schemeClr val="dk1"/>
              </a:solidFill>
              <a:latin typeface="Rockwell"/>
              <a:ea typeface="Rockwell"/>
              <a:cs typeface="Rockwell"/>
              <a:sym typeface="Rockwell"/>
            </a:endParaRPr>
          </a:p>
        </p:txBody>
      </p:sp>
      <p:pic>
        <p:nvPicPr>
          <p:cNvPr id="152" name="Google Shape;152;p20"/>
          <p:cNvPicPr preferRelativeResize="0"/>
          <p:nvPr/>
        </p:nvPicPr>
        <p:blipFill rotWithShape="1">
          <a:blip r:embed="rId3">
            <a:alphaModFix/>
          </a:blip>
          <a:srcRect/>
          <a:stretch/>
        </p:blipFill>
        <p:spPr>
          <a:xfrm>
            <a:off x="3080744" y="2714662"/>
            <a:ext cx="1511096" cy="3947832"/>
          </a:xfrm>
          <a:prstGeom prst="rect">
            <a:avLst/>
          </a:prstGeom>
          <a:noFill/>
          <a:ln>
            <a:noFill/>
          </a:ln>
        </p:spPr>
      </p:pic>
      <p:pic>
        <p:nvPicPr>
          <p:cNvPr id="153" name="Google Shape;153;p20"/>
          <p:cNvPicPr preferRelativeResize="0"/>
          <p:nvPr/>
        </p:nvPicPr>
        <p:blipFill rotWithShape="1">
          <a:blip r:embed="rId4">
            <a:alphaModFix/>
          </a:blip>
          <a:srcRect/>
          <a:stretch/>
        </p:blipFill>
        <p:spPr>
          <a:xfrm>
            <a:off x="1326776" y="2714662"/>
            <a:ext cx="1415287" cy="3872764"/>
          </a:xfrm>
          <a:prstGeom prst="rect">
            <a:avLst/>
          </a:prstGeom>
          <a:noFill/>
          <a:ln>
            <a:noFill/>
          </a:ln>
        </p:spPr>
      </p:pic>
      <p:graphicFrame>
        <p:nvGraphicFramePr>
          <p:cNvPr id="154" name="Google Shape;154;p20"/>
          <p:cNvGraphicFramePr/>
          <p:nvPr/>
        </p:nvGraphicFramePr>
        <p:xfrm>
          <a:off x="5334000" y="2714662"/>
          <a:ext cx="2153300" cy="980700"/>
        </p:xfrm>
        <a:graphic>
          <a:graphicData uri="http://schemas.openxmlformats.org/drawingml/2006/table">
            <a:tbl>
              <a:tblPr>
                <a:noFill/>
                <a:tableStyleId>{A7ABD557-72B1-4E99-9D29-00D3CBD85B9B}</a:tableStyleId>
              </a:tblPr>
              <a:tblGrid>
                <a:gridCol w="1076650">
                  <a:extLst>
                    <a:ext uri="{9D8B030D-6E8A-4147-A177-3AD203B41FA5}">
                      <a16:colId xmlns:a16="http://schemas.microsoft.com/office/drawing/2014/main" val="20000"/>
                    </a:ext>
                  </a:extLst>
                </a:gridCol>
                <a:gridCol w="1076650">
                  <a:extLst>
                    <a:ext uri="{9D8B030D-6E8A-4147-A177-3AD203B41FA5}">
                      <a16:colId xmlns:a16="http://schemas.microsoft.com/office/drawing/2014/main" val="20001"/>
                    </a:ext>
                  </a:extLst>
                </a:gridCol>
              </a:tblGrid>
              <a:tr h="245175">
                <a:tc>
                  <a:txBody>
                    <a:bodyPr/>
                    <a:lstStyle/>
                    <a:p>
                      <a:pPr marL="0" marR="0" lvl="0" indent="0" algn="l" rtl="0">
                        <a:spcBef>
                          <a:spcPts val="0"/>
                        </a:spcBef>
                        <a:spcAft>
                          <a:spcPts val="0"/>
                        </a:spcAft>
                        <a:buNone/>
                      </a:pPr>
                      <a:r>
                        <a:rPr lang="es-ES" sz="1100" u="none" strike="noStrike" cap="none"/>
                        <a:t>N</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s-ES" sz="1100" u="none" strike="noStrike" cap="none"/>
                        <a:t>500</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245175">
                <a:tc>
                  <a:txBody>
                    <a:bodyPr/>
                    <a:lstStyle/>
                    <a:p>
                      <a:pPr marL="0" marR="0" lvl="0" indent="0" algn="l" rtl="0">
                        <a:spcBef>
                          <a:spcPts val="0"/>
                        </a:spcBef>
                        <a:spcAft>
                          <a:spcPts val="0"/>
                        </a:spcAft>
                        <a:buNone/>
                      </a:pPr>
                      <a:r>
                        <a:rPr lang="es-ES" sz="1100" u="none" strike="noStrike" cap="none"/>
                        <a:t>k </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s-ES" sz="1100" u="none" strike="noStrike" cap="none"/>
                        <a:t>10</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245175">
                <a:tc>
                  <a:txBody>
                    <a:bodyPr/>
                    <a:lstStyle/>
                    <a:p>
                      <a:pPr marL="0" marR="0" lvl="0" indent="0" algn="l" rtl="0">
                        <a:spcBef>
                          <a:spcPts val="0"/>
                        </a:spcBef>
                        <a:spcAft>
                          <a:spcPts val="0"/>
                        </a:spcAft>
                        <a:buNone/>
                      </a:pPr>
                      <a:r>
                        <a:rPr lang="es-ES" sz="1100" u="none" strike="noStrike" cap="none"/>
                        <a:t>n</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s-ES" sz="1100" u="none" strike="noStrike" cap="none"/>
                        <a:t>40</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245175">
                <a:tc>
                  <a:txBody>
                    <a:bodyPr/>
                    <a:lstStyle/>
                    <a:p>
                      <a:pPr marL="0" marR="0" lvl="0" indent="0" algn="l" rtl="0">
                        <a:spcBef>
                          <a:spcPts val="0"/>
                        </a:spcBef>
                        <a:spcAft>
                          <a:spcPts val="0"/>
                        </a:spcAft>
                        <a:buNone/>
                      </a:pPr>
                      <a:r>
                        <a:rPr lang="es-ES" sz="1100" u="none" strike="noStrike" cap="none"/>
                        <a:t>x</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s-ES" sz="1100" u="none" strike="noStrike" cap="none"/>
                        <a:t>3</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155" name="Google Shape;155;p20"/>
          <p:cNvSpPr txBox="1"/>
          <p:nvPr/>
        </p:nvSpPr>
        <p:spPr>
          <a:xfrm>
            <a:off x="6131858" y="4421393"/>
            <a:ext cx="2689412" cy="276999"/>
          </a:xfrm>
          <a:prstGeom prst="rect">
            <a:avLst/>
          </a:prstGeom>
          <a:blipFill rotWithShape="1">
            <a:blip r:embed="rId5">
              <a:alphaModFix/>
            </a:blip>
            <a:stretch>
              <a:fillRect b="-2608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Rockwell"/>
                <a:ea typeface="Rockwell"/>
                <a:cs typeface="Rockwell"/>
                <a:sym typeface="Rockwe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42109" y="512618"/>
            <a:ext cx="10210800" cy="4437497"/>
          </a:xfrm>
          <a:prstGeom prst="rect">
            <a:avLst/>
          </a:prstGeom>
          <a:noFill/>
        </p:spPr>
        <p:txBody>
          <a:bodyPr wrap="square" rtlCol="0">
            <a:spAutoFit/>
          </a:bodyPr>
          <a:lstStyle/>
          <a:p>
            <a:pPr algn="just">
              <a:lnSpc>
                <a:spcPct val="107000"/>
              </a:lnSpc>
              <a:spcAft>
                <a:spcPts val="800"/>
              </a:spcAft>
            </a:pPr>
            <a:r>
              <a:rPr lang="es-CO" sz="1800" b="1" dirty="0">
                <a:latin typeface="Arial" panose="020B0604020202020204" pitchFamily="34" charset="0"/>
                <a:ea typeface="Calibri" panose="020F0502020204030204" pitchFamily="34" charset="0"/>
                <a:cs typeface="Times New Roman" panose="02020603050405020304" pitchFamily="18" charset="0"/>
              </a:rPr>
              <a:t>Ejemplo </a:t>
            </a:r>
            <a:r>
              <a:rPr lang="es-CO" sz="1800" b="1" dirty="0" smtClean="0">
                <a:latin typeface="Arial" panose="020B0604020202020204" pitchFamily="34" charset="0"/>
                <a:ea typeface="Calibri" panose="020F0502020204030204" pitchFamily="34" charset="0"/>
                <a:cs typeface="Times New Roman" panose="02020603050405020304" pitchFamily="18" charset="0"/>
              </a:rPr>
              <a:t>2</a:t>
            </a: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dirty="0">
                <a:latin typeface="Arial" panose="020B0604020202020204" pitchFamily="34" charset="0"/>
                <a:ea typeface="Calibri" panose="020F0502020204030204" pitchFamily="34" charset="0"/>
                <a:cs typeface="Times New Roman" panose="02020603050405020304" pitchFamily="18" charset="0"/>
              </a:rPr>
              <a:t>Suponiendo la extracción aleatoria de 10 elementos de un conjunto formado por 50 elementos totales (</a:t>
            </a:r>
            <a:r>
              <a:rPr lang="es-CO" sz="1800" b="1" dirty="0">
                <a:latin typeface="Arial" panose="020B0604020202020204" pitchFamily="34" charset="0"/>
                <a:ea typeface="Calibri" panose="020F0502020204030204" pitchFamily="34" charset="0"/>
                <a:cs typeface="Times New Roman" panose="02020603050405020304" pitchFamily="18" charset="0"/>
              </a:rPr>
              <a:t>cartas baraja española</a:t>
            </a:r>
            <a:r>
              <a:rPr lang="es-CO" sz="1800" dirty="0">
                <a:latin typeface="Arial" panose="020B0604020202020204" pitchFamily="34" charset="0"/>
                <a:ea typeface="Calibri" panose="020F0502020204030204" pitchFamily="34" charset="0"/>
                <a:cs typeface="Times New Roman" panose="02020603050405020304" pitchFamily="18" charset="0"/>
              </a:rPr>
              <a:t>) de los cuales 20 son del tipo A (</a:t>
            </a:r>
            <a:r>
              <a:rPr lang="es-CO" sz="1800" b="1" dirty="0">
                <a:latin typeface="Arial" panose="020B0604020202020204" pitchFamily="34" charset="0"/>
                <a:ea typeface="Calibri" panose="020F0502020204030204" pitchFamily="34" charset="0"/>
                <a:cs typeface="Times New Roman" panose="02020603050405020304" pitchFamily="18" charset="0"/>
              </a:rPr>
              <a:t>salir oro</a:t>
            </a:r>
            <a:r>
              <a:rPr lang="es-CO" sz="1800" dirty="0">
                <a:latin typeface="Arial" panose="020B0604020202020204" pitchFamily="34" charset="0"/>
                <a:ea typeface="Calibri" panose="020F0502020204030204" pitchFamily="34" charset="0"/>
                <a:cs typeface="Times New Roman" panose="02020603050405020304" pitchFamily="18" charset="0"/>
              </a:rPr>
              <a:t>) y 30 son del tipo complementario (</a:t>
            </a:r>
            <a:r>
              <a:rPr lang="es-CO" sz="1800" b="1" dirty="0">
                <a:latin typeface="Arial" panose="020B0604020202020204" pitchFamily="34" charset="0"/>
                <a:ea typeface="Calibri" panose="020F0502020204030204" pitchFamily="34" charset="0"/>
                <a:cs typeface="Times New Roman" panose="02020603050405020304" pitchFamily="18" charset="0"/>
              </a:rPr>
              <a:t>no salir oro</a:t>
            </a:r>
            <a:r>
              <a:rPr lang="es-CO" sz="1800" dirty="0">
                <a:latin typeface="Arial" panose="020B0604020202020204" pitchFamily="34" charset="0"/>
                <a:ea typeface="Calibri" panose="020F0502020204030204" pitchFamily="34" charset="0"/>
                <a:cs typeface="Times New Roman" panose="02020603050405020304" pitchFamily="18" charset="0"/>
              </a:rPr>
              <a:t>).</a:t>
            </a:r>
            <a:br>
              <a:rPr lang="es-CO" sz="1800" dirty="0">
                <a:latin typeface="Arial" panose="020B0604020202020204" pitchFamily="34" charset="0"/>
                <a:ea typeface="Calibri" panose="020F0502020204030204" pitchFamily="34" charset="0"/>
                <a:cs typeface="Times New Roman" panose="02020603050405020304" pitchFamily="18" charset="0"/>
              </a:rPr>
            </a:br>
            <a:r>
              <a:rPr lang="es-CO" sz="1800" dirty="0">
                <a:latin typeface="Arial" panose="020B0604020202020204" pitchFamily="34" charset="0"/>
                <a:ea typeface="Calibri" panose="020F0502020204030204" pitchFamily="34" charset="0"/>
                <a:cs typeface="Times New Roman" panose="02020603050405020304" pitchFamily="18" charset="0"/>
              </a:rPr>
              <a:t>Realizando las extracciones sin devolver los elementos extraídos y llamamos X al número de elementos del tipo A (</a:t>
            </a:r>
            <a:r>
              <a:rPr lang="es-CO" sz="1800" b="1" dirty="0">
                <a:latin typeface="Arial" panose="020B0604020202020204" pitchFamily="34" charset="0"/>
                <a:ea typeface="Calibri" panose="020F0502020204030204" pitchFamily="34" charset="0"/>
                <a:cs typeface="Times New Roman" panose="02020603050405020304" pitchFamily="18" charset="0"/>
              </a:rPr>
              <a:t>oros obtenidos</a:t>
            </a:r>
            <a:r>
              <a:rPr lang="es-CO" sz="1800" dirty="0">
                <a:latin typeface="Arial" panose="020B0604020202020204" pitchFamily="34" charset="0"/>
                <a:ea typeface="Calibri" panose="020F0502020204030204" pitchFamily="34" charset="0"/>
                <a:cs typeface="Times New Roman" panose="02020603050405020304" pitchFamily="18" charset="0"/>
              </a:rPr>
              <a:t>) que extraemos en las 10 cartas; X seguirá una distribución </a:t>
            </a:r>
            <a:r>
              <a:rPr lang="es-CO" sz="1800" dirty="0" err="1">
                <a:latin typeface="Arial" panose="020B0604020202020204" pitchFamily="34" charset="0"/>
                <a:ea typeface="Calibri" panose="020F0502020204030204" pitchFamily="34" charset="0"/>
                <a:cs typeface="Times New Roman" panose="02020603050405020304" pitchFamily="18" charset="0"/>
              </a:rPr>
              <a:t>hipergeométrica</a:t>
            </a:r>
            <a:r>
              <a:rPr lang="es-CO" sz="1800" dirty="0">
                <a:latin typeface="Arial" panose="020B0604020202020204" pitchFamily="34" charset="0"/>
                <a:ea typeface="Calibri" panose="020F0502020204030204" pitchFamily="34" charset="0"/>
                <a:cs typeface="Times New Roman" panose="02020603050405020304" pitchFamily="18" charset="0"/>
              </a:rPr>
              <a:t> de parámetros (50, 10, 20/50). </a:t>
            </a:r>
            <a:br>
              <a:rPr lang="es-CO" sz="1800" dirty="0">
                <a:latin typeface="Arial" panose="020B0604020202020204" pitchFamily="34" charset="0"/>
                <a:ea typeface="Calibri" panose="020F0502020204030204" pitchFamily="34" charset="0"/>
                <a:cs typeface="Times New Roman" panose="02020603050405020304" pitchFamily="18" charset="0"/>
              </a:rPr>
            </a:br>
            <a:r>
              <a:rPr lang="es-CO" sz="1800" dirty="0">
                <a:latin typeface="Arial" panose="020B0604020202020204" pitchFamily="34" charset="0"/>
                <a:ea typeface="Calibri" panose="020F0502020204030204" pitchFamily="34" charset="0"/>
                <a:cs typeface="Times New Roman" panose="02020603050405020304" pitchFamily="18" charset="0"/>
              </a:rPr>
              <a:t>Para calcular la probabilidad de obtener </a:t>
            </a:r>
            <a:r>
              <a:rPr lang="es-CO" sz="1800" b="1" dirty="0">
                <a:latin typeface="Arial" panose="020B0604020202020204" pitchFamily="34" charset="0"/>
                <a:ea typeface="Calibri" panose="020F0502020204030204" pitchFamily="34" charset="0"/>
                <a:cs typeface="Times New Roman" panose="02020603050405020304" pitchFamily="18" charset="0"/>
              </a:rPr>
              <a:t>5 oros</a:t>
            </a:r>
            <a:r>
              <a:rPr lang="es-CO" sz="1800" dirty="0">
                <a:latin typeface="Arial" panose="020B0604020202020204" pitchFamily="34" charset="0"/>
                <a:ea typeface="Calibri" panose="020F0502020204030204" pitchFamily="34" charset="0"/>
                <a:cs typeface="Times New Roman" panose="02020603050405020304" pitchFamily="18" charset="0"/>
              </a:rPr>
              <a:t>:</a:t>
            </a: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b="1" dirty="0">
                <a:latin typeface="Arial" panose="020B0604020202020204" pitchFamily="34" charset="0"/>
                <a:ea typeface="Calibri" panose="020F0502020204030204" pitchFamily="34" charset="0"/>
                <a:cs typeface="Times New Roman" panose="02020603050405020304" pitchFamily="18" charset="0"/>
              </a:rPr>
              <a:t>Variables</a:t>
            </a: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1800" b="1" dirty="0">
                <a:latin typeface="Arial" panose="020B0604020202020204" pitchFamily="34" charset="0"/>
                <a:ea typeface="Times New Roman" panose="02020603050405020304" pitchFamily="18" charset="0"/>
                <a:cs typeface="Times New Roman" panose="02020603050405020304" pitchFamily="18" charset="0"/>
              </a:rPr>
              <a:t>N </a:t>
            </a:r>
            <a:r>
              <a:rPr lang="es-ES_tradnl" sz="1800" dirty="0">
                <a:latin typeface="Arial" panose="020B0604020202020204" pitchFamily="34" charset="0"/>
                <a:ea typeface="Times New Roman" panose="02020603050405020304" pitchFamily="18" charset="0"/>
                <a:cs typeface="Times New Roman" panose="02020603050405020304" pitchFamily="18" charset="0"/>
              </a:rPr>
              <a:t>= 50 elementos</a:t>
            </a: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1800" b="1" dirty="0">
                <a:latin typeface="Arial" panose="020B0604020202020204" pitchFamily="34" charset="0"/>
                <a:ea typeface="Times New Roman" panose="02020603050405020304" pitchFamily="18" charset="0"/>
                <a:cs typeface="Times New Roman" panose="02020603050405020304" pitchFamily="18" charset="0"/>
              </a:rPr>
              <a:t>k </a:t>
            </a:r>
            <a:r>
              <a:rPr lang="es-ES_tradnl" sz="1800" dirty="0">
                <a:latin typeface="Arial" panose="020B0604020202020204" pitchFamily="34" charset="0"/>
                <a:ea typeface="Times New Roman" panose="02020603050405020304" pitchFamily="18" charset="0"/>
                <a:cs typeface="Times New Roman" panose="02020603050405020304" pitchFamily="18" charset="0"/>
              </a:rPr>
              <a:t>= 20 elementos si llega a </a:t>
            </a:r>
            <a:r>
              <a:rPr lang="es-ES_tradnl" sz="1800" b="1" dirty="0">
                <a:latin typeface="Arial" panose="020B0604020202020204" pitchFamily="34" charset="0"/>
                <a:ea typeface="Times New Roman" panose="02020603050405020304" pitchFamily="18" charset="0"/>
                <a:cs typeface="Times New Roman" panose="02020603050405020304" pitchFamily="18" charset="0"/>
              </a:rPr>
              <a:t>salir oro</a:t>
            </a: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1800" b="1" dirty="0">
                <a:latin typeface="Arial" panose="020B0604020202020204" pitchFamily="34" charset="0"/>
                <a:ea typeface="Times New Roman" panose="02020603050405020304" pitchFamily="18" charset="0"/>
                <a:cs typeface="Times New Roman" panose="02020603050405020304" pitchFamily="18" charset="0"/>
              </a:rPr>
              <a:t>n =</a:t>
            </a:r>
            <a:r>
              <a:rPr lang="es-ES_tradnl" sz="1800" dirty="0">
                <a:latin typeface="Arial" panose="020B0604020202020204" pitchFamily="34" charset="0"/>
                <a:ea typeface="Times New Roman" panose="02020603050405020304" pitchFamily="18" charset="0"/>
                <a:cs typeface="Times New Roman" panose="02020603050405020304" pitchFamily="18" charset="0"/>
              </a:rPr>
              <a:t> 10 cartas de muestra</a:t>
            </a: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s-ES_tradnl" sz="1800" b="1" dirty="0">
                <a:latin typeface="Arial" panose="020B0604020202020204" pitchFamily="34" charset="0"/>
                <a:ea typeface="Times New Roman" panose="02020603050405020304" pitchFamily="18" charset="0"/>
                <a:cs typeface="Times New Roman" panose="02020603050405020304" pitchFamily="18" charset="0"/>
              </a:rPr>
              <a:t>x = </a:t>
            </a:r>
            <a:r>
              <a:rPr lang="es-ES_tradnl" sz="1800" dirty="0">
                <a:latin typeface="Arial" panose="020B0604020202020204" pitchFamily="34" charset="0"/>
                <a:ea typeface="Times New Roman" panose="02020603050405020304" pitchFamily="18" charset="0"/>
                <a:cs typeface="Times New Roman" panose="02020603050405020304" pitchFamily="18" charset="0"/>
              </a:rPr>
              <a:t>5 cartas seleccionadas</a:t>
            </a:r>
            <a:endParaRPr lang="es-CO" sz="1800" dirty="0">
              <a:latin typeface="Calibri" panose="020F0502020204030204" pitchFamily="34" charset="0"/>
              <a:ea typeface="Calibri" panose="020F0502020204030204" pitchFamily="34" charset="0"/>
              <a:cs typeface="Times New Roman" panose="02020603050405020304" pitchFamily="18" charset="0"/>
            </a:endParaRPr>
          </a:p>
          <a:p>
            <a:endParaRPr lang="es-CO" sz="1200" dirty="0"/>
          </a:p>
        </p:txBody>
      </p:sp>
      <mc:AlternateContent xmlns:mc="http://schemas.openxmlformats.org/markup-compatibility/2006">
        <mc:Choice xmlns:a14="http://schemas.microsoft.com/office/drawing/2010/main" Requires="a14">
          <p:sp>
            <p:nvSpPr>
              <p:cNvPr id="5" name="Rectángulo 4"/>
              <p:cNvSpPr/>
              <p:nvPr/>
            </p:nvSpPr>
            <p:spPr>
              <a:xfrm>
                <a:off x="4014216" y="4724401"/>
                <a:ext cx="4617166" cy="84465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𝑝</m:t>
                      </m:r>
                      <m:r>
                        <a:rPr lang="es-CO">
                          <a:latin typeface="Cambria Math" panose="02040503050406030204" pitchFamily="18" charset="0"/>
                        </a:rPr>
                        <m:t>(</m:t>
                      </m:r>
                      <m:r>
                        <a:rPr lang="es-CO" i="1">
                          <a:latin typeface="Cambria Math" panose="02040503050406030204" pitchFamily="18" charset="0"/>
                        </a:rPr>
                        <m:t>𝑋</m:t>
                      </m:r>
                      <m:r>
                        <a:rPr lang="es-CO">
                          <a:latin typeface="Cambria Math" panose="02040503050406030204" pitchFamily="18" charset="0"/>
                        </a:rPr>
                        <m:t>=</m:t>
                      </m:r>
                      <m:r>
                        <a:rPr lang="es-CO" i="1">
                          <a:latin typeface="Cambria Math" panose="02040503050406030204" pitchFamily="18" charset="0"/>
                        </a:rPr>
                        <m:t>𝑥</m:t>
                      </m:r>
                      <m:r>
                        <a:rPr lang="es-CO">
                          <a:latin typeface="Cambria Math" panose="02040503050406030204" pitchFamily="18" charset="0"/>
                        </a:rPr>
                        <m:t>)=</m:t>
                      </m:r>
                      <m:f>
                        <m:fPr>
                          <m:ctrlPr>
                            <a:rPr lang="es-CO" i="1">
                              <a:latin typeface="Cambria Math" panose="02040503050406030204" pitchFamily="18" charset="0"/>
                            </a:rPr>
                          </m:ctrlPr>
                        </m:fPr>
                        <m:num>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i="1">
                                        <a:latin typeface="Cambria Math" panose="02040503050406030204" pitchFamily="18" charset="0"/>
                                      </a:rPr>
                                      <m:t>𝑘</m:t>
                                    </m:r>
                                  </m:e>
                                </m:mr>
                                <m:mr>
                                  <m:e>
                                    <m:r>
                                      <a:rPr lang="es-CO" i="1">
                                        <a:latin typeface="Cambria Math" panose="02040503050406030204" pitchFamily="18" charset="0"/>
                                      </a:rPr>
                                      <m:t>𝑥</m:t>
                                    </m:r>
                                  </m:e>
                                </m:mr>
                              </m:m>
                            </m:e>
                          </m:d>
                          <m:r>
                            <a:rPr lang="es-CO">
                              <a:latin typeface="Cambria Math" panose="02040503050406030204" pitchFamily="18" charset="0"/>
                            </a:rPr>
                            <m:t>∗</m:t>
                          </m:r>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i="1">
                                        <a:latin typeface="Cambria Math" panose="02040503050406030204" pitchFamily="18" charset="0"/>
                                      </a:rPr>
                                      <m:t>𝑁</m:t>
                                    </m:r>
                                    <m:r>
                                      <a:rPr lang="es-CO">
                                        <a:latin typeface="Cambria Math" panose="02040503050406030204" pitchFamily="18" charset="0"/>
                                      </a:rPr>
                                      <m:t>−</m:t>
                                    </m:r>
                                    <m:r>
                                      <a:rPr lang="es-CO" i="1">
                                        <a:latin typeface="Cambria Math" panose="02040503050406030204" pitchFamily="18" charset="0"/>
                                      </a:rPr>
                                      <m:t>𝑘</m:t>
                                    </m:r>
                                  </m:e>
                                </m:mr>
                                <m:mr>
                                  <m:e>
                                    <m:r>
                                      <a:rPr lang="es-CO" i="1">
                                        <a:latin typeface="Cambria Math" panose="02040503050406030204" pitchFamily="18" charset="0"/>
                                      </a:rPr>
                                      <m:t>𝑛</m:t>
                                    </m:r>
                                    <m:r>
                                      <a:rPr lang="es-CO">
                                        <a:latin typeface="Cambria Math" panose="02040503050406030204" pitchFamily="18" charset="0"/>
                                      </a:rPr>
                                      <m:t>−</m:t>
                                    </m:r>
                                    <m:r>
                                      <a:rPr lang="es-CO" i="1">
                                        <a:latin typeface="Cambria Math" panose="02040503050406030204" pitchFamily="18" charset="0"/>
                                      </a:rPr>
                                      <m:t>𝑥</m:t>
                                    </m:r>
                                  </m:e>
                                </m:mr>
                              </m:m>
                            </m:e>
                          </m:d>
                        </m:num>
                        <m:den>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i="1">
                                        <a:latin typeface="Cambria Math" panose="02040503050406030204" pitchFamily="18" charset="0"/>
                                      </a:rPr>
                                      <m:t>𝑁</m:t>
                                    </m:r>
                                  </m:e>
                                </m:mr>
                                <m:mr>
                                  <m:e>
                                    <m:r>
                                      <a:rPr lang="es-CO" i="1">
                                        <a:latin typeface="Cambria Math" panose="02040503050406030204" pitchFamily="18" charset="0"/>
                                      </a:rPr>
                                      <m:t>𝑛</m:t>
                                    </m:r>
                                  </m:e>
                                </m:mr>
                              </m:m>
                            </m:e>
                          </m:d>
                        </m:den>
                      </m:f>
                    </m:oMath>
                  </m:oMathPara>
                </a14:m>
                <a:endParaRPr lang="es-CO" dirty="0"/>
              </a:p>
            </p:txBody>
          </p:sp>
        </mc:Choice>
        <mc:Fallback>
          <p:sp>
            <p:nvSpPr>
              <p:cNvPr id="5" name="Rectángulo 4"/>
              <p:cNvSpPr>
                <a:spLocks noRot="1" noChangeAspect="1" noMove="1" noResize="1" noEditPoints="1" noAdjustHandles="1" noChangeArrowheads="1" noChangeShapeType="1" noTextEdit="1"/>
              </p:cNvSpPr>
              <p:nvPr/>
            </p:nvSpPr>
            <p:spPr>
              <a:xfrm>
                <a:off x="4014216" y="4724401"/>
                <a:ext cx="4617166" cy="844655"/>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791887726"/>
      </p:ext>
    </p:extLst>
  </p:cSld>
  <p:clrMapOvr>
    <a:masterClrMapping/>
  </p:clrMapOvr>
</p:sld>
</file>

<file path=ppt/theme/theme1.xml><?xml version="1.0" encoding="utf-8"?>
<a:theme xmlns:a="http://schemas.openxmlformats.org/drawingml/2006/main" name="Tipo de madera">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479</Words>
  <Application>Microsoft Office PowerPoint</Application>
  <PresentationFormat>Panorámica</PresentationFormat>
  <Paragraphs>90</Paragraphs>
  <Slides>13</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Cambria Math</vt:lpstr>
      <vt:lpstr>Noto Sans Symbols</vt:lpstr>
      <vt:lpstr>Rockwell</vt:lpstr>
      <vt:lpstr>Times New Roman</vt:lpstr>
      <vt:lpstr>Tipo de madera</vt:lpstr>
      <vt:lpstr>DISTRIBUCCION HIPERGEOMETRICA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DISTRIBUCCION HIPERGEOMETRICA</dc:title>
  <dc:creator>salas</dc:creator>
  <cp:lastModifiedBy>salas</cp:lastModifiedBy>
  <cp:revision>3</cp:revision>
  <dcterms:modified xsi:type="dcterms:W3CDTF">2019-03-21T23:34:43Z</dcterms:modified>
</cp:coreProperties>
</file>