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2" r:id="rId1"/>
  </p:sldMasterIdLst>
  <p:sldIdLst>
    <p:sldId id="256" r:id="rId2"/>
    <p:sldId id="257" r:id="rId3"/>
    <p:sldId id="264" r:id="rId4"/>
    <p:sldId id="258" r:id="rId5"/>
    <p:sldId id="259" r:id="rId6"/>
    <p:sldId id="261" r:id="rId7"/>
    <p:sldId id="260" r:id="rId8"/>
    <p:sldId id="262" r:id="rId9"/>
    <p:sldId id="265" r:id="rId10"/>
    <p:sldId id="263"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74" d="100"/>
          <a:sy n="74" d="100"/>
        </p:scale>
        <p:origin x="4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564540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3/23/2019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715058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3/23/2019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57410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3/23/2019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1962704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3/23/2019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89254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3/23/2019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2601636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3/23/2019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9333C77-0158-454C-844F-B7AB9BD7DAD4}" type="slidenum">
              <a:rPr lang="en-US" smtClean="0"/>
              <a:t>‹Nº›</a:t>
            </a:fld>
            <a:endParaRPr lang="en-US" dirty="0"/>
          </a:p>
        </p:txBody>
      </p:sp>
    </p:spTree>
    <p:extLst>
      <p:ext uri="{BB962C8B-B14F-4D97-AF65-F5344CB8AC3E}">
        <p14:creationId xmlns:p14="http://schemas.microsoft.com/office/powerpoint/2010/main" val="6835871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37004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245682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3/23/2019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748660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3/23/2019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FF9F0C5-380F-41C2-899A-BAC0F0927E16}" type="slidenum">
              <a:rPr lang="en-US" smtClean="0"/>
              <a:t>‹Nº›</a:t>
            </a:fld>
            <a:endParaRPr lang="en-US" dirty="0"/>
          </a:p>
        </p:txBody>
      </p:sp>
    </p:spTree>
    <p:extLst>
      <p:ext uri="{BB962C8B-B14F-4D97-AF65-F5344CB8AC3E}">
        <p14:creationId xmlns:p14="http://schemas.microsoft.com/office/powerpoint/2010/main" val="320453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964917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197083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3/23/2019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848454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2A54C80-263E-416B-A8E0-580EDEADCBDC}" type="datetimeFigureOut">
              <a:rPr lang="en-US" smtClean="0"/>
              <a:t>3/23/2019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19954A3-9DFD-4C44-94BA-B95130A3BA1C}" type="slidenum">
              <a:rPr lang="en-US" smtClean="0"/>
              <a:t>‹Nº›</a:t>
            </a:fld>
            <a:endParaRPr lang="en-US" dirty="0"/>
          </a:p>
        </p:txBody>
      </p:sp>
    </p:spTree>
    <p:extLst>
      <p:ext uri="{BB962C8B-B14F-4D97-AF65-F5344CB8AC3E}">
        <p14:creationId xmlns:p14="http://schemas.microsoft.com/office/powerpoint/2010/main" val="1086786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3/23/2019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663362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3/23/2019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72952948"/>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hyperlink" Target="https://es.slideshare.net/alexanderfloresvalencia/distribucion-hipergeometrica-28097904" TargetMode="External"/><Relationship Id="rId2" Type="http://schemas.openxmlformats.org/officeDocument/2006/relationships/hyperlink" Target="https://proyectodescartes.org/iCartesiLibri/materiales_didacticos/EstadisticaProbabilidadInferencia/VAdiscreta/4_1DistribucionHipergeometrica/index.html" TargetMode="External"/><Relationship Id="rId1" Type="http://schemas.openxmlformats.org/officeDocument/2006/relationships/slideLayout" Target="../slideLayouts/slideLayout2.xml"/><Relationship Id="rId5" Type="http://schemas.openxmlformats.org/officeDocument/2006/relationships/hyperlink" Target="http://www.itchihuahua.edu.mx/academic/industrial/sabaticorita/_private/03Ddistr%20Hipergeometrica.htm" TargetMode="External"/><Relationship Id="rId4" Type="http://schemas.openxmlformats.org/officeDocument/2006/relationships/hyperlink" Target="http://www.dma.ulpgc.es/profesores/personal/stat/cursoR4ULPGC/10-distribProbabilidad.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796089" y="1056241"/>
            <a:ext cx="9368914" cy="2038375"/>
          </a:xfrm>
        </p:spPr>
        <p:txBody>
          <a:bodyPr/>
          <a:lstStyle/>
          <a:p>
            <a:pPr algn="ctr"/>
            <a:r>
              <a:rPr lang="es-CO" sz="6000" dirty="0" smtClean="0">
                <a:solidFill>
                  <a:schemeClr val="accent2">
                    <a:lumMod val="75000"/>
                  </a:schemeClr>
                </a:solidFill>
                <a:latin typeface="Arial" panose="020B0604020202020204" pitchFamily="34" charset="0"/>
                <a:cs typeface="Arial" panose="020B0604020202020204" pitchFamily="34" charset="0"/>
              </a:rPr>
              <a:t>DISTRIBUCIÓN HIPERGEOMÉTRICA</a:t>
            </a:r>
            <a:endParaRPr lang="es-CO" sz="6000" dirty="0">
              <a:solidFill>
                <a:schemeClr val="accent2">
                  <a:lumMod val="75000"/>
                </a:schemeClr>
              </a:solidFill>
              <a:latin typeface="Arial" panose="020B0604020202020204" pitchFamily="34" charset="0"/>
              <a:cs typeface="Arial" panose="020B0604020202020204" pitchFamily="34" charset="0"/>
            </a:endParaRPr>
          </a:p>
        </p:txBody>
      </p:sp>
      <p:sp>
        <p:nvSpPr>
          <p:cNvPr id="3" name="Subtítulo 2"/>
          <p:cNvSpPr>
            <a:spLocks noGrp="1"/>
          </p:cNvSpPr>
          <p:nvPr>
            <p:ph type="subTitle" idx="1"/>
          </p:nvPr>
        </p:nvSpPr>
        <p:spPr>
          <a:xfrm>
            <a:off x="1259640" y="5472277"/>
            <a:ext cx="4360871" cy="1096899"/>
          </a:xfrm>
        </p:spPr>
        <p:txBody>
          <a:bodyPr>
            <a:noAutofit/>
          </a:bodyPr>
          <a:lstStyle/>
          <a:p>
            <a:pPr algn="l"/>
            <a:r>
              <a:rPr lang="es-CO" sz="2400" b="1" dirty="0" smtClean="0">
                <a:solidFill>
                  <a:schemeClr val="accent2">
                    <a:lumMod val="75000"/>
                  </a:schemeClr>
                </a:solidFill>
                <a:latin typeface="Arial" panose="020B0604020202020204" pitchFamily="34" charset="0"/>
                <a:cs typeface="Arial" panose="020B0604020202020204" pitchFamily="34" charset="0"/>
              </a:rPr>
              <a:t>Marlly Olave</a:t>
            </a:r>
          </a:p>
          <a:p>
            <a:pPr algn="l"/>
            <a:r>
              <a:rPr lang="es-CO" sz="2400" b="1" dirty="0" smtClean="0">
                <a:solidFill>
                  <a:schemeClr val="accent2">
                    <a:lumMod val="75000"/>
                  </a:schemeClr>
                </a:solidFill>
                <a:latin typeface="Arial" panose="020B0604020202020204" pitchFamily="34" charset="0"/>
                <a:cs typeface="Arial" panose="020B0604020202020204" pitchFamily="34" charset="0"/>
              </a:rPr>
              <a:t>Anderson Hoyos</a:t>
            </a:r>
            <a:endParaRPr lang="es-CO" sz="2400" b="1" dirty="0">
              <a:solidFill>
                <a:schemeClr val="accent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995415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304863" y="553660"/>
            <a:ext cx="10887137" cy="5959737"/>
          </a:xfrm>
        </p:spPr>
        <p:txBody>
          <a:bodyPr>
            <a:normAutofit lnSpcReduction="10000"/>
          </a:bodyPr>
          <a:lstStyle/>
          <a:p>
            <a:r>
              <a:rPr lang="es-CO" sz="2400" b="1" dirty="0">
                <a:solidFill>
                  <a:schemeClr val="accent2">
                    <a:lumMod val="75000"/>
                  </a:schemeClr>
                </a:solidFill>
                <a:latin typeface="Arial" panose="020B0604020202020204" pitchFamily="34" charset="0"/>
                <a:cs typeface="Arial" panose="020B0604020202020204" pitchFamily="34" charset="0"/>
              </a:rPr>
              <a:t>Ejemplo </a:t>
            </a:r>
            <a:r>
              <a:rPr lang="es-CO" sz="2400" b="1" dirty="0" smtClean="0">
                <a:solidFill>
                  <a:schemeClr val="accent2">
                    <a:lumMod val="75000"/>
                  </a:schemeClr>
                </a:solidFill>
                <a:latin typeface="Arial" panose="020B0604020202020204" pitchFamily="34" charset="0"/>
                <a:cs typeface="Arial" panose="020B0604020202020204" pitchFamily="34" charset="0"/>
              </a:rPr>
              <a:t>2</a:t>
            </a:r>
            <a:endParaRPr lang="es-CO" sz="2400" dirty="0">
              <a:solidFill>
                <a:schemeClr val="accent2">
                  <a:lumMod val="75000"/>
                </a:schemeClr>
              </a:solidFill>
              <a:latin typeface="Arial" panose="020B0604020202020204" pitchFamily="34" charset="0"/>
              <a:cs typeface="Arial" panose="020B0604020202020204" pitchFamily="34" charset="0"/>
            </a:endParaRPr>
          </a:p>
          <a:p>
            <a:pPr marL="0" indent="0">
              <a:buNone/>
            </a:pPr>
            <a:r>
              <a:rPr lang="es-CO" sz="2400" dirty="0">
                <a:solidFill>
                  <a:schemeClr val="accent2">
                    <a:lumMod val="75000"/>
                  </a:schemeClr>
                </a:solidFill>
                <a:latin typeface="Arial" panose="020B0604020202020204" pitchFamily="34" charset="0"/>
                <a:cs typeface="Arial" panose="020B0604020202020204" pitchFamily="34" charset="0"/>
              </a:rPr>
              <a:t>Suponiendo la extracción aleatoria de 10 elementos de un conjunto formado por 50 elementos totales (</a:t>
            </a:r>
            <a:r>
              <a:rPr lang="es-CO" sz="2400" b="1" dirty="0">
                <a:solidFill>
                  <a:schemeClr val="accent4">
                    <a:lumMod val="75000"/>
                  </a:schemeClr>
                </a:solidFill>
                <a:latin typeface="Arial" panose="020B0604020202020204" pitchFamily="34" charset="0"/>
                <a:cs typeface="Arial" panose="020B0604020202020204" pitchFamily="34" charset="0"/>
              </a:rPr>
              <a:t>cartas baraja española</a:t>
            </a:r>
            <a:r>
              <a:rPr lang="es-CO" sz="2400" dirty="0">
                <a:solidFill>
                  <a:schemeClr val="accent2">
                    <a:lumMod val="75000"/>
                  </a:schemeClr>
                </a:solidFill>
                <a:latin typeface="Arial" panose="020B0604020202020204" pitchFamily="34" charset="0"/>
                <a:cs typeface="Arial" panose="020B0604020202020204" pitchFamily="34" charset="0"/>
              </a:rPr>
              <a:t>) de los cuales 20 son del tipo A (</a:t>
            </a:r>
            <a:r>
              <a:rPr lang="es-CO" sz="2400" b="1" dirty="0">
                <a:solidFill>
                  <a:schemeClr val="accent4">
                    <a:lumMod val="75000"/>
                  </a:schemeClr>
                </a:solidFill>
                <a:latin typeface="Arial" panose="020B0604020202020204" pitchFamily="34" charset="0"/>
                <a:cs typeface="Arial" panose="020B0604020202020204" pitchFamily="34" charset="0"/>
              </a:rPr>
              <a:t>salir oro</a:t>
            </a:r>
            <a:r>
              <a:rPr lang="es-CO" sz="2400" dirty="0">
                <a:solidFill>
                  <a:schemeClr val="accent2">
                    <a:lumMod val="75000"/>
                  </a:schemeClr>
                </a:solidFill>
                <a:latin typeface="Arial" panose="020B0604020202020204" pitchFamily="34" charset="0"/>
                <a:cs typeface="Arial" panose="020B0604020202020204" pitchFamily="34" charset="0"/>
              </a:rPr>
              <a:t>) y 30 son del tipo complementario (</a:t>
            </a:r>
            <a:r>
              <a:rPr lang="es-CO" sz="2400" b="1" dirty="0">
                <a:solidFill>
                  <a:schemeClr val="accent4">
                    <a:lumMod val="75000"/>
                  </a:schemeClr>
                </a:solidFill>
                <a:latin typeface="Arial" panose="020B0604020202020204" pitchFamily="34" charset="0"/>
                <a:cs typeface="Arial" panose="020B0604020202020204" pitchFamily="34" charset="0"/>
              </a:rPr>
              <a:t>no salir oro</a:t>
            </a:r>
            <a:r>
              <a:rPr lang="es-CO" sz="2400" dirty="0">
                <a:solidFill>
                  <a:schemeClr val="accent2">
                    <a:lumMod val="75000"/>
                  </a:schemeClr>
                </a:solidFill>
                <a:latin typeface="Arial" panose="020B0604020202020204" pitchFamily="34" charset="0"/>
                <a:cs typeface="Arial" panose="020B0604020202020204" pitchFamily="34" charset="0"/>
              </a:rPr>
              <a:t>).</a:t>
            </a:r>
            <a:br>
              <a:rPr lang="es-CO" sz="2400" dirty="0">
                <a:solidFill>
                  <a:schemeClr val="accent2">
                    <a:lumMod val="75000"/>
                  </a:schemeClr>
                </a:solidFill>
                <a:latin typeface="Arial" panose="020B0604020202020204" pitchFamily="34" charset="0"/>
                <a:cs typeface="Arial" panose="020B0604020202020204" pitchFamily="34" charset="0"/>
              </a:rPr>
            </a:br>
            <a:r>
              <a:rPr lang="es-CO" sz="2400" dirty="0">
                <a:solidFill>
                  <a:schemeClr val="accent2">
                    <a:lumMod val="75000"/>
                  </a:schemeClr>
                </a:solidFill>
                <a:latin typeface="Arial" panose="020B0604020202020204" pitchFamily="34" charset="0"/>
                <a:cs typeface="Arial" panose="020B0604020202020204" pitchFamily="34" charset="0"/>
              </a:rPr>
              <a:t>Realizando las extracciones sin devolver los elementos extraídos y llamamos X al número de elementos del tipo A (</a:t>
            </a:r>
            <a:r>
              <a:rPr lang="es-CO" sz="2400" b="1" dirty="0">
                <a:solidFill>
                  <a:schemeClr val="accent4">
                    <a:lumMod val="75000"/>
                  </a:schemeClr>
                </a:solidFill>
                <a:latin typeface="Arial" panose="020B0604020202020204" pitchFamily="34" charset="0"/>
                <a:cs typeface="Arial" panose="020B0604020202020204" pitchFamily="34" charset="0"/>
              </a:rPr>
              <a:t>oros obtenidos</a:t>
            </a:r>
            <a:r>
              <a:rPr lang="es-CO" sz="2400" dirty="0">
                <a:solidFill>
                  <a:schemeClr val="accent2">
                    <a:lumMod val="75000"/>
                  </a:schemeClr>
                </a:solidFill>
                <a:latin typeface="Arial" panose="020B0604020202020204" pitchFamily="34" charset="0"/>
                <a:cs typeface="Arial" panose="020B0604020202020204" pitchFamily="34" charset="0"/>
              </a:rPr>
              <a:t>) que extraemos en las 10 cartas; X seguirá una distribución hipergeométrica de parámetros (50, 10, 20/50). </a:t>
            </a:r>
            <a:br>
              <a:rPr lang="es-CO" sz="2400" dirty="0">
                <a:solidFill>
                  <a:schemeClr val="accent2">
                    <a:lumMod val="75000"/>
                  </a:schemeClr>
                </a:solidFill>
                <a:latin typeface="Arial" panose="020B0604020202020204" pitchFamily="34" charset="0"/>
                <a:cs typeface="Arial" panose="020B0604020202020204" pitchFamily="34" charset="0"/>
              </a:rPr>
            </a:br>
            <a:r>
              <a:rPr lang="es-CO" sz="2400" dirty="0">
                <a:solidFill>
                  <a:schemeClr val="accent2">
                    <a:lumMod val="75000"/>
                  </a:schemeClr>
                </a:solidFill>
                <a:latin typeface="Arial" panose="020B0604020202020204" pitchFamily="34" charset="0"/>
                <a:cs typeface="Arial" panose="020B0604020202020204" pitchFamily="34" charset="0"/>
              </a:rPr>
              <a:t>Para calcular la probabilidad de obtener </a:t>
            </a:r>
            <a:r>
              <a:rPr lang="es-CO" sz="2400" b="1" dirty="0">
                <a:solidFill>
                  <a:schemeClr val="accent4">
                    <a:lumMod val="75000"/>
                  </a:schemeClr>
                </a:solidFill>
                <a:latin typeface="Arial" panose="020B0604020202020204" pitchFamily="34" charset="0"/>
                <a:cs typeface="Arial" panose="020B0604020202020204" pitchFamily="34" charset="0"/>
              </a:rPr>
              <a:t>5 oros</a:t>
            </a:r>
            <a:r>
              <a:rPr lang="es-CO" sz="2400" dirty="0" smtClean="0">
                <a:solidFill>
                  <a:schemeClr val="accent2">
                    <a:lumMod val="75000"/>
                  </a:schemeClr>
                </a:solidFill>
                <a:latin typeface="Arial" panose="020B0604020202020204" pitchFamily="34" charset="0"/>
                <a:cs typeface="Arial" panose="020B0604020202020204" pitchFamily="34" charset="0"/>
              </a:rPr>
              <a:t>:</a:t>
            </a:r>
          </a:p>
          <a:p>
            <a:pPr marL="0" indent="0">
              <a:buNone/>
            </a:pPr>
            <a:endParaRPr lang="es-CO" sz="2400" dirty="0">
              <a:solidFill>
                <a:schemeClr val="accent2">
                  <a:lumMod val="75000"/>
                </a:schemeClr>
              </a:solidFill>
              <a:latin typeface="Arial" panose="020B0604020202020204" pitchFamily="34" charset="0"/>
              <a:cs typeface="Arial" panose="020B0604020202020204" pitchFamily="34" charset="0"/>
            </a:endParaRPr>
          </a:p>
          <a:p>
            <a:pPr marL="0" indent="0">
              <a:buNone/>
            </a:pPr>
            <a:r>
              <a:rPr lang="es-CO" sz="2400" b="1" dirty="0">
                <a:solidFill>
                  <a:schemeClr val="accent4">
                    <a:lumMod val="75000"/>
                  </a:schemeClr>
                </a:solidFill>
                <a:latin typeface="Arial" panose="020B0604020202020204" pitchFamily="34" charset="0"/>
                <a:cs typeface="Arial" panose="020B0604020202020204" pitchFamily="34" charset="0"/>
              </a:rPr>
              <a:t>Variables</a:t>
            </a:r>
            <a:endParaRPr lang="es-CO" sz="2400" dirty="0">
              <a:solidFill>
                <a:schemeClr val="accent4">
                  <a:lumMod val="75000"/>
                </a:schemeClr>
              </a:solidFill>
              <a:latin typeface="Arial" panose="020B0604020202020204" pitchFamily="34" charset="0"/>
              <a:cs typeface="Arial" panose="020B0604020202020204" pitchFamily="34" charset="0"/>
            </a:endParaRPr>
          </a:p>
          <a:p>
            <a:r>
              <a:rPr lang="es-ES_tradnl" sz="2400" b="1" dirty="0">
                <a:solidFill>
                  <a:schemeClr val="accent2">
                    <a:lumMod val="75000"/>
                  </a:schemeClr>
                </a:solidFill>
                <a:latin typeface="Arial" panose="020B0604020202020204" pitchFamily="34" charset="0"/>
                <a:cs typeface="Arial" panose="020B0604020202020204" pitchFamily="34" charset="0"/>
              </a:rPr>
              <a:t>N </a:t>
            </a:r>
            <a:r>
              <a:rPr lang="es-ES_tradnl" sz="2400" dirty="0">
                <a:solidFill>
                  <a:schemeClr val="accent2">
                    <a:lumMod val="75000"/>
                  </a:schemeClr>
                </a:solidFill>
                <a:latin typeface="Arial" panose="020B0604020202020204" pitchFamily="34" charset="0"/>
                <a:cs typeface="Arial" panose="020B0604020202020204" pitchFamily="34" charset="0"/>
              </a:rPr>
              <a:t>= 50 elementos</a:t>
            </a:r>
            <a:endParaRPr lang="es-CO" sz="2400" dirty="0">
              <a:solidFill>
                <a:schemeClr val="accent2">
                  <a:lumMod val="75000"/>
                </a:schemeClr>
              </a:solidFill>
              <a:latin typeface="Arial" panose="020B0604020202020204" pitchFamily="34" charset="0"/>
              <a:cs typeface="Arial" panose="020B0604020202020204" pitchFamily="34" charset="0"/>
            </a:endParaRPr>
          </a:p>
          <a:p>
            <a:r>
              <a:rPr lang="es-ES_tradnl" sz="2400" b="1" dirty="0">
                <a:solidFill>
                  <a:schemeClr val="accent2">
                    <a:lumMod val="75000"/>
                  </a:schemeClr>
                </a:solidFill>
                <a:latin typeface="Arial" panose="020B0604020202020204" pitchFamily="34" charset="0"/>
                <a:cs typeface="Arial" panose="020B0604020202020204" pitchFamily="34" charset="0"/>
              </a:rPr>
              <a:t>k </a:t>
            </a:r>
            <a:r>
              <a:rPr lang="es-ES_tradnl" sz="2400" dirty="0">
                <a:solidFill>
                  <a:schemeClr val="accent2">
                    <a:lumMod val="75000"/>
                  </a:schemeClr>
                </a:solidFill>
                <a:latin typeface="Arial" panose="020B0604020202020204" pitchFamily="34" charset="0"/>
                <a:cs typeface="Arial" panose="020B0604020202020204" pitchFamily="34" charset="0"/>
              </a:rPr>
              <a:t>= 20 elementos si llega a </a:t>
            </a:r>
            <a:r>
              <a:rPr lang="es-ES_tradnl" sz="2400" b="1" dirty="0">
                <a:solidFill>
                  <a:schemeClr val="accent2">
                    <a:lumMod val="75000"/>
                  </a:schemeClr>
                </a:solidFill>
                <a:latin typeface="Arial" panose="020B0604020202020204" pitchFamily="34" charset="0"/>
                <a:cs typeface="Arial" panose="020B0604020202020204" pitchFamily="34" charset="0"/>
              </a:rPr>
              <a:t>salir oro</a:t>
            </a:r>
            <a:endParaRPr lang="es-CO" sz="2400" dirty="0">
              <a:solidFill>
                <a:schemeClr val="accent2">
                  <a:lumMod val="75000"/>
                </a:schemeClr>
              </a:solidFill>
              <a:latin typeface="Arial" panose="020B0604020202020204" pitchFamily="34" charset="0"/>
              <a:cs typeface="Arial" panose="020B0604020202020204" pitchFamily="34" charset="0"/>
            </a:endParaRPr>
          </a:p>
          <a:p>
            <a:r>
              <a:rPr lang="es-ES_tradnl" sz="2400" b="1" dirty="0">
                <a:solidFill>
                  <a:schemeClr val="accent2">
                    <a:lumMod val="75000"/>
                  </a:schemeClr>
                </a:solidFill>
                <a:latin typeface="Arial" panose="020B0604020202020204" pitchFamily="34" charset="0"/>
                <a:cs typeface="Arial" panose="020B0604020202020204" pitchFamily="34" charset="0"/>
              </a:rPr>
              <a:t>n =</a:t>
            </a:r>
            <a:r>
              <a:rPr lang="es-ES_tradnl" sz="2400" dirty="0">
                <a:solidFill>
                  <a:schemeClr val="accent2">
                    <a:lumMod val="75000"/>
                  </a:schemeClr>
                </a:solidFill>
                <a:latin typeface="Arial" panose="020B0604020202020204" pitchFamily="34" charset="0"/>
                <a:cs typeface="Arial" panose="020B0604020202020204" pitchFamily="34" charset="0"/>
              </a:rPr>
              <a:t> 10 cartas de muestra</a:t>
            </a:r>
            <a:endParaRPr lang="es-CO" sz="2400" dirty="0">
              <a:solidFill>
                <a:schemeClr val="accent2">
                  <a:lumMod val="75000"/>
                </a:schemeClr>
              </a:solidFill>
              <a:latin typeface="Arial" panose="020B0604020202020204" pitchFamily="34" charset="0"/>
              <a:cs typeface="Arial" panose="020B0604020202020204" pitchFamily="34" charset="0"/>
            </a:endParaRPr>
          </a:p>
          <a:p>
            <a:r>
              <a:rPr lang="es-ES_tradnl" sz="2400" b="1" dirty="0">
                <a:solidFill>
                  <a:schemeClr val="accent2">
                    <a:lumMod val="75000"/>
                  </a:schemeClr>
                </a:solidFill>
                <a:latin typeface="Arial" panose="020B0604020202020204" pitchFamily="34" charset="0"/>
                <a:cs typeface="Arial" panose="020B0604020202020204" pitchFamily="34" charset="0"/>
              </a:rPr>
              <a:t>x = </a:t>
            </a:r>
            <a:r>
              <a:rPr lang="es-ES_tradnl" sz="2400" dirty="0">
                <a:solidFill>
                  <a:schemeClr val="accent2">
                    <a:lumMod val="75000"/>
                  </a:schemeClr>
                </a:solidFill>
                <a:latin typeface="Arial" panose="020B0604020202020204" pitchFamily="34" charset="0"/>
                <a:cs typeface="Arial" panose="020B0604020202020204" pitchFamily="34" charset="0"/>
              </a:rPr>
              <a:t>5 cartas seleccionadas</a:t>
            </a:r>
            <a:endParaRPr lang="es-CO" sz="2400" dirty="0">
              <a:solidFill>
                <a:schemeClr val="accent2">
                  <a:lumMod val="75000"/>
                </a:schemeClr>
              </a:solidFill>
              <a:latin typeface="Arial" panose="020B0604020202020204" pitchFamily="34" charset="0"/>
              <a:cs typeface="Arial" panose="020B0604020202020204" pitchFamily="34" charset="0"/>
            </a:endParaRPr>
          </a:p>
          <a:p>
            <a:endParaRPr lang="es-CO" dirty="0"/>
          </a:p>
        </p:txBody>
      </p:sp>
      <p:pic>
        <p:nvPicPr>
          <p:cNvPr id="4" name="Picture 4" descr="https://lh3.googleusercontent.com/5DipTPAacpuW_nFb0NOVOX3zYAJaEWfshpvELk8deSBimh3hzFnGFj5kXmDLVqciz_MXDH3xCI7L-Xo9-4RzzDLog9mO3YthzvW9_01Qxcm92LcDpCHODYrmFHMHSKCUIMCmGlp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4186" y="3997012"/>
            <a:ext cx="2495974" cy="596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5902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down)">
                                      <p:cBhvr>
                                        <p:cTn id="13" dur="500"/>
                                        <p:tgtEl>
                                          <p:spTgt spid="3">
                                            <p:txEl>
                                              <p:pRg st="3" end="3"/>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down)">
                                      <p:cBhvr>
                                        <p:cTn id="16" dur="500"/>
                                        <p:tgtEl>
                                          <p:spTgt spid="3">
                                            <p:txEl>
                                              <p:pRg st="4" end="4"/>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wipe(down)">
                                      <p:cBhvr>
                                        <p:cTn id="19" dur="500"/>
                                        <p:tgtEl>
                                          <p:spTgt spid="3">
                                            <p:txEl>
                                              <p:pRg st="5" end="5"/>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wipe(down)">
                                      <p:cBhvr>
                                        <p:cTn id="25" dur="500"/>
                                        <p:tgtEl>
                                          <p:spTgt spid="3">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heel(1)">
                                      <p:cBhvr>
                                        <p:cTn id="30"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908726" y="920497"/>
            <a:ext cx="9551754" cy="5218402"/>
          </a:xfrm>
        </p:spPr>
        <p:txBody>
          <a:bodyPr>
            <a:normAutofit/>
          </a:bodyPr>
          <a:lstStyle/>
          <a:p>
            <a:pPr marL="0" indent="0" algn="just">
              <a:lnSpc>
                <a:spcPct val="107000"/>
              </a:lnSpc>
              <a:spcAft>
                <a:spcPts val="800"/>
              </a:spcAft>
              <a:buNone/>
            </a:pPr>
            <a:r>
              <a:rPr lang="es-CO" sz="2000" b="1" dirty="0">
                <a:solidFill>
                  <a:schemeClr val="accent2">
                    <a:lumMod val="75000"/>
                  </a:schemeClr>
                </a:solidFill>
                <a:latin typeface="Arial" panose="020B0604020202020204" pitchFamily="34" charset="0"/>
                <a:ea typeface="Times New Roman" panose="02020603050405020304" pitchFamily="18" charset="0"/>
                <a:cs typeface="Arial" panose="020B0604020202020204" pitchFamily="34" charset="0"/>
              </a:rPr>
              <a:t>Ejemplo 3.    </a:t>
            </a:r>
            <a:r>
              <a:rPr lang="es-CO" sz="2000" dirty="0">
                <a:solidFill>
                  <a:schemeClr val="accent2">
                    <a:lumMod val="75000"/>
                  </a:schemeClr>
                </a:solidFill>
                <a:latin typeface="Arial" panose="020B0604020202020204" pitchFamily="34" charset="0"/>
                <a:ea typeface="Calibri" panose="020F0502020204030204" pitchFamily="34" charset="0"/>
                <a:cs typeface="Arial" panose="020B0604020202020204" pitchFamily="34" charset="0"/>
              </a:rPr>
              <a:t>Para evitar que lo descubran en la aduana, un viajero ha colocado </a:t>
            </a:r>
            <a:r>
              <a:rPr lang="es-CO" sz="2000" b="1" dirty="0">
                <a:solidFill>
                  <a:schemeClr val="accent2">
                    <a:lumMod val="75000"/>
                  </a:schemeClr>
                </a:solidFill>
                <a:latin typeface="Arial" panose="020B0604020202020204" pitchFamily="34" charset="0"/>
                <a:ea typeface="Calibri" panose="020F0502020204030204" pitchFamily="34" charset="0"/>
                <a:cs typeface="Arial" panose="020B0604020202020204" pitchFamily="34" charset="0"/>
              </a:rPr>
              <a:t>6 tabletas  </a:t>
            </a:r>
            <a:r>
              <a:rPr lang="es-CO" sz="2000" dirty="0">
                <a:solidFill>
                  <a:schemeClr val="accent2">
                    <a:lumMod val="75000"/>
                  </a:schemeClr>
                </a:solidFill>
                <a:latin typeface="Arial" panose="020B0604020202020204" pitchFamily="34" charset="0"/>
                <a:ea typeface="Calibri" panose="020F0502020204030204" pitchFamily="34" charset="0"/>
                <a:cs typeface="Arial" panose="020B0604020202020204" pitchFamily="34" charset="0"/>
              </a:rPr>
              <a:t>de narcótico en una botella que contiene </a:t>
            </a:r>
            <a:r>
              <a:rPr lang="es-CO" sz="2000" b="1" dirty="0">
                <a:solidFill>
                  <a:schemeClr val="accent2">
                    <a:lumMod val="75000"/>
                  </a:schemeClr>
                </a:solidFill>
                <a:latin typeface="Arial" panose="020B0604020202020204" pitchFamily="34" charset="0"/>
                <a:ea typeface="Calibri" panose="020F0502020204030204" pitchFamily="34" charset="0"/>
                <a:cs typeface="Arial" panose="020B0604020202020204" pitchFamily="34" charset="0"/>
              </a:rPr>
              <a:t>9 píldoras</a:t>
            </a:r>
            <a:r>
              <a:rPr lang="es-CO" sz="2000" dirty="0">
                <a:solidFill>
                  <a:schemeClr val="accent2">
                    <a:lumMod val="75000"/>
                  </a:schemeClr>
                </a:solidFill>
                <a:latin typeface="Arial" panose="020B0604020202020204" pitchFamily="34" charset="0"/>
                <a:ea typeface="Calibri" panose="020F0502020204030204" pitchFamily="34" charset="0"/>
                <a:cs typeface="Arial" panose="020B0604020202020204" pitchFamily="34" charset="0"/>
              </a:rPr>
              <a:t> de vitamina que son similares en apariencia. Si el oficial de la aduana selecciona </a:t>
            </a:r>
            <a:r>
              <a:rPr lang="es-CO" sz="2000" b="1" dirty="0">
                <a:solidFill>
                  <a:schemeClr val="accent2">
                    <a:lumMod val="75000"/>
                  </a:schemeClr>
                </a:solidFill>
                <a:latin typeface="Arial" panose="020B0604020202020204" pitchFamily="34" charset="0"/>
                <a:ea typeface="Calibri" panose="020F0502020204030204" pitchFamily="34" charset="0"/>
                <a:cs typeface="Arial" panose="020B0604020202020204" pitchFamily="34" charset="0"/>
              </a:rPr>
              <a:t>3 tabletas aleatoriamente</a:t>
            </a:r>
            <a:r>
              <a:rPr lang="es-CO" sz="2000" dirty="0">
                <a:solidFill>
                  <a:schemeClr val="accent2">
                    <a:lumMod val="75000"/>
                  </a:schemeClr>
                </a:solidFill>
                <a:latin typeface="Arial" panose="020B0604020202020204" pitchFamily="34" charset="0"/>
                <a:ea typeface="Calibri" panose="020F0502020204030204" pitchFamily="34" charset="0"/>
                <a:cs typeface="Arial" panose="020B0604020202020204" pitchFamily="34" charset="0"/>
              </a:rPr>
              <a:t> para analizarlas. </a:t>
            </a:r>
            <a:r>
              <a:rPr lang="es-CO" sz="2000" b="1" dirty="0">
                <a:solidFill>
                  <a:schemeClr val="accent2">
                    <a:lumMod val="75000"/>
                  </a:schemeClr>
                </a:solidFill>
                <a:latin typeface="Arial" panose="020B0604020202020204" pitchFamily="34" charset="0"/>
                <a:ea typeface="Calibri" panose="020F0502020204030204" pitchFamily="34" charset="0"/>
                <a:cs typeface="Arial" panose="020B0604020202020204" pitchFamily="34" charset="0"/>
              </a:rPr>
              <a:t>a)</a:t>
            </a:r>
            <a:r>
              <a:rPr lang="es-CO" sz="2000" dirty="0">
                <a:solidFill>
                  <a:schemeClr val="accent2">
                    <a:lumMod val="75000"/>
                  </a:schemeClr>
                </a:solidFill>
                <a:latin typeface="Arial" panose="020B0604020202020204" pitchFamily="34" charset="0"/>
                <a:ea typeface="Calibri" panose="020F0502020204030204" pitchFamily="34" charset="0"/>
                <a:cs typeface="Arial" panose="020B0604020202020204" pitchFamily="34" charset="0"/>
              </a:rPr>
              <a:t> ¿Cuál es la probabilidad de que el viajero sea arrestado por posesión de narcóticos?, </a:t>
            </a:r>
            <a:r>
              <a:rPr lang="es-CO" sz="2000" b="1" dirty="0">
                <a:solidFill>
                  <a:schemeClr val="accent2">
                    <a:lumMod val="75000"/>
                  </a:schemeClr>
                </a:solidFill>
                <a:latin typeface="Arial" panose="020B0604020202020204" pitchFamily="34" charset="0"/>
                <a:ea typeface="Calibri" panose="020F0502020204030204" pitchFamily="34" charset="0"/>
                <a:cs typeface="Arial" panose="020B0604020202020204" pitchFamily="34" charset="0"/>
              </a:rPr>
              <a:t>b) </a:t>
            </a:r>
            <a:r>
              <a:rPr lang="es-CO" sz="2000" dirty="0">
                <a:solidFill>
                  <a:schemeClr val="accent2">
                    <a:lumMod val="75000"/>
                  </a:schemeClr>
                </a:solidFill>
                <a:latin typeface="Arial" panose="020B0604020202020204" pitchFamily="34" charset="0"/>
                <a:ea typeface="Calibri" panose="020F0502020204030204" pitchFamily="34" charset="0"/>
                <a:cs typeface="Arial" panose="020B0604020202020204" pitchFamily="34" charset="0"/>
              </a:rPr>
              <a:t>¿Cuál es la probabilidad de que no sea arrestado por posesión de narcóticos?  </a:t>
            </a:r>
            <a:r>
              <a:rPr lang="es-ES_tradnl" sz="2000" b="1" dirty="0">
                <a:solidFill>
                  <a:schemeClr val="accent2">
                    <a:lumMod val="75000"/>
                  </a:schemeClr>
                </a:solidFill>
                <a:latin typeface="Arial" panose="020B0604020202020204" pitchFamily="34" charset="0"/>
                <a:ea typeface="Times New Roman" panose="02020603050405020304" pitchFamily="18" charset="0"/>
                <a:cs typeface="Arial" panose="020B0604020202020204" pitchFamily="34" charset="0"/>
              </a:rPr>
              <a:t>Existen dos formas de resolverlo. </a:t>
            </a:r>
            <a:endParaRPr lang="es-CO" sz="2000" dirty="0">
              <a:solidFill>
                <a:schemeClr val="accent2">
                  <a:lumMod val="75000"/>
                </a:schemeClr>
              </a:solidFill>
              <a:latin typeface="Arial" panose="020B0604020202020204" pitchFamily="34" charset="0"/>
              <a:ea typeface="Calibri" panose="020F0502020204030204" pitchFamily="34" charset="0"/>
              <a:cs typeface="Arial" panose="020B0604020202020204" pitchFamily="34" charset="0"/>
            </a:endParaRPr>
          </a:p>
          <a:p>
            <a:pPr marL="0" indent="0" algn="just">
              <a:lnSpc>
                <a:spcPct val="107000"/>
              </a:lnSpc>
              <a:buNone/>
            </a:pPr>
            <a:r>
              <a:rPr lang="es-ES_tradnl" sz="2000" b="1" dirty="0">
                <a:solidFill>
                  <a:schemeClr val="accent2">
                    <a:lumMod val="75000"/>
                  </a:schemeClr>
                </a:solidFill>
                <a:latin typeface="Arial" panose="020B0604020202020204" pitchFamily="34" charset="0"/>
                <a:ea typeface="Times New Roman" panose="02020603050405020304" pitchFamily="18" charset="0"/>
                <a:cs typeface="Arial" panose="020B0604020202020204" pitchFamily="34" charset="0"/>
              </a:rPr>
              <a:t>Solución:</a:t>
            </a:r>
            <a:endParaRPr lang="es-CO" sz="2000" dirty="0">
              <a:solidFill>
                <a:schemeClr val="accent2">
                  <a:lumMod val="75000"/>
                </a:schemeClr>
              </a:solidFill>
              <a:latin typeface="Arial" panose="020B0604020202020204" pitchFamily="34" charset="0"/>
              <a:ea typeface="Calibri" panose="020F0502020204030204" pitchFamily="34" charset="0"/>
              <a:cs typeface="Arial" panose="020B0604020202020204" pitchFamily="34" charset="0"/>
            </a:endParaRPr>
          </a:p>
          <a:p>
            <a:pPr marL="228600" algn="just">
              <a:lnSpc>
                <a:spcPct val="107000"/>
              </a:lnSpc>
            </a:pPr>
            <a:r>
              <a:rPr lang="es-ES_tradnl" sz="2000" b="1" dirty="0">
                <a:solidFill>
                  <a:schemeClr val="accent2">
                    <a:lumMod val="75000"/>
                  </a:schemeClr>
                </a:solidFill>
                <a:latin typeface="Arial" panose="020B0604020202020204" pitchFamily="34" charset="0"/>
                <a:ea typeface="Times New Roman" panose="02020603050405020304" pitchFamily="18" charset="0"/>
                <a:cs typeface="Arial" panose="020B0604020202020204" pitchFamily="34" charset="0"/>
              </a:rPr>
              <a:t>N </a:t>
            </a:r>
            <a:r>
              <a:rPr lang="es-ES_tradnl" sz="2000" dirty="0">
                <a:solidFill>
                  <a:schemeClr val="accent2">
                    <a:lumMod val="75000"/>
                  </a:schemeClr>
                </a:solidFill>
                <a:latin typeface="Arial" panose="020B0604020202020204" pitchFamily="34" charset="0"/>
                <a:ea typeface="Times New Roman" panose="02020603050405020304" pitchFamily="18" charset="0"/>
                <a:cs typeface="Arial" panose="020B0604020202020204" pitchFamily="34" charset="0"/>
              </a:rPr>
              <a:t>= 9+6 =15 total de tabletas                                                      </a:t>
            </a:r>
            <a:endParaRPr lang="es-CO" sz="2000" dirty="0">
              <a:solidFill>
                <a:schemeClr val="accent2">
                  <a:lumMod val="75000"/>
                </a:schemeClr>
              </a:solidFill>
              <a:latin typeface="Arial" panose="020B0604020202020204" pitchFamily="34" charset="0"/>
              <a:ea typeface="Calibri" panose="020F0502020204030204" pitchFamily="34" charset="0"/>
              <a:cs typeface="Arial" panose="020B0604020202020204" pitchFamily="34" charset="0"/>
            </a:endParaRPr>
          </a:p>
          <a:p>
            <a:pPr marL="228600" algn="just">
              <a:lnSpc>
                <a:spcPct val="107000"/>
              </a:lnSpc>
            </a:pPr>
            <a:r>
              <a:rPr lang="es-ES_tradnl" sz="2000" b="1" dirty="0">
                <a:solidFill>
                  <a:schemeClr val="accent2">
                    <a:lumMod val="75000"/>
                  </a:schemeClr>
                </a:solidFill>
                <a:latin typeface="Arial" panose="020B0604020202020204" pitchFamily="34" charset="0"/>
                <a:ea typeface="Times New Roman" panose="02020603050405020304" pitchFamily="18" charset="0"/>
                <a:cs typeface="Arial" panose="020B0604020202020204" pitchFamily="34" charset="0"/>
              </a:rPr>
              <a:t>k </a:t>
            </a:r>
            <a:r>
              <a:rPr lang="es-ES_tradnl" sz="2000" dirty="0">
                <a:solidFill>
                  <a:schemeClr val="accent2">
                    <a:lumMod val="75000"/>
                  </a:schemeClr>
                </a:solidFill>
                <a:latin typeface="Arial" panose="020B0604020202020204" pitchFamily="34" charset="0"/>
                <a:ea typeface="Times New Roman" panose="02020603050405020304" pitchFamily="18" charset="0"/>
                <a:cs typeface="Arial" panose="020B0604020202020204" pitchFamily="34" charset="0"/>
              </a:rPr>
              <a:t>= 6 tabletas de narcótico                                          </a:t>
            </a:r>
            <a:endParaRPr lang="es-CO" sz="2000" dirty="0">
              <a:solidFill>
                <a:schemeClr val="accent2">
                  <a:lumMod val="75000"/>
                </a:schemeClr>
              </a:solidFill>
              <a:latin typeface="Arial" panose="020B0604020202020204" pitchFamily="34" charset="0"/>
              <a:ea typeface="Calibri" panose="020F0502020204030204" pitchFamily="34" charset="0"/>
              <a:cs typeface="Arial" panose="020B0604020202020204" pitchFamily="34" charset="0"/>
            </a:endParaRPr>
          </a:p>
          <a:p>
            <a:pPr marL="228600" algn="just">
              <a:lnSpc>
                <a:spcPct val="107000"/>
              </a:lnSpc>
            </a:pPr>
            <a:r>
              <a:rPr lang="es-ES_tradnl" sz="2000" b="1" dirty="0">
                <a:solidFill>
                  <a:schemeClr val="accent2">
                    <a:lumMod val="75000"/>
                  </a:schemeClr>
                </a:solidFill>
                <a:latin typeface="Arial" panose="020B0604020202020204" pitchFamily="34" charset="0"/>
                <a:ea typeface="Times New Roman" panose="02020603050405020304" pitchFamily="18" charset="0"/>
                <a:cs typeface="Arial" panose="020B0604020202020204" pitchFamily="34" charset="0"/>
              </a:rPr>
              <a:t>n =</a:t>
            </a:r>
            <a:r>
              <a:rPr lang="es-ES_tradnl" sz="2000" dirty="0">
                <a:solidFill>
                  <a:schemeClr val="accent2">
                    <a:lumMod val="75000"/>
                  </a:schemeClr>
                </a:solidFill>
                <a:latin typeface="Arial" panose="020B0604020202020204" pitchFamily="34" charset="0"/>
                <a:ea typeface="Times New Roman" panose="02020603050405020304" pitchFamily="18" charset="0"/>
                <a:cs typeface="Arial" panose="020B0604020202020204" pitchFamily="34" charset="0"/>
              </a:rPr>
              <a:t> 3 tabletas seleccionadas                                                  </a:t>
            </a:r>
            <a:endParaRPr lang="es-CO" sz="2000" dirty="0">
              <a:solidFill>
                <a:schemeClr val="accent2">
                  <a:lumMod val="75000"/>
                </a:schemeClr>
              </a:solidFill>
              <a:latin typeface="Arial" panose="020B0604020202020204" pitchFamily="34" charset="0"/>
              <a:ea typeface="Calibri" panose="020F0502020204030204" pitchFamily="34" charset="0"/>
              <a:cs typeface="Arial" panose="020B0604020202020204" pitchFamily="34" charset="0"/>
            </a:endParaRPr>
          </a:p>
          <a:p>
            <a:pPr marL="228600" algn="just">
              <a:lnSpc>
                <a:spcPct val="107000"/>
              </a:lnSpc>
            </a:pPr>
            <a:r>
              <a:rPr lang="es-ES_tradnl" sz="2000" b="1" dirty="0">
                <a:solidFill>
                  <a:schemeClr val="accent2">
                    <a:lumMod val="75000"/>
                  </a:schemeClr>
                </a:solidFill>
                <a:latin typeface="Arial" panose="020B0604020202020204" pitchFamily="34" charset="0"/>
                <a:ea typeface="Times New Roman" panose="02020603050405020304" pitchFamily="18" charset="0"/>
                <a:cs typeface="Arial" panose="020B0604020202020204" pitchFamily="34" charset="0"/>
              </a:rPr>
              <a:t>x = </a:t>
            </a:r>
            <a:r>
              <a:rPr lang="es-ES_tradnl" sz="2000" dirty="0">
                <a:solidFill>
                  <a:schemeClr val="accent2">
                    <a:lumMod val="75000"/>
                  </a:schemeClr>
                </a:solidFill>
                <a:latin typeface="Arial" panose="020B0604020202020204" pitchFamily="34" charset="0"/>
                <a:ea typeface="Times New Roman" panose="02020603050405020304" pitchFamily="18" charset="0"/>
                <a:cs typeface="Arial" panose="020B0604020202020204" pitchFamily="34" charset="0"/>
              </a:rPr>
              <a:t>0, 1, 2, o 3 tabletas de narcótico  </a:t>
            </a:r>
            <a:endParaRPr lang="es-CO" sz="2000" dirty="0">
              <a:solidFill>
                <a:schemeClr val="accent2">
                  <a:lumMod val="75000"/>
                </a:schemeClr>
              </a:solidFill>
              <a:latin typeface="Arial" panose="020B0604020202020204" pitchFamily="34" charset="0"/>
              <a:ea typeface="Calibri" panose="020F0502020204030204" pitchFamily="34" charset="0"/>
              <a:cs typeface="Arial" panose="020B0604020202020204" pitchFamily="34" charset="0"/>
            </a:endParaRPr>
          </a:p>
          <a:p>
            <a:endParaRPr lang="es-CO" dirty="0"/>
          </a:p>
        </p:txBody>
      </p:sp>
    </p:spTree>
    <p:extLst>
      <p:ext uri="{BB962C8B-B14F-4D97-AF65-F5344CB8AC3E}">
        <p14:creationId xmlns:p14="http://schemas.microsoft.com/office/powerpoint/2010/main" val="696735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42994" y="194629"/>
            <a:ext cx="11575626" cy="5794691"/>
          </a:xfrm>
        </p:spPr>
        <p:txBody>
          <a:bodyPr/>
          <a:lstStyle/>
          <a:p>
            <a:r>
              <a:rPr lang="es-CO" dirty="0" smtClean="0">
                <a:solidFill>
                  <a:schemeClr val="accent2">
                    <a:lumMod val="75000"/>
                  </a:schemeClr>
                </a:solidFill>
              </a:rPr>
              <a:t>Primera forma</a:t>
            </a:r>
          </a:p>
          <a:p>
            <a:endParaRPr lang="es-CO" dirty="0" smtClean="0"/>
          </a:p>
          <a:p>
            <a:endParaRPr lang="es-CO" dirty="0"/>
          </a:p>
          <a:p>
            <a:endParaRPr lang="es-CO" dirty="0" smtClean="0"/>
          </a:p>
          <a:p>
            <a:endParaRPr lang="es-CO" dirty="0"/>
          </a:p>
          <a:p>
            <a:endParaRPr lang="es-CO" dirty="0" smtClean="0"/>
          </a:p>
          <a:p>
            <a:endParaRPr lang="es-CO" dirty="0"/>
          </a:p>
          <a:p>
            <a:r>
              <a:rPr lang="es-CO" dirty="0" smtClean="0">
                <a:solidFill>
                  <a:schemeClr val="accent2">
                    <a:lumMod val="75000"/>
                  </a:schemeClr>
                </a:solidFill>
              </a:rPr>
              <a:t>Segunda forma</a:t>
            </a:r>
            <a:endParaRPr lang="es-CO" dirty="0">
              <a:solidFill>
                <a:schemeClr val="accent2">
                  <a:lumMod val="75000"/>
                </a:schemeClr>
              </a:solidFill>
            </a:endParaRPr>
          </a:p>
          <a:p>
            <a:endParaRPr lang="es-CO" dirty="0" smtClean="0"/>
          </a:p>
        </p:txBody>
      </p:sp>
      <p:pic>
        <p:nvPicPr>
          <p:cNvPr id="4" name="Imagen 3" descr="http://www.itchihuahua.edu.mx/academic/industrial/sabaticorita/_private/03Ddistr%20Hipergeometrica_archivos/image018.gif"/>
          <p:cNvPicPr/>
          <p:nvPr/>
        </p:nvPicPr>
        <p:blipFill rotWithShape="1">
          <a:blip r:embed="rId2">
            <a:extLst>
              <a:ext uri="{28A0092B-C50C-407E-A947-70E740481C1C}">
                <a14:useLocalDpi xmlns:a14="http://schemas.microsoft.com/office/drawing/2010/main" val="0"/>
              </a:ext>
            </a:extLst>
          </a:blip>
          <a:srcRect l="3149" t="1" r="2525" b="-9809"/>
          <a:stretch/>
        </p:blipFill>
        <p:spPr bwMode="auto">
          <a:xfrm>
            <a:off x="2421687" y="194629"/>
            <a:ext cx="5924983" cy="1197553"/>
          </a:xfrm>
          <a:prstGeom prst="rect">
            <a:avLst/>
          </a:prstGeom>
          <a:noFill/>
          <a:ln>
            <a:noFill/>
          </a:ln>
          <a:extLst>
            <a:ext uri="{53640926-AAD7-44D8-BBD7-CCE9431645EC}">
              <a14:shadowObscured xmlns:a14="http://schemas.microsoft.com/office/drawing/2010/main"/>
            </a:ext>
          </a:extLst>
        </p:spPr>
      </p:pic>
      <p:pic>
        <p:nvPicPr>
          <p:cNvPr id="5" name="Imagen 4" descr="http://www.itchihuahua.edu.mx/academic/industrial/sabaticorita/_private/03Ddistr%20Hipergeometrica_archivos/image020.gif"/>
          <p:cNvPicPr/>
          <p:nvPr/>
        </p:nvPicPr>
        <p:blipFill>
          <a:blip r:embed="rId3">
            <a:extLst>
              <a:ext uri="{28A0092B-C50C-407E-A947-70E740481C1C}">
                <a14:useLocalDpi xmlns:a14="http://schemas.microsoft.com/office/drawing/2010/main" val="0"/>
              </a:ext>
            </a:extLst>
          </a:blip>
          <a:srcRect/>
          <a:stretch>
            <a:fillRect/>
          </a:stretch>
        </p:blipFill>
        <p:spPr bwMode="auto">
          <a:xfrm>
            <a:off x="2511741" y="1392182"/>
            <a:ext cx="5744874" cy="1134775"/>
          </a:xfrm>
          <a:prstGeom prst="rect">
            <a:avLst/>
          </a:prstGeom>
          <a:noFill/>
          <a:ln>
            <a:noFill/>
          </a:ln>
        </p:spPr>
      </p:pic>
      <mc:AlternateContent xmlns:mc="http://schemas.openxmlformats.org/markup-compatibility/2006" xmlns:a14="http://schemas.microsoft.com/office/drawing/2010/main">
        <mc:Choice Requires="a14">
          <p:sp>
            <p:nvSpPr>
              <p:cNvPr id="6" name="Rectángulo 5"/>
              <p:cNvSpPr/>
              <p:nvPr/>
            </p:nvSpPr>
            <p:spPr>
              <a:xfrm>
                <a:off x="2511741" y="2888832"/>
                <a:ext cx="6075911" cy="835678"/>
              </a:xfrm>
              <a:prstGeom prst="rect">
                <a:avLst/>
              </a:prstGeom>
            </p:spPr>
            <p:txBody>
              <a:bodyPr wrap="square">
                <a:spAutoFit/>
              </a:bodyPr>
              <a:lstStyle/>
              <a:p>
                <a:pPr algn="just">
                  <a:lnSpc>
                    <a:spcPct val="107000"/>
                  </a:lnSpc>
                  <a:spcAft>
                    <a:spcPts val="800"/>
                  </a:spcAft>
                </a:pPr>
                <a14:m>
                  <m:oMath xmlns:m="http://schemas.openxmlformats.org/officeDocument/2006/math">
                    <m:r>
                      <a:rPr lang="es-CO" i="1">
                        <a:latin typeface="Cambria Math" panose="02040503050406030204" pitchFamily="18" charset="0"/>
                        <a:ea typeface="Calibri" panose="020F0502020204030204" pitchFamily="34" charset="0"/>
                        <a:cs typeface="Arial" panose="020B0604020202020204" pitchFamily="34" charset="0"/>
                      </a:rPr>
                      <m:t>𝑝</m:t>
                    </m:r>
                    <m:r>
                      <a:rPr lang="es-CO" i="1">
                        <a:latin typeface="Cambria Math" panose="02040503050406030204" pitchFamily="18" charset="0"/>
                        <a:ea typeface="Calibri" panose="020F0502020204030204" pitchFamily="34" charset="0"/>
                        <a:cs typeface="Arial" panose="020B0604020202020204" pitchFamily="34" charset="0"/>
                      </a:rPr>
                      <m:t>(</m:t>
                    </m:r>
                    <m:r>
                      <a:rPr lang="es-CO" i="1">
                        <a:latin typeface="Cambria Math" panose="02040503050406030204" pitchFamily="18" charset="0"/>
                        <a:ea typeface="Calibri" panose="020F0502020204030204" pitchFamily="34" charset="0"/>
                        <a:cs typeface="Arial" panose="020B0604020202020204" pitchFamily="34" charset="0"/>
                      </a:rPr>
                      <m:t>𝑥</m:t>
                    </m:r>
                    <m:r>
                      <a:rPr lang="es-CO" i="1">
                        <a:latin typeface="Cambria Math" panose="02040503050406030204" pitchFamily="18" charset="0"/>
                        <a:ea typeface="Calibri" panose="020F0502020204030204" pitchFamily="34" charset="0"/>
                        <a:cs typeface="Arial" panose="020B0604020202020204" pitchFamily="34" charset="0"/>
                      </a:rPr>
                      <m:t>=0,1,2 </m:t>
                    </m:r>
                    <m:r>
                      <a:rPr lang="es-CO" i="1">
                        <a:latin typeface="Cambria Math" panose="02040503050406030204" pitchFamily="18" charset="0"/>
                        <a:ea typeface="Calibri" panose="020F0502020204030204" pitchFamily="34" charset="0"/>
                        <a:cs typeface="Arial" panose="020B0604020202020204" pitchFamily="34" charset="0"/>
                      </a:rPr>
                      <m:t>𝑜</m:t>
                    </m:r>
                    <m:r>
                      <a:rPr lang="es-CO" i="1">
                        <a:latin typeface="Cambria Math" panose="02040503050406030204" pitchFamily="18" charset="0"/>
                        <a:ea typeface="Calibri" panose="020F0502020204030204" pitchFamily="34" charset="0"/>
                        <a:cs typeface="Arial" panose="020B0604020202020204" pitchFamily="34" charset="0"/>
                      </a:rPr>
                      <m:t> 3 </m:t>
                    </m:r>
                    <m:r>
                      <a:rPr lang="es-CO" i="1">
                        <a:latin typeface="Cambria Math" panose="02040503050406030204" pitchFamily="18" charset="0"/>
                        <a:ea typeface="Calibri" panose="020F0502020204030204" pitchFamily="34" charset="0"/>
                        <a:cs typeface="Arial" panose="020B0604020202020204" pitchFamily="34" charset="0"/>
                      </a:rPr>
                      <m:t>𝑡𝑎𝑏𝑙𝑒𝑡𝑎𝑠</m:t>
                    </m:r>
                    <m:r>
                      <a:rPr lang="es-CO" i="1">
                        <a:latin typeface="Cambria Math" panose="02040503050406030204" pitchFamily="18" charset="0"/>
                        <a:ea typeface="Calibri" panose="020F0502020204030204" pitchFamily="34" charset="0"/>
                        <a:cs typeface="Arial" panose="020B0604020202020204" pitchFamily="34" charset="0"/>
                      </a:rPr>
                      <m:t> </m:t>
                    </m:r>
                    <m:d>
                      <m:dPr>
                        <m:ctrlPr>
                          <a:rPr lang="es-CO" i="1">
                            <a:latin typeface="Cambria Math" panose="02040503050406030204" pitchFamily="18" charset="0"/>
                            <a:ea typeface="Calibri" panose="020F0502020204030204" pitchFamily="34" charset="0"/>
                            <a:cs typeface="Arial" panose="020B0604020202020204" pitchFamily="34" charset="0"/>
                          </a:rPr>
                        </m:ctrlPr>
                      </m:dPr>
                      <m:e>
                        <m:r>
                          <a:rPr lang="es-CO" i="1">
                            <a:latin typeface="Cambria Math" panose="02040503050406030204" pitchFamily="18" charset="0"/>
                            <a:ea typeface="Calibri" panose="020F0502020204030204" pitchFamily="34" charset="0"/>
                            <a:cs typeface="Arial" panose="020B0604020202020204" pitchFamily="34" charset="0"/>
                          </a:rPr>
                          <m:t>𝑛</m:t>
                        </m:r>
                        <m:r>
                          <a:rPr lang="es-CO" i="1">
                            <a:latin typeface="Cambria Math" panose="02040503050406030204" pitchFamily="18" charset="0"/>
                            <a:ea typeface="Calibri" panose="020F0502020204030204" pitchFamily="34" charset="0"/>
                            <a:cs typeface="Arial" panose="020B0604020202020204" pitchFamily="34" charset="0"/>
                          </a:rPr>
                          <m:t>=3</m:t>
                        </m:r>
                      </m:e>
                    </m:d>
                    <m:r>
                      <a:rPr lang="es-CO" i="1">
                        <a:latin typeface="Cambria Math" panose="02040503050406030204" pitchFamily="18" charset="0"/>
                        <a:ea typeface="Calibri" panose="020F0502020204030204" pitchFamily="34" charset="0"/>
                        <a:cs typeface="Arial" panose="020B0604020202020204" pitchFamily="34" charset="0"/>
                      </a:rPr>
                      <m:t>)</m:t>
                    </m:r>
                    <m:r>
                      <a:rPr lang="es-CO">
                        <a:latin typeface="Cambria Math" panose="02040503050406030204" pitchFamily="18" charset="0"/>
                        <a:ea typeface="Calibri" panose="020F0502020204030204" pitchFamily="34" charset="0"/>
                        <a:cs typeface="Arial" panose="020B0604020202020204" pitchFamily="34" charset="0"/>
                      </a:rPr>
                      <m:t>=</m:t>
                    </m:r>
                    <m:f>
                      <m:fPr>
                        <m:ctrlPr>
                          <a:rPr lang="es-CO" i="1">
                            <a:latin typeface="Cambria Math" panose="02040503050406030204" pitchFamily="18" charset="0"/>
                            <a:ea typeface="Calibri" panose="020F0502020204030204" pitchFamily="34" charset="0"/>
                            <a:cs typeface="Arial" panose="020B0604020202020204" pitchFamily="34" charset="0"/>
                          </a:rPr>
                        </m:ctrlPr>
                      </m:fPr>
                      <m:num>
                        <m:d>
                          <m:dPr>
                            <m:ctrlPr>
                              <a:rPr lang="es-CO" i="1">
                                <a:latin typeface="Cambria Math" panose="02040503050406030204" pitchFamily="18" charset="0"/>
                                <a:ea typeface="Calibri" panose="020F0502020204030204" pitchFamily="34" charset="0"/>
                                <a:cs typeface="Arial" panose="020B0604020202020204" pitchFamily="34" charset="0"/>
                              </a:rPr>
                            </m:ctrlPr>
                          </m:dPr>
                          <m:e>
                            <m:m>
                              <m:mPr>
                                <m:mcs>
                                  <m:mc>
                                    <m:mcPr>
                                      <m:count m:val="1"/>
                                      <m:mcJc m:val="center"/>
                                    </m:mcPr>
                                  </m:mc>
                                </m:mcs>
                                <m:ctrlPr>
                                  <a:rPr lang="es-CO" i="1">
                                    <a:latin typeface="Cambria Math" panose="02040503050406030204" pitchFamily="18" charset="0"/>
                                    <a:ea typeface="Calibri" panose="020F0502020204030204" pitchFamily="34" charset="0"/>
                                    <a:cs typeface="Arial" panose="020B0604020202020204" pitchFamily="34" charset="0"/>
                                  </a:rPr>
                                </m:ctrlPr>
                              </m:mPr>
                              <m:mr>
                                <m:e>
                                  <m:r>
                                    <a:rPr lang="es-CO" i="1">
                                      <a:latin typeface="Cambria Math" panose="02040503050406030204" pitchFamily="18" charset="0"/>
                                      <a:ea typeface="Calibri" panose="020F0502020204030204" pitchFamily="34" charset="0"/>
                                      <a:cs typeface="Arial" panose="020B0604020202020204" pitchFamily="34" charset="0"/>
                                    </a:rPr>
                                    <m:t>𝑘</m:t>
                                  </m:r>
                                </m:e>
                              </m:mr>
                              <m:mr>
                                <m:e>
                                  <m:r>
                                    <a:rPr lang="es-CO" i="1">
                                      <a:latin typeface="Cambria Math" panose="02040503050406030204" pitchFamily="18" charset="0"/>
                                      <a:ea typeface="Calibri" panose="020F0502020204030204" pitchFamily="34" charset="0"/>
                                      <a:cs typeface="Arial" panose="020B0604020202020204" pitchFamily="34" charset="0"/>
                                    </a:rPr>
                                    <m:t>𝑥</m:t>
                                  </m:r>
                                </m:e>
                              </m:mr>
                            </m:m>
                          </m:e>
                        </m:d>
                        <m:r>
                          <a:rPr lang="es-CO" i="1">
                            <a:latin typeface="Cambria Math" panose="02040503050406030204" pitchFamily="18" charset="0"/>
                            <a:ea typeface="Calibri" panose="020F0502020204030204" pitchFamily="34" charset="0"/>
                            <a:cs typeface="Arial" panose="020B0604020202020204" pitchFamily="34" charset="0"/>
                          </a:rPr>
                          <m:t>∗</m:t>
                        </m:r>
                        <m:d>
                          <m:dPr>
                            <m:ctrlPr>
                              <a:rPr lang="es-CO" i="1">
                                <a:latin typeface="Cambria Math" panose="02040503050406030204" pitchFamily="18" charset="0"/>
                                <a:ea typeface="Calibri" panose="020F0502020204030204" pitchFamily="34" charset="0"/>
                                <a:cs typeface="Arial" panose="020B0604020202020204" pitchFamily="34" charset="0"/>
                              </a:rPr>
                            </m:ctrlPr>
                          </m:dPr>
                          <m:e>
                            <m:m>
                              <m:mPr>
                                <m:mcs>
                                  <m:mc>
                                    <m:mcPr>
                                      <m:count m:val="1"/>
                                      <m:mcJc m:val="center"/>
                                    </m:mcPr>
                                  </m:mc>
                                </m:mcs>
                                <m:ctrlPr>
                                  <a:rPr lang="es-CO" i="1">
                                    <a:latin typeface="Cambria Math" panose="02040503050406030204" pitchFamily="18" charset="0"/>
                                    <a:ea typeface="Calibri" panose="020F0502020204030204" pitchFamily="34" charset="0"/>
                                    <a:cs typeface="Arial" panose="020B0604020202020204" pitchFamily="34" charset="0"/>
                                  </a:rPr>
                                </m:ctrlPr>
                              </m:mPr>
                              <m:mr>
                                <m:e>
                                  <m:r>
                                    <a:rPr lang="es-CO" i="1">
                                      <a:latin typeface="Cambria Math" panose="02040503050406030204" pitchFamily="18" charset="0"/>
                                      <a:ea typeface="Calibri" panose="020F0502020204030204" pitchFamily="34" charset="0"/>
                                      <a:cs typeface="Arial" panose="020B0604020202020204" pitchFamily="34" charset="0"/>
                                    </a:rPr>
                                    <m:t>𝑁</m:t>
                                  </m:r>
                                  <m:r>
                                    <a:rPr lang="es-CO" i="1">
                                      <a:latin typeface="Cambria Math" panose="02040503050406030204" pitchFamily="18" charset="0"/>
                                      <a:ea typeface="Calibri" panose="020F0502020204030204" pitchFamily="34" charset="0"/>
                                      <a:cs typeface="Arial" panose="020B0604020202020204" pitchFamily="34" charset="0"/>
                                    </a:rPr>
                                    <m:t>−</m:t>
                                  </m:r>
                                  <m:r>
                                    <a:rPr lang="es-CO" i="1">
                                      <a:latin typeface="Cambria Math" panose="02040503050406030204" pitchFamily="18" charset="0"/>
                                      <a:ea typeface="Calibri" panose="020F0502020204030204" pitchFamily="34" charset="0"/>
                                      <a:cs typeface="Arial" panose="020B0604020202020204" pitchFamily="34" charset="0"/>
                                    </a:rPr>
                                    <m:t>𝑘</m:t>
                                  </m:r>
                                </m:e>
                              </m:mr>
                              <m:mr>
                                <m:e>
                                  <m:r>
                                    <a:rPr lang="es-CO" i="1">
                                      <a:latin typeface="Cambria Math" panose="02040503050406030204" pitchFamily="18" charset="0"/>
                                      <a:ea typeface="Calibri" panose="020F0502020204030204" pitchFamily="34" charset="0"/>
                                      <a:cs typeface="Arial" panose="020B0604020202020204" pitchFamily="34" charset="0"/>
                                    </a:rPr>
                                    <m:t>𝑛</m:t>
                                  </m:r>
                                  <m:r>
                                    <a:rPr lang="es-CO" i="1">
                                      <a:latin typeface="Cambria Math" panose="02040503050406030204" pitchFamily="18" charset="0"/>
                                      <a:ea typeface="Calibri" panose="020F0502020204030204" pitchFamily="34" charset="0"/>
                                      <a:cs typeface="Arial" panose="020B0604020202020204" pitchFamily="34" charset="0"/>
                                    </a:rPr>
                                    <m:t>−</m:t>
                                  </m:r>
                                  <m:r>
                                    <a:rPr lang="es-CO" i="1">
                                      <a:latin typeface="Cambria Math" panose="02040503050406030204" pitchFamily="18" charset="0"/>
                                      <a:ea typeface="Calibri" panose="020F0502020204030204" pitchFamily="34" charset="0"/>
                                      <a:cs typeface="Arial" panose="020B0604020202020204" pitchFamily="34" charset="0"/>
                                    </a:rPr>
                                    <m:t>𝑥</m:t>
                                  </m:r>
                                </m:e>
                              </m:mr>
                            </m:m>
                          </m:e>
                        </m:d>
                      </m:num>
                      <m:den>
                        <m:d>
                          <m:dPr>
                            <m:ctrlPr>
                              <a:rPr lang="es-CO" i="1">
                                <a:latin typeface="Cambria Math" panose="02040503050406030204" pitchFamily="18" charset="0"/>
                                <a:ea typeface="Calibri" panose="020F0502020204030204" pitchFamily="34" charset="0"/>
                                <a:cs typeface="Arial" panose="020B0604020202020204" pitchFamily="34" charset="0"/>
                              </a:rPr>
                            </m:ctrlPr>
                          </m:dPr>
                          <m:e>
                            <m:m>
                              <m:mPr>
                                <m:mcs>
                                  <m:mc>
                                    <m:mcPr>
                                      <m:count m:val="1"/>
                                      <m:mcJc m:val="center"/>
                                    </m:mcPr>
                                  </m:mc>
                                </m:mcs>
                                <m:ctrlPr>
                                  <a:rPr lang="es-CO" i="1">
                                    <a:latin typeface="Cambria Math" panose="02040503050406030204" pitchFamily="18" charset="0"/>
                                    <a:ea typeface="Calibri" panose="020F0502020204030204" pitchFamily="34" charset="0"/>
                                    <a:cs typeface="Arial" panose="020B0604020202020204" pitchFamily="34" charset="0"/>
                                  </a:rPr>
                                </m:ctrlPr>
                              </m:mPr>
                              <m:mr>
                                <m:e>
                                  <m:r>
                                    <a:rPr lang="es-CO" i="1">
                                      <a:latin typeface="Cambria Math" panose="02040503050406030204" pitchFamily="18" charset="0"/>
                                      <a:ea typeface="Calibri" panose="020F0502020204030204" pitchFamily="34" charset="0"/>
                                      <a:cs typeface="Arial" panose="020B0604020202020204" pitchFamily="34" charset="0"/>
                                    </a:rPr>
                                    <m:t>𝑁</m:t>
                                  </m:r>
                                </m:e>
                              </m:mr>
                              <m:mr>
                                <m:e>
                                  <m:r>
                                    <a:rPr lang="es-CO" i="1">
                                      <a:latin typeface="Cambria Math" panose="02040503050406030204" pitchFamily="18" charset="0"/>
                                      <a:ea typeface="Calibri" panose="020F0502020204030204" pitchFamily="34" charset="0"/>
                                      <a:cs typeface="Arial" panose="020B0604020202020204" pitchFamily="34" charset="0"/>
                                    </a:rPr>
                                    <m:t>𝑛</m:t>
                                  </m:r>
                                </m:e>
                              </m:mr>
                            </m:m>
                          </m:e>
                        </m:d>
                      </m:den>
                    </m:f>
                  </m:oMath>
                </a14:m>
                <a:r>
                  <a:rPr lang="es-CO" dirty="0">
                    <a:latin typeface="Arial" panose="020B0604020202020204" pitchFamily="34" charset="0"/>
                    <a:ea typeface="Times New Roman" panose="02020603050405020304" pitchFamily="18" charset="0"/>
                    <a:cs typeface="Times New Roman" panose="02020603050405020304" pitchFamily="18" charset="0"/>
                  </a:rPr>
                  <a:t> </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6" name="Rectángulo 5"/>
              <p:cNvSpPr>
                <a:spLocks noRot="1" noChangeAspect="1" noMove="1" noResize="1" noEditPoints="1" noAdjustHandles="1" noChangeArrowheads="1" noChangeShapeType="1" noTextEdit="1"/>
              </p:cNvSpPr>
              <p:nvPr/>
            </p:nvSpPr>
            <p:spPr>
              <a:xfrm>
                <a:off x="2511741" y="2888832"/>
                <a:ext cx="6075911" cy="835678"/>
              </a:xfrm>
              <a:prstGeom prst="rect">
                <a:avLst/>
              </a:prstGeom>
              <a:blipFill>
                <a:blip r:embed="rId4"/>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7" name="Rectángulo 6"/>
              <p:cNvSpPr/>
              <p:nvPr/>
            </p:nvSpPr>
            <p:spPr>
              <a:xfrm>
                <a:off x="837353" y="3724510"/>
                <a:ext cx="4173450" cy="85048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CO" i="1">
                          <a:latin typeface="Cambria Math" panose="02040503050406030204" pitchFamily="18" charset="0"/>
                        </a:rPr>
                        <m:t>𝑝</m:t>
                      </m:r>
                      <m:r>
                        <a:rPr lang="es-CO">
                          <a:latin typeface="Cambria Math" panose="02040503050406030204" pitchFamily="18" charset="0"/>
                        </a:rPr>
                        <m:t>(</m:t>
                      </m:r>
                      <m:r>
                        <a:rPr lang="es-CO" i="1">
                          <a:latin typeface="Cambria Math" panose="02040503050406030204" pitchFamily="18" charset="0"/>
                        </a:rPr>
                        <m:t>𝑥</m:t>
                      </m:r>
                      <m:r>
                        <a:rPr lang="es-CO">
                          <a:latin typeface="Cambria Math" panose="02040503050406030204" pitchFamily="18" charset="0"/>
                        </a:rPr>
                        <m:t>=0,1,2 </m:t>
                      </m:r>
                      <m:r>
                        <a:rPr lang="es-CO" i="1">
                          <a:latin typeface="Cambria Math" panose="02040503050406030204" pitchFamily="18" charset="0"/>
                        </a:rPr>
                        <m:t>𝑜</m:t>
                      </m:r>
                      <m:r>
                        <a:rPr lang="es-CO">
                          <a:latin typeface="Cambria Math" panose="02040503050406030204" pitchFamily="18" charset="0"/>
                        </a:rPr>
                        <m:t> 3 </m:t>
                      </m:r>
                      <m:r>
                        <a:rPr lang="es-CO" i="1">
                          <a:latin typeface="Cambria Math" panose="02040503050406030204" pitchFamily="18" charset="0"/>
                        </a:rPr>
                        <m:t>𝑡𝑎𝑏𝑙𝑒𝑡𝑎𝑠</m:t>
                      </m:r>
                      <m:r>
                        <a:rPr lang="es-CO">
                          <a:latin typeface="Cambria Math" panose="02040503050406030204" pitchFamily="18" charset="0"/>
                        </a:rPr>
                        <m:t> </m:t>
                      </m:r>
                      <m:d>
                        <m:dPr>
                          <m:ctrlPr>
                            <a:rPr lang="es-CO" i="1">
                              <a:latin typeface="Cambria Math" panose="02040503050406030204" pitchFamily="18" charset="0"/>
                            </a:rPr>
                          </m:ctrlPr>
                        </m:dPr>
                        <m:e>
                          <m:r>
                            <a:rPr lang="es-CO" i="1">
                              <a:latin typeface="Cambria Math" panose="02040503050406030204" pitchFamily="18" charset="0"/>
                            </a:rPr>
                            <m:t>𝑛</m:t>
                          </m:r>
                          <m:r>
                            <a:rPr lang="es-CO">
                              <a:latin typeface="Cambria Math" panose="02040503050406030204" pitchFamily="18" charset="0"/>
                            </a:rPr>
                            <m:t>=3</m:t>
                          </m:r>
                        </m:e>
                      </m:d>
                      <m:r>
                        <a:rPr lang="es-CO">
                          <a:latin typeface="Cambria Math" panose="02040503050406030204" pitchFamily="18" charset="0"/>
                        </a:rPr>
                        <m:t>)=</m:t>
                      </m:r>
                      <m:f>
                        <m:fPr>
                          <m:ctrlPr>
                            <a:rPr lang="es-CO" i="1">
                              <a:latin typeface="Cambria Math" panose="02040503050406030204" pitchFamily="18" charset="0"/>
                            </a:rPr>
                          </m:ctrlPr>
                        </m:fPr>
                        <m:num>
                          <m:d>
                            <m:dPr>
                              <m:ctrlPr>
                                <a:rPr lang="es-CO" i="1">
                                  <a:latin typeface="Cambria Math" panose="02040503050406030204" pitchFamily="18" charset="0"/>
                                </a:rPr>
                              </m:ctrlPr>
                            </m:dPr>
                            <m:e>
                              <m:m>
                                <m:mPr>
                                  <m:mcs>
                                    <m:mc>
                                      <m:mcPr>
                                        <m:count m:val="1"/>
                                        <m:mcJc m:val="center"/>
                                      </m:mcPr>
                                    </m:mc>
                                  </m:mcs>
                                  <m:ctrlPr>
                                    <a:rPr lang="es-CO" i="1">
                                      <a:latin typeface="Cambria Math" panose="02040503050406030204" pitchFamily="18" charset="0"/>
                                    </a:rPr>
                                  </m:ctrlPr>
                                </m:mPr>
                                <m:mr>
                                  <m:e>
                                    <m:r>
                                      <a:rPr lang="es-CO">
                                        <a:latin typeface="Cambria Math" panose="02040503050406030204" pitchFamily="18" charset="0"/>
                                      </a:rPr>
                                      <m:t>6</m:t>
                                    </m:r>
                                  </m:e>
                                </m:mr>
                                <m:mr>
                                  <m:e>
                                    <m:r>
                                      <a:rPr lang="es-CO">
                                        <a:latin typeface="Cambria Math" panose="02040503050406030204" pitchFamily="18" charset="0"/>
                                      </a:rPr>
                                      <m:t>0</m:t>
                                    </m:r>
                                  </m:e>
                                </m:mr>
                              </m:m>
                            </m:e>
                          </m:d>
                          <m:r>
                            <a:rPr lang="es-CO">
                              <a:latin typeface="Cambria Math" panose="02040503050406030204" pitchFamily="18" charset="0"/>
                            </a:rPr>
                            <m:t>∗</m:t>
                          </m:r>
                          <m:d>
                            <m:dPr>
                              <m:ctrlPr>
                                <a:rPr lang="es-CO" i="1">
                                  <a:latin typeface="Cambria Math" panose="02040503050406030204" pitchFamily="18" charset="0"/>
                                </a:rPr>
                              </m:ctrlPr>
                            </m:dPr>
                            <m:e>
                              <m:m>
                                <m:mPr>
                                  <m:mcs>
                                    <m:mc>
                                      <m:mcPr>
                                        <m:count m:val="1"/>
                                        <m:mcJc m:val="center"/>
                                      </m:mcPr>
                                    </m:mc>
                                  </m:mcs>
                                  <m:ctrlPr>
                                    <a:rPr lang="es-CO" i="1">
                                      <a:latin typeface="Cambria Math" panose="02040503050406030204" pitchFamily="18" charset="0"/>
                                    </a:rPr>
                                  </m:ctrlPr>
                                </m:mPr>
                                <m:mr>
                                  <m:e>
                                    <m:r>
                                      <a:rPr lang="es-CO">
                                        <a:latin typeface="Cambria Math" panose="02040503050406030204" pitchFamily="18" charset="0"/>
                                      </a:rPr>
                                      <m:t>15−6</m:t>
                                    </m:r>
                                  </m:e>
                                </m:mr>
                                <m:mr>
                                  <m:e>
                                    <m:r>
                                      <a:rPr lang="es-CO">
                                        <a:latin typeface="Cambria Math" panose="02040503050406030204" pitchFamily="18" charset="0"/>
                                      </a:rPr>
                                      <m:t>3−0</m:t>
                                    </m:r>
                                  </m:e>
                                </m:mr>
                              </m:m>
                            </m:e>
                          </m:d>
                        </m:num>
                        <m:den>
                          <m:d>
                            <m:dPr>
                              <m:ctrlPr>
                                <a:rPr lang="es-CO" i="1">
                                  <a:latin typeface="Cambria Math" panose="02040503050406030204" pitchFamily="18" charset="0"/>
                                </a:rPr>
                              </m:ctrlPr>
                            </m:dPr>
                            <m:e>
                              <m:m>
                                <m:mPr>
                                  <m:mcs>
                                    <m:mc>
                                      <m:mcPr>
                                        <m:count m:val="1"/>
                                        <m:mcJc m:val="center"/>
                                      </m:mcPr>
                                    </m:mc>
                                  </m:mcs>
                                  <m:ctrlPr>
                                    <a:rPr lang="es-CO" i="1">
                                      <a:latin typeface="Cambria Math" panose="02040503050406030204" pitchFamily="18" charset="0"/>
                                    </a:rPr>
                                  </m:ctrlPr>
                                </m:mPr>
                                <m:mr>
                                  <m:e>
                                    <m:r>
                                      <a:rPr lang="es-CO">
                                        <a:latin typeface="Cambria Math" panose="02040503050406030204" pitchFamily="18" charset="0"/>
                                      </a:rPr>
                                      <m:t>15</m:t>
                                    </m:r>
                                  </m:e>
                                </m:mr>
                                <m:mr>
                                  <m:e>
                                    <m:r>
                                      <a:rPr lang="es-CO">
                                        <a:latin typeface="Cambria Math" panose="02040503050406030204" pitchFamily="18" charset="0"/>
                                      </a:rPr>
                                      <m:t>3</m:t>
                                    </m:r>
                                  </m:e>
                                </m:mr>
                              </m:m>
                            </m:e>
                          </m:d>
                        </m:den>
                      </m:f>
                    </m:oMath>
                  </m:oMathPara>
                </a14:m>
                <a:endParaRPr lang="es-CO" dirty="0"/>
              </a:p>
            </p:txBody>
          </p:sp>
        </mc:Choice>
        <mc:Fallback xmlns="">
          <p:sp>
            <p:nvSpPr>
              <p:cNvPr id="7" name="Rectángulo 6"/>
              <p:cNvSpPr>
                <a:spLocks noRot="1" noChangeAspect="1" noMove="1" noResize="1" noEditPoints="1" noAdjustHandles="1" noChangeArrowheads="1" noChangeShapeType="1" noTextEdit="1"/>
              </p:cNvSpPr>
              <p:nvPr/>
            </p:nvSpPr>
            <p:spPr>
              <a:xfrm>
                <a:off x="837353" y="3724510"/>
                <a:ext cx="4173450" cy="850489"/>
              </a:xfrm>
              <a:prstGeom prst="rect">
                <a:avLst/>
              </a:prstGeom>
              <a:blipFill>
                <a:blip r:embed="rId5"/>
                <a:stretch>
                  <a:fillRect r="-22774" b="-19424"/>
                </a:stretch>
              </a:blipFill>
            </p:spPr>
            <p:txBody>
              <a:bodyPr/>
              <a:lstStyle/>
              <a:p>
                <a:r>
                  <a:rPr lang="es-CO">
                    <a:noFill/>
                  </a:rPr>
                  <a:t> </a:t>
                </a:r>
              </a:p>
            </p:txBody>
          </p:sp>
        </mc:Fallback>
      </mc:AlternateContent>
      <p:sp>
        <p:nvSpPr>
          <p:cNvPr id="8" name="Rectángulo 7"/>
          <p:cNvSpPr/>
          <p:nvPr/>
        </p:nvSpPr>
        <p:spPr>
          <a:xfrm>
            <a:off x="837353" y="5221160"/>
            <a:ext cx="9535778" cy="373757"/>
          </a:xfrm>
          <a:prstGeom prst="rect">
            <a:avLst/>
          </a:prstGeom>
        </p:spPr>
        <p:txBody>
          <a:bodyPr wrap="square">
            <a:spAutoFit/>
          </a:bodyPr>
          <a:lstStyle/>
          <a:p>
            <a:pPr algn="just">
              <a:lnSpc>
                <a:spcPct val="107000"/>
              </a:lnSpc>
              <a:spcAft>
                <a:spcPts val="800"/>
              </a:spcAft>
            </a:pPr>
            <a:r>
              <a:rPr lang="es-CO" dirty="0">
                <a:solidFill>
                  <a:schemeClr val="accent2">
                    <a:lumMod val="75000"/>
                  </a:schemeClr>
                </a:solidFill>
                <a:latin typeface="Arial" panose="020B0604020202020204" pitchFamily="34" charset="0"/>
                <a:ea typeface="Times New Roman" panose="02020603050405020304" pitchFamily="18" charset="0"/>
                <a:cs typeface="Times New Roman" panose="02020603050405020304" pitchFamily="18" charset="0"/>
              </a:rPr>
              <a:t>La probabilidad que la aduana lo arreste es P=</a:t>
            </a:r>
            <a:r>
              <a:rPr lang="es-CO" b="1" dirty="0">
                <a:solidFill>
                  <a:schemeClr val="accent2">
                    <a:lumMod val="75000"/>
                  </a:schemeClr>
                </a:solidFill>
                <a:latin typeface="Arial" panose="020B0604020202020204" pitchFamily="34" charset="0"/>
                <a:ea typeface="Times New Roman" panose="02020603050405020304" pitchFamily="18" charset="0"/>
                <a:cs typeface="Times New Roman" panose="02020603050405020304" pitchFamily="18" charset="0"/>
              </a:rPr>
              <a:t>0.8154 </a:t>
            </a:r>
            <a:r>
              <a:rPr lang="es-CO" dirty="0">
                <a:solidFill>
                  <a:schemeClr val="accent2">
                    <a:lumMod val="75000"/>
                  </a:schemeClr>
                </a:solidFill>
                <a:latin typeface="Arial" panose="020B0604020202020204" pitchFamily="34" charset="0"/>
                <a:ea typeface="Times New Roman" panose="02020603050405020304" pitchFamily="18" charset="0"/>
                <a:cs typeface="Times New Roman" panose="02020603050405020304" pitchFamily="18" charset="0"/>
              </a:rPr>
              <a:t>y</a:t>
            </a:r>
            <a:r>
              <a:rPr lang="es-CO" b="1" dirty="0">
                <a:solidFill>
                  <a:schemeClr val="accent2">
                    <a:lumMod val="75000"/>
                  </a:schemeClr>
                </a:solidFill>
                <a:latin typeface="Arial" panose="020B0604020202020204" pitchFamily="34" charset="0"/>
                <a:ea typeface="Times New Roman" panose="02020603050405020304" pitchFamily="18" charset="0"/>
                <a:cs typeface="Times New Roman" panose="02020603050405020304" pitchFamily="18" charset="0"/>
              </a:rPr>
              <a:t> </a:t>
            </a:r>
            <a:r>
              <a:rPr lang="es-CO" dirty="0">
                <a:solidFill>
                  <a:schemeClr val="accent2">
                    <a:lumMod val="75000"/>
                  </a:schemeClr>
                </a:solidFill>
                <a:latin typeface="Arial" panose="020B0604020202020204" pitchFamily="34" charset="0"/>
                <a:ea typeface="Times New Roman" panose="02020603050405020304" pitchFamily="18" charset="0"/>
                <a:cs typeface="Times New Roman" panose="02020603050405020304" pitchFamily="18" charset="0"/>
              </a:rPr>
              <a:t>P=</a:t>
            </a:r>
            <a:r>
              <a:rPr lang="es-CO" b="1" dirty="0">
                <a:solidFill>
                  <a:schemeClr val="accent2">
                    <a:lumMod val="75000"/>
                  </a:schemeClr>
                </a:solidFill>
                <a:latin typeface="Arial" panose="020B0604020202020204" pitchFamily="34" charset="0"/>
                <a:ea typeface="Times New Roman" panose="02020603050405020304" pitchFamily="18" charset="0"/>
                <a:cs typeface="Times New Roman" panose="02020603050405020304" pitchFamily="18" charset="0"/>
              </a:rPr>
              <a:t>0.1846 </a:t>
            </a:r>
            <a:r>
              <a:rPr lang="es-CO" dirty="0">
                <a:solidFill>
                  <a:schemeClr val="accent2">
                    <a:lumMod val="75000"/>
                  </a:schemeClr>
                </a:solidFill>
                <a:latin typeface="Arial" panose="020B0604020202020204" pitchFamily="34" charset="0"/>
                <a:ea typeface="Times New Roman" panose="02020603050405020304" pitchFamily="18" charset="0"/>
                <a:cs typeface="Times New Roman" panose="02020603050405020304" pitchFamily="18" charset="0"/>
              </a:rPr>
              <a:t>que no sea arrestado.</a:t>
            </a:r>
            <a:endParaRPr lang="es-CO"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03824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628310" y="842772"/>
            <a:ext cx="10283274" cy="5509259"/>
          </a:xfrm>
        </p:spPr>
        <p:txBody>
          <a:bodyPr>
            <a:normAutofit lnSpcReduction="10000"/>
          </a:bodyPr>
          <a:lstStyle/>
          <a:p>
            <a:r>
              <a:rPr lang="es-ES" sz="3200" dirty="0">
                <a:solidFill>
                  <a:schemeClr val="accent2">
                    <a:lumMod val="75000"/>
                  </a:schemeClr>
                </a:solidFill>
              </a:rPr>
              <a:t>Referencias</a:t>
            </a:r>
          </a:p>
          <a:p>
            <a:endParaRPr lang="es-ES" dirty="0">
              <a:solidFill>
                <a:schemeClr val="accent2">
                  <a:lumMod val="75000"/>
                </a:schemeClr>
              </a:solidFill>
            </a:endParaRPr>
          </a:p>
          <a:p>
            <a:endParaRPr lang="es-ES" dirty="0">
              <a:solidFill>
                <a:schemeClr val="accent2">
                  <a:lumMod val="75000"/>
                </a:schemeClr>
              </a:solidFill>
            </a:endParaRPr>
          </a:p>
          <a:p>
            <a:r>
              <a:rPr lang="es-ES" dirty="0">
                <a:solidFill>
                  <a:schemeClr val="accent2">
                    <a:lumMod val="75000"/>
                  </a:schemeClr>
                </a:solidFill>
                <a:hlinkClick r:id="rId2"/>
              </a:rPr>
              <a:t>https://proyectodescartes.org/iCartesiLibri/materiales_didacticos/EstadisticaProbabilidadInferencia/VAdiscreta/4_1DistribucionHipergeometrica/index.html</a:t>
            </a:r>
            <a:endParaRPr lang="es-ES" dirty="0">
              <a:solidFill>
                <a:schemeClr val="accent2">
                  <a:lumMod val="75000"/>
                </a:schemeClr>
              </a:solidFill>
            </a:endParaRPr>
          </a:p>
          <a:p>
            <a:endParaRPr lang="es-ES" dirty="0">
              <a:solidFill>
                <a:schemeClr val="accent2">
                  <a:lumMod val="75000"/>
                </a:schemeClr>
              </a:solidFill>
            </a:endParaRPr>
          </a:p>
          <a:p>
            <a:endParaRPr lang="es-ES" dirty="0">
              <a:solidFill>
                <a:schemeClr val="accent2">
                  <a:lumMod val="75000"/>
                </a:schemeClr>
              </a:solidFill>
            </a:endParaRPr>
          </a:p>
          <a:p>
            <a:r>
              <a:rPr lang="es-ES" dirty="0">
                <a:solidFill>
                  <a:schemeClr val="accent2">
                    <a:lumMod val="75000"/>
                  </a:schemeClr>
                </a:solidFill>
                <a:hlinkClick r:id="rId3"/>
              </a:rPr>
              <a:t>https://es.slideshare.net/alexanderfloresvalencia/distribucion-hipergeometrica-28097904</a:t>
            </a:r>
            <a:endParaRPr lang="es-ES" dirty="0">
              <a:solidFill>
                <a:schemeClr val="accent2">
                  <a:lumMod val="75000"/>
                </a:schemeClr>
              </a:solidFill>
            </a:endParaRPr>
          </a:p>
          <a:p>
            <a:endParaRPr lang="es-ES" dirty="0">
              <a:solidFill>
                <a:schemeClr val="accent2">
                  <a:lumMod val="75000"/>
                </a:schemeClr>
              </a:solidFill>
            </a:endParaRPr>
          </a:p>
          <a:p>
            <a:r>
              <a:rPr lang="es-CO" u="sng" dirty="0">
                <a:solidFill>
                  <a:schemeClr val="accent2">
                    <a:lumMod val="75000"/>
                  </a:schemeClr>
                </a:solidFill>
                <a:hlinkClick r:id="rId4"/>
              </a:rPr>
              <a:t>http://www.dma.ulpgc.es/profesores/personal/stat/cursoR4ULPGC/10-distribProbabilidad.html</a:t>
            </a:r>
            <a:r>
              <a:rPr lang="es-CO" dirty="0">
                <a:solidFill>
                  <a:schemeClr val="accent2">
                    <a:lumMod val="75000"/>
                  </a:schemeClr>
                </a:solidFill>
              </a:rPr>
              <a:t>   </a:t>
            </a:r>
          </a:p>
          <a:p>
            <a:endParaRPr lang="es-ES" dirty="0">
              <a:solidFill>
                <a:schemeClr val="accent2">
                  <a:lumMod val="75000"/>
                </a:schemeClr>
              </a:solidFill>
            </a:endParaRPr>
          </a:p>
          <a:p>
            <a:r>
              <a:rPr lang="es-ES" dirty="0">
                <a:solidFill>
                  <a:schemeClr val="accent2">
                    <a:lumMod val="75000"/>
                  </a:schemeClr>
                </a:solidFill>
                <a:hlinkClick r:id="rId5"/>
              </a:rPr>
              <a:t>http://www.itchihuahua.edu.mx/academic/industrial/sabaticorita/_private/03Ddistr%20Hipergeometrica.htm</a:t>
            </a:r>
            <a:endParaRPr lang="es-ES" dirty="0">
              <a:solidFill>
                <a:schemeClr val="accent2">
                  <a:lumMod val="75000"/>
                </a:schemeClr>
              </a:solidFill>
            </a:endParaRPr>
          </a:p>
          <a:p>
            <a:endParaRPr lang="es-ES" dirty="0"/>
          </a:p>
          <a:p>
            <a:endParaRPr lang="es-CO" dirty="0"/>
          </a:p>
        </p:txBody>
      </p:sp>
    </p:spTree>
    <p:extLst>
      <p:ext uri="{BB962C8B-B14F-4D97-AF65-F5344CB8AC3E}">
        <p14:creationId xmlns:p14="http://schemas.microsoft.com/office/powerpoint/2010/main" val="1652810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56349" y="1026446"/>
            <a:ext cx="8911687" cy="1280890"/>
          </a:xfrm>
        </p:spPr>
        <p:txBody>
          <a:bodyPr>
            <a:noAutofit/>
          </a:bodyPr>
          <a:lstStyle/>
          <a:p>
            <a:pPr lvl="0"/>
            <a:r>
              <a:rPr lang="es-ES" sz="8800" dirty="0">
                <a:solidFill>
                  <a:schemeClr val="accent2">
                    <a:lumMod val="75000"/>
                  </a:schemeClr>
                </a:solidFill>
                <a:latin typeface="Rockwell"/>
                <a:ea typeface="Rockwell"/>
                <a:cs typeface="Rockwell"/>
                <a:sym typeface="Rockwell"/>
              </a:rPr>
              <a:t>¿Questions? </a:t>
            </a:r>
            <a:r>
              <a:rPr lang="es-ES" sz="8800" dirty="0">
                <a:solidFill>
                  <a:schemeClr val="dk1"/>
                </a:solidFill>
                <a:latin typeface="Rockwell"/>
                <a:ea typeface="Rockwell"/>
                <a:cs typeface="Rockwell"/>
                <a:sym typeface="Rockwell"/>
              </a:rPr>
              <a:t/>
            </a:r>
            <a:br>
              <a:rPr lang="es-ES" sz="8800" dirty="0">
                <a:solidFill>
                  <a:schemeClr val="dk1"/>
                </a:solidFill>
                <a:latin typeface="Rockwell"/>
                <a:ea typeface="Rockwell"/>
                <a:cs typeface="Rockwell"/>
                <a:sym typeface="Rockwell"/>
              </a:rPr>
            </a:br>
            <a:endParaRPr lang="es-CO" sz="8800" dirty="0"/>
          </a:p>
        </p:txBody>
      </p:sp>
      <p:sp>
        <p:nvSpPr>
          <p:cNvPr id="4" name="Google Shape;160;p21"/>
          <p:cNvSpPr txBox="1">
            <a:spLocks noGrp="1"/>
          </p:cNvSpPr>
          <p:nvPr>
            <p:ph idx="1"/>
          </p:nvPr>
        </p:nvSpPr>
        <p:spPr>
          <a:xfrm>
            <a:off x="3662108" y="4608576"/>
            <a:ext cx="8915400" cy="163982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9600" dirty="0">
                <a:solidFill>
                  <a:schemeClr val="accent2">
                    <a:lumMod val="75000"/>
                  </a:schemeClr>
                </a:solidFill>
                <a:latin typeface="Rockwell"/>
                <a:ea typeface="Rockwell"/>
                <a:cs typeface="Rockwell"/>
                <a:sym typeface="Rockwell"/>
              </a:rPr>
              <a:t>Thank ...</a:t>
            </a:r>
            <a:endParaRPr sz="9600" dirty="0">
              <a:solidFill>
                <a:schemeClr val="accent2">
                  <a:lumMod val="75000"/>
                </a:schemeClr>
              </a:solidFill>
              <a:latin typeface="Rockwell"/>
              <a:ea typeface="Rockwell"/>
              <a:cs typeface="Rockwell"/>
              <a:sym typeface="Rockwell"/>
            </a:endParaRPr>
          </a:p>
        </p:txBody>
      </p:sp>
    </p:spTree>
    <p:extLst>
      <p:ext uri="{BB962C8B-B14F-4D97-AF65-F5344CB8AC3E}">
        <p14:creationId xmlns:p14="http://schemas.microsoft.com/office/powerpoint/2010/main" val="2113208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39734" y="200809"/>
            <a:ext cx="2904962" cy="896471"/>
          </a:xfrm>
        </p:spPr>
        <p:txBody>
          <a:bodyPr/>
          <a:lstStyle/>
          <a:p>
            <a:r>
              <a:rPr lang="es-CO" sz="4000" b="1" dirty="0" smtClean="0">
                <a:solidFill>
                  <a:schemeClr val="accent2">
                    <a:lumMod val="75000"/>
                  </a:schemeClr>
                </a:solidFill>
              </a:rPr>
              <a:t>Concepto</a:t>
            </a:r>
            <a:r>
              <a:rPr lang="es-CO" b="1" dirty="0" smtClean="0">
                <a:solidFill>
                  <a:schemeClr val="accent2">
                    <a:lumMod val="75000"/>
                  </a:schemeClr>
                </a:solidFill>
              </a:rPr>
              <a:t> </a:t>
            </a:r>
            <a:endParaRPr lang="es-CO" b="1" dirty="0">
              <a:solidFill>
                <a:schemeClr val="accent2">
                  <a:lumMod val="75000"/>
                </a:schemeClr>
              </a:solidFill>
            </a:endParaRPr>
          </a:p>
        </p:txBody>
      </p:sp>
      <p:sp>
        <p:nvSpPr>
          <p:cNvPr id="3" name="Marcador de contenido 2"/>
          <p:cNvSpPr>
            <a:spLocks noGrp="1"/>
          </p:cNvSpPr>
          <p:nvPr>
            <p:ph idx="1"/>
          </p:nvPr>
        </p:nvSpPr>
        <p:spPr>
          <a:xfrm>
            <a:off x="1577949" y="949452"/>
            <a:ext cx="10187888" cy="5760720"/>
          </a:xfrm>
        </p:spPr>
        <p:txBody>
          <a:bodyPr>
            <a:normAutofit/>
          </a:bodyPr>
          <a:lstStyle/>
          <a:p>
            <a:pPr marL="0" indent="0">
              <a:buNone/>
            </a:pPr>
            <a:r>
              <a:rPr lang="es-CO" sz="2400" b="1" dirty="0">
                <a:solidFill>
                  <a:schemeClr val="accent2">
                    <a:lumMod val="75000"/>
                  </a:schemeClr>
                </a:solidFill>
                <a:latin typeface="Arial" panose="020B0604020202020204" pitchFamily="34" charset="0"/>
                <a:cs typeface="Arial" panose="020B0604020202020204" pitchFamily="34" charset="0"/>
              </a:rPr>
              <a:t>La distribución hipergeométrica </a:t>
            </a:r>
            <a:r>
              <a:rPr lang="es-CO" sz="2400" dirty="0">
                <a:solidFill>
                  <a:schemeClr val="accent2">
                    <a:lumMod val="75000"/>
                  </a:schemeClr>
                </a:solidFill>
                <a:latin typeface="Arial" panose="020B0604020202020204" pitchFamily="34" charset="0"/>
                <a:cs typeface="Arial" panose="020B0604020202020204" pitchFamily="34" charset="0"/>
              </a:rPr>
              <a:t>es una distribución discreta  en el cual se observa el número de eventos en una muestra cuando se conoce el número total de elementos en la población de la cual proviene la muestra. </a:t>
            </a:r>
            <a:endParaRPr lang="es-CO" sz="2400" dirty="0" smtClean="0">
              <a:solidFill>
                <a:schemeClr val="accent2">
                  <a:lumMod val="75000"/>
                </a:schemeClr>
              </a:solidFill>
              <a:latin typeface="Arial" panose="020B0604020202020204" pitchFamily="34" charset="0"/>
              <a:cs typeface="Arial" panose="020B0604020202020204" pitchFamily="34" charset="0"/>
            </a:endParaRPr>
          </a:p>
          <a:p>
            <a:pPr marL="0" indent="0">
              <a:buNone/>
            </a:pPr>
            <a:r>
              <a:rPr lang="es-CO" sz="2400" dirty="0" smtClean="0">
                <a:solidFill>
                  <a:schemeClr val="accent2">
                    <a:lumMod val="75000"/>
                  </a:schemeClr>
                </a:solidFill>
                <a:latin typeface="Arial" panose="020B0604020202020204" pitchFamily="34" charset="0"/>
                <a:cs typeface="Arial" panose="020B0604020202020204" pitchFamily="34" charset="0"/>
              </a:rPr>
              <a:t>Cada </a:t>
            </a:r>
            <a:r>
              <a:rPr lang="es-CO" sz="2400" dirty="0">
                <a:solidFill>
                  <a:schemeClr val="accent2">
                    <a:lumMod val="75000"/>
                  </a:schemeClr>
                </a:solidFill>
                <a:latin typeface="Arial" panose="020B0604020202020204" pitchFamily="34" charset="0"/>
                <a:cs typeface="Arial" panose="020B0604020202020204" pitchFamily="34" charset="0"/>
              </a:rPr>
              <a:t>elemento de la muestra tiene dos resultados posibles (</a:t>
            </a:r>
            <a:r>
              <a:rPr lang="es-CO" sz="2400" b="1" dirty="0">
                <a:solidFill>
                  <a:schemeClr val="accent2">
                    <a:lumMod val="75000"/>
                  </a:schemeClr>
                </a:solidFill>
                <a:latin typeface="Arial" panose="020B0604020202020204" pitchFamily="34" charset="0"/>
                <a:cs typeface="Arial" panose="020B0604020202020204" pitchFamily="34" charset="0"/>
              </a:rPr>
              <a:t>es un evento o un no evento</a:t>
            </a:r>
            <a:r>
              <a:rPr lang="es-CO" sz="2400" dirty="0">
                <a:solidFill>
                  <a:schemeClr val="accent2">
                    <a:lumMod val="75000"/>
                  </a:schemeClr>
                </a:solidFill>
                <a:latin typeface="Arial" panose="020B0604020202020204" pitchFamily="34" charset="0"/>
                <a:cs typeface="Arial" panose="020B0604020202020204" pitchFamily="34" charset="0"/>
              </a:rPr>
              <a:t>). Si se elige un elemento de la población, no se vuelve a elegir.</a:t>
            </a:r>
          </a:p>
          <a:p>
            <a:pPr marL="0" indent="0">
              <a:buNone/>
            </a:pPr>
            <a:endParaRPr lang="es-CO" sz="2400" dirty="0" smtClean="0">
              <a:solidFill>
                <a:schemeClr val="accent2">
                  <a:lumMod val="75000"/>
                </a:schemeClr>
              </a:solidFill>
              <a:latin typeface="Arial" panose="020B0604020202020204" pitchFamily="34" charset="0"/>
              <a:cs typeface="Arial" panose="020B0604020202020204" pitchFamily="34" charset="0"/>
            </a:endParaRPr>
          </a:p>
          <a:p>
            <a:pPr marL="0" indent="0">
              <a:buNone/>
            </a:pPr>
            <a:endParaRPr lang="es-CO" sz="2400" dirty="0">
              <a:solidFill>
                <a:schemeClr val="accent2">
                  <a:lumMod val="75000"/>
                </a:schemeClr>
              </a:solidFill>
              <a:latin typeface="Arial" panose="020B0604020202020204" pitchFamily="34" charset="0"/>
              <a:cs typeface="Arial" panose="020B0604020202020204" pitchFamily="34" charset="0"/>
            </a:endParaRPr>
          </a:p>
          <a:p>
            <a:pPr marL="0" indent="0">
              <a:buNone/>
            </a:pPr>
            <a:endParaRPr lang="es-CO" sz="2400" dirty="0" smtClean="0">
              <a:solidFill>
                <a:schemeClr val="accent2">
                  <a:lumMod val="75000"/>
                </a:schemeClr>
              </a:solidFill>
              <a:latin typeface="Arial" panose="020B0604020202020204" pitchFamily="34" charset="0"/>
              <a:cs typeface="Arial" panose="020B0604020202020204" pitchFamily="34" charset="0"/>
            </a:endParaRPr>
          </a:p>
          <a:p>
            <a:pPr marL="0" indent="0">
              <a:buNone/>
            </a:pPr>
            <a:r>
              <a:rPr lang="es-CO" sz="2400" dirty="0">
                <a:solidFill>
                  <a:schemeClr val="accent2">
                    <a:lumMod val="75000"/>
                  </a:schemeClr>
                </a:solidFill>
                <a:latin typeface="Arial" panose="020B0604020202020204" pitchFamily="34" charset="0"/>
                <a:cs typeface="Arial" panose="020B0604020202020204" pitchFamily="34" charset="0"/>
              </a:rPr>
              <a:t/>
            </a:r>
            <a:br>
              <a:rPr lang="es-CO" sz="2400" dirty="0">
                <a:solidFill>
                  <a:schemeClr val="accent2">
                    <a:lumMod val="75000"/>
                  </a:schemeClr>
                </a:solidFill>
                <a:latin typeface="Arial" panose="020B0604020202020204" pitchFamily="34" charset="0"/>
                <a:cs typeface="Arial" panose="020B0604020202020204" pitchFamily="34" charset="0"/>
              </a:rPr>
            </a:br>
            <a:r>
              <a:rPr lang="es-CO" sz="2400" dirty="0">
                <a:solidFill>
                  <a:schemeClr val="accent2">
                    <a:lumMod val="75000"/>
                  </a:schemeClr>
                </a:solidFill>
                <a:latin typeface="Arial" panose="020B0604020202020204" pitchFamily="34" charset="0"/>
                <a:cs typeface="Arial" panose="020B0604020202020204" pitchFamily="34" charset="0"/>
              </a:rPr>
              <a:t>A diferencia de Binomial, los elementos los tomamos uno a uno, de manera que un elemento no aparecerá dos veces en una muestra (</a:t>
            </a:r>
            <a:r>
              <a:rPr lang="es-CO" sz="2400" b="1" dirty="0">
                <a:solidFill>
                  <a:schemeClr val="accent2">
                    <a:lumMod val="75000"/>
                  </a:schemeClr>
                </a:solidFill>
                <a:latin typeface="Arial" panose="020B0604020202020204" pitchFamily="34" charset="0"/>
                <a:cs typeface="Arial" panose="020B0604020202020204" pitchFamily="34" charset="0"/>
              </a:rPr>
              <a:t>muestreo sin reemplazo</a:t>
            </a:r>
            <a:r>
              <a:rPr lang="es-CO" sz="2400" dirty="0">
                <a:solidFill>
                  <a:schemeClr val="accent2">
                    <a:lumMod val="75000"/>
                  </a:schemeClr>
                </a:solidFill>
                <a:latin typeface="Arial" panose="020B0604020202020204" pitchFamily="34" charset="0"/>
                <a:cs typeface="Arial" panose="020B0604020202020204" pitchFamily="34" charset="0"/>
              </a:rPr>
              <a:t>).</a:t>
            </a:r>
          </a:p>
          <a:p>
            <a:endParaRPr lang="es-CO" dirty="0"/>
          </a:p>
        </p:txBody>
      </p:sp>
      <p:pic>
        <p:nvPicPr>
          <p:cNvPr id="4" name="Google Shape;112;p14"/>
          <p:cNvPicPr preferRelativeResize="0"/>
          <p:nvPr/>
        </p:nvPicPr>
        <p:blipFill rotWithShape="1">
          <a:blip r:embed="rId2">
            <a:alphaModFix/>
          </a:blip>
          <a:srcRect/>
          <a:stretch/>
        </p:blipFill>
        <p:spPr>
          <a:xfrm>
            <a:off x="6671893" y="3083052"/>
            <a:ext cx="5095289" cy="2034540"/>
          </a:xfrm>
          <a:prstGeom prst="rect">
            <a:avLst/>
          </a:prstGeom>
          <a:noFill/>
          <a:ln>
            <a:noFill/>
          </a:ln>
        </p:spPr>
      </p:pic>
    </p:spTree>
    <p:extLst>
      <p:ext uri="{BB962C8B-B14F-4D97-AF65-F5344CB8AC3E}">
        <p14:creationId xmlns:p14="http://schemas.microsoft.com/office/powerpoint/2010/main" val="2223721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p:cTn id="21"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2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667934" y="906554"/>
            <a:ext cx="10354902" cy="4895314"/>
          </a:xfrm>
        </p:spPr>
        <p:txBody>
          <a:bodyPr/>
          <a:lstStyle/>
          <a:p>
            <a:pPr marL="0" lvl="0" indent="0">
              <a:buClr>
                <a:srgbClr val="90C226"/>
              </a:buClr>
              <a:buNone/>
            </a:pPr>
            <a:r>
              <a:rPr lang="es-CO" sz="3200" dirty="0">
                <a:solidFill>
                  <a:schemeClr val="accent2">
                    <a:lumMod val="75000"/>
                  </a:schemeClr>
                </a:solidFill>
                <a:latin typeface="Arial" panose="020B0604020202020204" pitchFamily="34" charset="0"/>
                <a:cs typeface="Arial" panose="020B0604020202020204" pitchFamily="34" charset="0"/>
              </a:rPr>
              <a:t>La distribución hipergeométrica se define por </a:t>
            </a:r>
            <a:r>
              <a:rPr lang="es-CO" sz="3200" b="1" dirty="0">
                <a:solidFill>
                  <a:schemeClr val="accent2">
                    <a:lumMod val="75000"/>
                  </a:schemeClr>
                </a:solidFill>
                <a:latin typeface="Arial" panose="020B0604020202020204" pitchFamily="34" charset="0"/>
                <a:cs typeface="Arial" panose="020B0604020202020204" pitchFamily="34" charset="0"/>
              </a:rPr>
              <a:t>3</a:t>
            </a:r>
            <a:r>
              <a:rPr lang="es-CO" sz="3200" dirty="0">
                <a:solidFill>
                  <a:schemeClr val="accent2">
                    <a:lumMod val="75000"/>
                  </a:schemeClr>
                </a:solidFill>
                <a:latin typeface="Arial" panose="020B0604020202020204" pitchFamily="34" charset="0"/>
                <a:cs typeface="Arial" panose="020B0604020202020204" pitchFamily="34" charset="0"/>
              </a:rPr>
              <a:t> parámetros:</a:t>
            </a:r>
          </a:p>
          <a:p>
            <a:pPr lvl="0" fontAlgn="base">
              <a:buClr>
                <a:srgbClr val="90C226"/>
              </a:buClr>
            </a:pPr>
            <a:r>
              <a:rPr lang="es-CO" sz="2800" b="1" dirty="0">
                <a:solidFill>
                  <a:schemeClr val="accent2">
                    <a:lumMod val="75000"/>
                  </a:schemeClr>
                </a:solidFill>
                <a:latin typeface="Arial" panose="020B0604020202020204" pitchFamily="34" charset="0"/>
                <a:cs typeface="Arial" panose="020B0604020202020204" pitchFamily="34" charset="0"/>
              </a:rPr>
              <a:t>tamaño de la población</a:t>
            </a:r>
          </a:p>
          <a:p>
            <a:pPr lvl="0" fontAlgn="base">
              <a:buClr>
                <a:srgbClr val="90C226"/>
              </a:buClr>
            </a:pPr>
            <a:r>
              <a:rPr lang="es-CO" sz="2800" b="1" dirty="0">
                <a:solidFill>
                  <a:schemeClr val="accent2">
                    <a:lumMod val="75000"/>
                  </a:schemeClr>
                </a:solidFill>
                <a:latin typeface="Arial" panose="020B0604020202020204" pitchFamily="34" charset="0"/>
                <a:cs typeface="Arial" panose="020B0604020202020204" pitchFamily="34" charset="0"/>
              </a:rPr>
              <a:t>conteo de eventos en la población </a:t>
            </a:r>
          </a:p>
          <a:p>
            <a:pPr lvl="0" fontAlgn="base">
              <a:buClr>
                <a:srgbClr val="90C226"/>
              </a:buClr>
            </a:pPr>
            <a:r>
              <a:rPr lang="es-CO" sz="2800" b="1" dirty="0">
                <a:solidFill>
                  <a:schemeClr val="accent2">
                    <a:lumMod val="75000"/>
                  </a:schemeClr>
                </a:solidFill>
                <a:latin typeface="Arial" panose="020B0604020202020204" pitchFamily="34" charset="0"/>
                <a:cs typeface="Arial" panose="020B0604020202020204" pitchFamily="34" charset="0"/>
              </a:rPr>
              <a:t>tamaño de la muestra.</a:t>
            </a:r>
          </a:p>
          <a:p>
            <a:endParaRPr lang="es-CO" dirty="0"/>
          </a:p>
        </p:txBody>
      </p:sp>
      <p:pic>
        <p:nvPicPr>
          <p:cNvPr id="5" name="Google Shape;118;p15"/>
          <p:cNvPicPr preferRelativeResize="0"/>
          <p:nvPr/>
        </p:nvPicPr>
        <p:blipFill rotWithShape="1">
          <a:blip r:embed="rId2">
            <a:alphaModFix/>
          </a:blip>
          <a:srcRect/>
          <a:stretch/>
        </p:blipFill>
        <p:spPr>
          <a:xfrm>
            <a:off x="6132576" y="3194304"/>
            <a:ext cx="5695188" cy="3179064"/>
          </a:xfrm>
          <a:prstGeom prst="rect">
            <a:avLst/>
          </a:prstGeom>
          <a:noFill/>
          <a:ln>
            <a:noFill/>
          </a:ln>
        </p:spPr>
      </p:pic>
    </p:spTree>
    <p:extLst>
      <p:ext uri="{BB962C8B-B14F-4D97-AF65-F5344CB8AC3E}">
        <p14:creationId xmlns:p14="http://schemas.microsoft.com/office/powerpoint/2010/main" val="24413673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034244" y="664082"/>
            <a:ext cx="8596668" cy="1320800"/>
          </a:xfrm>
        </p:spPr>
        <p:txBody>
          <a:bodyPr>
            <a:normAutofit/>
          </a:bodyPr>
          <a:lstStyle/>
          <a:p>
            <a:r>
              <a:rPr lang="es-CO" sz="4800" dirty="0" smtClean="0">
                <a:solidFill>
                  <a:schemeClr val="accent2">
                    <a:lumMod val="75000"/>
                  </a:schemeClr>
                </a:solidFill>
                <a:latin typeface="Arial" panose="020B0604020202020204" pitchFamily="34" charset="0"/>
                <a:cs typeface="Arial" panose="020B0604020202020204" pitchFamily="34" charset="0"/>
              </a:rPr>
              <a:t>APLICACIONES</a:t>
            </a:r>
            <a:endParaRPr lang="es-CO" sz="4800" dirty="0">
              <a:solidFill>
                <a:schemeClr val="accent2">
                  <a:lumMod val="75000"/>
                </a:schemeClr>
              </a:solidFill>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2009129" y="1984882"/>
            <a:ext cx="9531675" cy="3880773"/>
          </a:xfrm>
        </p:spPr>
        <p:txBody>
          <a:bodyPr>
            <a:normAutofit/>
          </a:bodyPr>
          <a:lstStyle/>
          <a:p>
            <a:pPr marL="0" indent="0" algn="just">
              <a:buNone/>
            </a:pPr>
            <a:r>
              <a:rPr lang="es-CO" sz="2800" dirty="0">
                <a:solidFill>
                  <a:schemeClr val="accent2">
                    <a:lumMod val="75000"/>
                  </a:schemeClr>
                </a:solidFill>
                <a:latin typeface="Arial" panose="020B0604020202020204" pitchFamily="34" charset="0"/>
                <a:cs typeface="Arial" panose="020B0604020202020204" pitchFamily="34" charset="0"/>
              </a:rPr>
              <a:t>La distribución Hipergeométrica posee grandes aplicaciones especialmente en </a:t>
            </a:r>
            <a:r>
              <a:rPr lang="es-CO" sz="2800" b="1" dirty="0">
                <a:solidFill>
                  <a:schemeClr val="accent2">
                    <a:lumMod val="75000"/>
                  </a:schemeClr>
                </a:solidFill>
                <a:latin typeface="Arial" panose="020B0604020202020204" pitchFamily="34" charset="0"/>
                <a:cs typeface="Arial" panose="020B0604020202020204" pitchFamily="34" charset="0"/>
              </a:rPr>
              <a:t>control de calidad </a:t>
            </a:r>
            <a:r>
              <a:rPr lang="es-CO" sz="2800" dirty="0">
                <a:solidFill>
                  <a:schemeClr val="accent2">
                    <a:lumMod val="75000"/>
                  </a:schemeClr>
                </a:solidFill>
                <a:latin typeface="Arial" panose="020B0604020202020204" pitchFamily="34" charset="0"/>
                <a:cs typeface="Arial" panose="020B0604020202020204" pitchFamily="34" charset="0"/>
              </a:rPr>
              <a:t>para procesos experimentales en los que no es posible retornar a la situación de partida. Facilitando el cálculo de probabilidades para </a:t>
            </a:r>
            <a:r>
              <a:rPr lang="es-CO" sz="2800" b="1" dirty="0">
                <a:solidFill>
                  <a:schemeClr val="accent2">
                    <a:lumMod val="75000"/>
                  </a:schemeClr>
                </a:solidFill>
                <a:latin typeface="Arial" panose="020B0604020202020204" pitchFamily="34" charset="0"/>
                <a:cs typeface="Arial" panose="020B0604020202020204" pitchFamily="34" charset="0"/>
              </a:rPr>
              <a:t>productos defectuosos</a:t>
            </a:r>
            <a:r>
              <a:rPr lang="es-CO" sz="2800" dirty="0">
                <a:solidFill>
                  <a:schemeClr val="accent2">
                    <a:lumMod val="75000"/>
                  </a:schemeClr>
                </a:solidFill>
                <a:latin typeface="Arial" panose="020B0604020202020204" pitchFamily="34" charset="0"/>
                <a:cs typeface="Arial" panose="020B0604020202020204" pitchFamily="34" charset="0"/>
              </a:rPr>
              <a:t> y le da la posibilidad al ingeniero de tener una idea de la cantidad del </a:t>
            </a:r>
            <a:r>
              <a:rPr lang="es-CO" sz="2800" b="1" dirty="0">
                <a:solidFill>
                  <a:schemeClr val="accent2">
                    <a:lumMod val="75000"/>
                  </a:schemeClr>
                </a:solidFill>
                <a:latin typeface="Arial" panose="020B0604020202020204" pitchFamily="34" charset="0"/>
                <a:cs typeface="Arial" panose="020B0604020202020204" pitchFamily="34" charset="0"/>
              </a:rPr>
              <a:t>producto útil</a:t>
            </a:r>
            <a:r>
              <a:rPr lang="es-CO" sz="2800" dirty="0">
                <a:solidFill>
                  <a:schemeClr val="accent2">
                    <a:lumMod val="75000"/>
                  </a:schemeClr>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28954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80">
                                          <p:stCondLst>
                                            <p:cond delay="0"/>
                                          </p:stCondLst>
                                        </p:cTn>
                                        <p:tgtEl>
                                          <p:spTgt spid="3">
                                            <p:txEl>
                                              <p:pRg st="0" end="0"/>
                                            </p:txEl>
                                          </p:spTgt>
                                        </p:tgtEl>
                                      </p:cBhvr>
                                    </p:animEffect>
                                    <p:anim calcmode="lin" valueType="num">
                                      <p:cBhvr>
                                        <p:cTn id="13"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0" end="0"/>
                                            </p:txEl>
                                          </p:spTgt>
                                        </p:tgtEl>
                                      </p:cBhvr>
                                      <p:to x="100000" y="60000"/>
                                    </p:animScale>
                                    <p:animScale>
                                      <p:cBhvr>
                                        <p:cTn id="19" dur="166" decel="50000">
                                          <p:stCondLst>
                                            <p:cond delay="676"/>
                                          </p:stCondLst>
                                        </p:cTn>
                                        <p:tgtEl>
                                          <p:spTgt spid="3">
                                            <p:txEl>
                                              <p:pRg st="0" end="0"/>
                                            </p:txEl>
                                          </p:spTgt>
                                        </p:tgtEl>
                                      </p:cBhvr>
                                      <p:to x="100000" y="100000"/>
                                    </p:animScale>
                                    <p:animScale>
                                      <p:cBhvr>
                                        <p:cTn id="20" dur="26">
                                          <p:stCondLst>
                                            <p:cond delay="1312"/>
                                          </p:stCondLst>
                                        </p:cTn>
                                        <p:tgtEl>
                                          <p:spTgt spid="3">
                                            <p:txEl>
                                              <p:pRg st="0" end="0"/>
                                            </p:txEl>
                                          </p:spTgt>
                                        </p:tgtEl>
                                      </p:cBhvr>
                                      <p:to x="100000" y="80000"/>
                                    </p:animScale>
                                    <p:animScale>
                                      <p:cBhvr>
                                        <p:cTn id="21" dur="166" decel="50000">
                                          <p:stCondLst>
                                            <p:cond delay="1338"/>
                                          </p:stCondLst>
                                        </p:cTn>
                                        <p:tgtEl>
                                          <p:spTgt spid="3">
                                            <p:txEl>
                                              <p:pRg st="0" end="0"/>
                                            </p:txEl>
                                          </p:spTgt>
                                        </p:tgtEl>
                                      </p:cBhvr>
                                      <p:to x="100000" y="100000"/>
                                    </p:animScale>
                                    <p:animScale>
                                      <p:cBhvr>
                                        <p:cTn id="22" dur="26">
                                          <p:stCondLst>
                                            <p:cond delay="1642"/>
                                          </p:stCondLst>
                                        </p:cTn>
                                        <p:tgtEl>
                                          <p:spTgt spid="3">
                                            <p:txEl>
                                              <p:pRg st="0" end="0"/>
                                            </p:txEl>
                                          </p:spTgt>
                                        </p:tgtEl>
                                      </p:cBhvr>
                                      <p:to x="100000" y="90000"/>
                                    </p:animScale>
                                    <p:animScale>
                                      <p:cBhvr>
                                        <p:cTn id="23" dur="166" decel="50000">
                                          <p:stCondLst>
                                            <p:cond delay="1668"/>
                                          </p:stCondLst>
                                        </p:cTn>
                                        <p:tgtEl>
                                          <p:spTgt spid="3">
                                            <p:txEl>
                                              <p:pRg st="0" end="0"/>
                                            </p:txEl>
                                          </p:spTgt>
                                        </p:tgtEl>
                                      </p:cBhvr>
                                      <p:to x="100000" y="100000"/>
                                    </p:animScale>
                                    <p:animScale>
                                      <p:cBhvr>
                                        <p:cTn id="24" dur="26">
                                          <p:stCondLst>
                                            <p:cond delay="1808"/>
                                          </p:stCondLst>
                                        </p:cTn>
                                        <p:tgtEl>
                                          <p:spTgt spid="3">
                                            <p:txEl>
                                              <p:pRg st="0" end="0"/>
                                            </p:txEl>
                                          </p:spTgt>
                                        </p:tgtEl>
                                      </p:cBhvr>
                                      <p:to x="100000" y="95000"/>
                                    </p:animScale>
                                    <p:animScale>
                                      <p:cBhvr>
                                        <p:cTn id="25"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81284" y="943087"/>
            <a:ext cx="8596668" cy="1320800"/>
          </a:xfrm>
        </p:spPr>
        <p:txBody>
          <a:bodyPr>
            <a:normAutofit/>
          </a:bodyPr>
          <a:lstStyle/>
          <a:p>
            <a:r>
              <a:rPr lang="es-CO" sz="5400" dirty="0" smtClean="0">
                <a:solidFill>
                  <a:schemeClr val="accent2">
                    <a:lumMod val="75000"/>
                  </a:schemeClr>
                </a:solidFill>
                <a:latin typeface="Arial" panose="020B0604020202020204" pitchFamily="34" charset="0"/>
                <a:cs typeface="Arial" panose="020B0604020202020204" pitchFamily="34" charset="0"/>
              </a:rPr>
              <a:t>PROCESO PARA SU USO</a:t>
            </a:r>
            <a:endParaRPr lang="es-CO" sz="5400" dirty="0">
              <a:solidFill>
                <a:schemeClr val="accent2">
                  <a:lumMod val="75000"/>
                </a:schemeClr>
              </a:solidFill>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1789053" y="2491950"/>
            <a:ext cx="9122883" cy="3534485"/>
          </a:xfrm>
        </p:spPr>
        <p:txBody>
          <a:bodyPr>
            <a:normAutofit/>
          </a:bodyPr>
          <a:lstStyle/>
          <a:p>
            <a:pPr marL="0" indent="0">
              <a:buNone/>
            </a:pPr>
            <a:r>
              <a:rPr lang="es-CO" sz="2800" dirty="0" smtClean="0">
                <a:solidFill>
                  <a:schemeClr val="accent2">
                    <a:lumMod val="75000"/>
                  </a:schemeClr>
                </a:solidFill>
                <a:latin typeface="Arial" panose="020B0604020202020204" pitchFamily="34" charset="0"/>
                <a:cs typeface="Arial" panose="020B0604020202020204" pitchFamily="34" charset="0"/>
              </a:rPr>
              <a:t>Es </a:t>
            </a:r>
            <a:r>
              <a:rPr lang="es-CO" sz="2800" dirty="0">
                <a:solidFill>
                  <a:schemeClr val="accent2">
                    <a:lumMod val="75000"/>
                  </a:schemeClr>
                </a:solidFill>
                <a:latin typeface="Arial" panose="020B0604020202020204" pitchFamily="34" charset="0"/>
                <a:cs typeface="Arial" panose="020B0604020202020204" pitchFamily="34" charset="0"/>
              </a:rPr>
              <a:t>una distribución para el estudio de </a:t>
            </a:r>
            <a:r>
              <a:rPr lang="es-CO" sz="2800" b="1" dirty="0">
                <a:solidFill>
                  <a:schemeClr val="accent5">
                    <a:lumMod val="75000"/>
                  </a:schemeClr>
                </a:solidFill>
                <a:latin typeface="Arial" panose="020B0604020202020204" pitchFamily="34" charset="0"/>
                <a:cs typeface="Arial" panose="020B0604020202020204" pitchFamily="34" charset="0"/>
              </a:rPr>
              <a:t>muestras pequeñas</a:t>
            </a:r>
            <a:r>
              <a:rPr lang="es-CO" sz="2800" dirty="0">
                <a:solidFill>
                  <a:schemeClr val="accent2">
                    <a:lumMod val="75000"/>
                  </a:schemeClr>
                </a:solidFill>
                <a:latin typeface="Arial" panose="020B0604020202020204" pitchFamily="34" charset="0"/>
                <a:cs typeface="Arial" panose="020B0604020202020204" pitchFamily="34" charset="0"/>
              </a:rPr>
              <a:t> de </a:t>
            </a:r>
            <a:r>
              <a:rPr lang="es-CO" sz="2800" b="1" dirty="0">
                <a:solidFill>
                  <a:schemeClr val="accent5">
                    <a:lumMod val="75000"/>
                  </a:schemeClr>
                </a:solidFill>
                <a:latin typeface="Arial" panose="020B0604020202020204" pitchFamily="34" charset="0"/>
                <a:cs typeface="Arial" panose="020B0604020202020204" pitchFamily="34" charset="0"/>
              </a:rPr>
              <a:t>poblaciones pequeñas</a:t>
            </a:r>
            <a:r>
              <a:rPr lang="es-CO" sz="2800" dirty="0">
                <a:solidFill>
                  <a:schemeClr val="accent5">
                    <a:lumMod val="75000"/>
                  </a:schemeClr>
                </a:solidFill>
                <a:latin typeface="Arial" panose="020B0604020202020204" pitchFamily="34" charset="0"/>
                <a:cs typeface="Arial" panose="020B0604020202020204" pitchFamily="34" charset="0"/>
              </a:rPr>
              <a:t> </a:t>
            </a:r>
            <a:r>
              <a:rPr lang="es-CO" sz="2800" dirty="0">
                <a:solidFill>
                  <a:schemeClr val="accent2">
                    <a:lumMod val="75000"/>
                  </a:schemeClr>
                </a:solidFill>
                <a:latin typeface="Arial" panose="020B0604020202020204" pitchFamily="34" charset="0"/>
                <a:cs typeface="Arial" panose="020B0604020202020204" pitchFamily="34" charset="0"/>
              </a:rPr>
              <a:t>y para calcular probabilidades de </a:t>
            </a:r>
            <a:r>
              <a:rPr lang="es-CO" sz="2800" b="1" dirty="0">
                <a:solidFill>
                  <a:schemeClr val="accent5">
                    <a:lumMod val="75000"/>
                  </a:schemeClr>
                </a:solidFill>
                <a:latin typeface="Arial" panose="020B0604020202020204" pitchFamily="34" charset="0"/>
                <a:cs typeface="Arial" panose="020B0604020202020204" pitchFamily="34" charset="0"/>
              </a:rPr>
              <a:t>juegos de azar</a:t>
            </a:r>
            <a:r>
              <a:rPr lang="es-CO" sz="2800" dirty="0">
                <a:solidFill>
                  <a:schemeClr val="accent2">
                    <a:lumMod val="75000"/>
                  </a:schemeClr>
                </a:solidFill>
                <a:latin typeface="Arial" panose="020B0604020202020204" pitchFamily="34" charset="0"/>
                <a:cs typeface="Arial" panose="020B0604020202020204" pitchFamily="34" charset="0"/>
              </a:rPr>
              <a:t>, en pocas palabras se utiliza para calcular </a:t>
            </a:r>
            <a:r>
              <a:rPr lang="es-CO" sz="2800" b="1" dirty="0">
                <a:solidFill>
                  <a:schemeClr val="accent5">
                    <a:lumMod val="75000"/>
                  </a:schemeClr>
                </a:solidFill>
                <a:latin typeface="Arial" panose="020B0604020202020204" pitchFamily="34" charset="0"/>
                <a:cs typeface="Arial" panose="020B0604020202020204" pitchFamily="34" charset="0"/>
              </a:rPr>
              <a:t>la probabilidad</a:t>
            </a:r>
            <a:r>
              <a:rPr lang="es-CO" sz="2800" dirty="0">
                <a:solidFill>
                  <a:schemeClr val="accent5">
                    <a:lumMod val="75000"/>
                  </a:schemeClr>
                </a:solidFill>
                <a:latin typeface="Arial" panose="020B0604020202020204" pitchFamily="34" charset="0"/>
                <a:cs typeface="Arial" panose="020B0604020202020204" pitchFamily="34" charset="0"/>
              </a:rPr>
              <a:t> </a:t>
            </a:r>
            <a:r>
              <a:rPr lang="es-CO" sz="2800" dirty="0">
                <a:solidFill>
                  <a:schemeClr val="accent2">
                    <a:lumMod val="75000"/>
                  </a:schemeClr>
                </a:solidFill>
                <a:latin typeface="Arial" panose="020B0604020202020204" pitchFamily="34" charset="0"/>
                <a:cs typeface="Arial" panose="020B0604020202020204" pitchFamily="34" charset="0"/>
              </a:rPr>
              <a:t>de una </a:t>
            </a:r>
            <a:r>
              <a:rPr lang="es-CO" sz="2800" b="1" dirty="0">
                <a:solidFill>
                  <a:schemeClr val="accent5">
                    <a:lumMod val="75000"/>
                  </a:schemeClr>
                </a:solidFill>
                <a:latin typeface="Arial" panose="020B0604020202020204" pitchFamily="34" charset="0"/>
                <a:cs typeface="Arial" panose="020B0604020202020204" pitchFamily="34" charset="0"/>
              </a:rPr>
              <a:t>selección aleatoria</a:t>
            </a:r>
            <a:r>
              <a:rPr lang="es-CO" sz="2800" dirty="0">
                <a:solidFill>
                  <a:schemeClr val="accent5">
                    <a:lumMod val="75000"/>
                  </a:schemeClr>
                </a:solidFill>
                <a:latin typeface="Arial" panose="020B0604020202020204" pitchFamily="34" charset="0"/>
                <a:cs typeface="Arial" panose="020B0604020202020204" pitchFamily="34" charset="0"/>
              </a:rPr>
              <a:t> </a:t>
            </a:r>
            <a:r>
              <a:rPr lang="es-CO" sz="2800" dirty="0">
                <a:solidFill>
                  <a:schemeClr val="accent2">
                    <a:lumMod val="75000"/>
                  </a:schemeClr>
                </a:solidFill>
                <a:latin typeface="Arial" panose="020B0604020202020204" pitchFamily="34" charset="0"/>
                <a:cs typeface="Arial" panose="020B0604020202020204" pitchFamily="34" charset="0"/>
              </a:rPr>
              <a:t>de un objeto que no tiene reemplazo.</a:t>
            </a:r>
          </a:p>
        </p:txBody>
      </p:sp>
    </p:spTree>
    <p:extLst>
      <p:ext uri="{BB962C8B-B14F-4D97-AF65-F5344CB8AC3E}">
        <p14:creationId xmlns:p14="http://schemas.microsoft.com/office/powerpoint/2010/main" val="3371454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CO" dirty="0">
                <a:solidFill>
                  <a:schemeClr val="accent5">
                    <a:lumMod val="75000"/>
                  </a:schemeClr>
                </a:solidFill>
              </a:rPr>
              <a:t>Explicar la generación de datos en la distribución</a:t>
            </a:r>
            <a:r>
              <a:rPr lang="es-CO" dirty="0"/>
              <a:t/>
            </a:r>
            <a:br>
              <a:rPr lang="es-CO" dirty="0"/>
            </a:br>
            <a:endParaRPr lang="es-CO" dirty="0"/>
          </a:p>
        </p:txBody>
      </p:sp>
      <p:sp>
        <p:nvSpPr>
          <p:cNvPr id="3" name="Marcador de contenido 2"/>
          <p:cNvSpPr>
            <a:spLocks noGrp="1"/>
          </p:cNvSpPr>
          <p:nvPr>
            <p:ph idx="1"/>
          </p:nvPr>
        </p:nvSpPr>
        <p:spPr>
          <a:xfrm>
            <a:off x="1170432" y="2133600"/>
            <a:ext cx="10334180" cy="3777622"/>
          </a:xfrm>
        </p:spPr>
        <p:txBody>
          <a:bodyPr/>
          <a:lstStyle/>
          <a:p>
            <a:pPr marL="0" indent="0">
              <a:buNone/>
            </a:pPr>
            <a:r>
              <a:rPr lang="es-CO" dirty="0" smtClean="0">
                <a:solidFill>
                  <a:schemeClr val="accent2">
                    <a:lumMod val="75000"/>
                  </a:schemeClr>
                </a:solidFill>
              </a:rPr>
              <a:t>Los </a:t>
            </a:r>
            <a:r>
              <a:rPr lang="es-CO" dirty="0">
                <a:solidFill>
                  <a:schemeClr val="accent2">
                    <a:lumMod val="75000"/>
                  </a:schemeClr>
                </a:solidFill>
              </a:rPr>
              <a:t>datos en una distribución hipergeométrica se calcula</a:t>
            </a:r>
            <a:r>
              <a:rPr lang="es-CO" dirty="0" smtClean="0">
                <a:solidFill>
                  <a:schemeClr val="accent2">
                    <a:lumMod val="75000"/>
                  </a:schemeClr>
                </a:solidFill>
              </a:rPr>
              <a:t>:</a:t>
            </a:r>
          </a:p>
          <a:p>
            <a:pPr marL="0" indent="0">
              <a:buNone/>
            </a:pPr>
            <a:endParaRPr lang="es-CO" dirty="0">
              <a:solidFill>
                <a:schemeClr val="accent2">
                  <a:lumMod val="75000"/>
                </a:schemeClr>
              </a:solidFill>
            </a:endParaRPr>
          </a:p>
          <a:p>
            <a:r>
              <a:rPr lang="es-CO" dirty="0">
                <a:solidFill>
                  <a:schemeClr val="accent2">
                    <a:lumMod val="75000"/>
                  </a:schemeClr>
                </a:solidFill>
              </a:rPr>
              <a:t>Las probabilidades requeridas de que un objeto tengan defectos mayores o menores.</a:t>
            </a:r>
          </a:p>
          <a:p>
            <a:pPr marL="0" indent="0">
              <a:buNone/>
            </a:pPr>
            <a:endParaRPr lang="es-CO" dirty="0">
              <a:solidFill>
                <a:schemeClr val="accent2">
                  <a:lumMod val="75000"/>
                </a:schemeClr>
              </a:solidFill>
            </a:endParaRPr>
          </a:p>
          <a:p>
            <a:r>
              <a:rPr lang="es-CO" dirty="0">
                <a:solidFill>
                  <a:schemeClr val="accent2">
                    <a:lumMod val="75000"/>
                  </a:schemeClr>
                </a:solidFill>
              </a:rPr>
              <a:t>Se colocan el número de combinaciones según el problema, es decir dependiendo del número total de productos con mayor o menor defectos y que cantidad se requiere de cada uno y se divide sobre la combinación entre  la cantidad de la población y el tamaño de la muestra.</a:t>
            </a:r>
          </a:p>
          <a:p>
            <a:endParaRPr lang="es-CO" dirty="0"/>
          </a:p>
        </p:txBody>
      </p:sp>
    </p:spTree>
    <p:extLst>
      <p:ext uri="{BB962C8B-B14F-4D97-AF65-F5344CB8AC3E}">
        <p14:creationId xmlns:p14="http://schemas.microsoft.com/office/powerpoint/2010/main" val="15439217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309628" y="746581"/>
            <a:ext cx="8596668" cy="1320800"/>
          </a:xfrm>
        </p:spPr>
        <p:txBody>
          <a:bodyPr>
            <a:normAutofit/>
          </a:bodyPr>
          <a:lstStyle/>
          <a:p>
            <a:r>
              <a:rPr lang="es-CO" dirty="0"/>
              <a:t> </a:t>
            </a:r>
            <a:r>
              <a:rPr lang="es-CO" sz="4000" dirty="0" smtClean="0">
                <a:latin typeface="Arial" panose="020B0604020202020204" pitchFamily="34" charset="0"/>
                <a:cs typeface="Arial" panose="020B0604020202020204" pitchFamily="34" charset="0"/>
              </a:rPr>
              <a:t>AJUSTE DE DATOS A LA FUNCIÓN</a:t>
            </a:r>
            <a:r>
              <a:rPr lang="es-CO" dirty="0"/>
              <a:t/>
            </a:r>
            <a:br>
              <a:rPr lang="es-CO" dirty="0"/>
            </a:br>
            <a:endParaRPr lang="es-CO" dirty="0"/>
          </a:p>
        </p:txBody>
      </p:sp>
      <p:sp>
        <p:nvSpPr>
          <p:cNvPr id="3" name="Marcador de contenido 2"/>
          <p:cNvSpPr>
            <a:spLocks noGrp="1"/>
          </p:cNvSpPr>
          <p:nvPr>
            <p:ph idx="1"/>
          </p:nvPr>
        </p:nvSpPr>
        <p:spPr>
          <a:xfrm>
            <a:off x="2097342" y="2176923"/>
            <a:ext cx="8596668" cy="4246110"/>
          </a:xfrm>
        </p:spPr>
        <p:txBody>
          <a:bodyPr>
            <a:normAutofit/>
          </a:bodyPr>
          <a:lstStyle/>
          <a:p>
            <a:pPr marL="0" indent="0">
              <a:buNone/>
            </a:pPr>
            <a:r>
              <a:rPr lang="es-CO" sz="2400" dirty="0" smtClean="0">
                <a:solidFill>
                  <a:schemeClr val="accent2">
                    <a:lumMod val="75000"/>
                  </a:schemeClr>
                </a:solidFill>
                <a:latin typeface="Arial" panose="020B0604020202020204" pitchFamily="34" charset="0"/>
                <a:cs typeface="Arial" panose="020B0604020202020204" pitchFamily="34" charset="0"/>
              </a:rPr>
              <a:t>La </a:t>
            </a:r>
            <a:r>
              <a:rPr lang="es-CO" sz="2400" dirty="0">
                <a:solidFill>
                  <a:schemeClr val="accent2">
                    <a:lumMod val="75000"/>
                  </a:schemeClr>
                </a:solidFill>
                <a:latin typeface="Arial" panose="020B0604020202020204" pitchFamily="34" charset="0"/>
                <a:cs typeface="Arial" panose="020B0604020202020204" pitchFamily="34" charset="0"/>
              </a:rPr>
              <a:t>función de probabilidad es:  </a:t>
            </a:r>
          </a:p>
          <a:p>
            <a:pPr marL="0" indent="0">
              <a:buNone/>
            </a:pPr>
            <a:r>
              <a:rPr lang="es-CO" sz="2400" dirty="0" smtClean="0">
                <a:solidFill>
                  <a:schemeClr val="accent2">
                    <a:lumMod val="75000"/>
                  </a:schemeClr>
                </a:solidFill>
                <a:latin typeface="Arial" panose="020B0604020202020204" pitchFamily="34" charset="0"/>
                <a:cs typeface="Arial" panose="020B0604020202020204" pitchFamily="34" charset="0"/>
              </a:rPr>
              <a:t>       </a:t>
            </a:r>
            <a:endParaRPr lang="es-CO" sz="2400" dirty="0">
              <a:solidFill>
                <a:schemeClr val="accent2">
                  <a:lumMod val="75000"/>
                </a:schemeClr>
              </a:solidFill>
              <a:latin typeface="Arial" panose="020B0604020202020204" pitchFamily="34" charset="0"/>
              <a:cs typeface="Arial" panose="020B0604020202020204" pitchFamily="34" charset="0"/>
            </a:endParaRPr>
          </a:p>
          <a:p>
            <a:pPr marL="0" indent="0">
              <a:buNone/>
            </a:pPr>
            <a:r>
              <a:rPr lang="es-CO" sz="2400" dirty="0">
                <a:solidFill>
                  <a:schemeClr val="accent2">
                    <a:lumMod val="75000"/>
                  </a:schemeClr>
                </a:solidFill>
                <a:latin typeface="Arial" panose="020B0604020202020204" pitchFamily="34" charset="0"/>
                <a:cs typeface="Arial" panose="020B0604020202020204" pitchFamily="34" charset="0"/>
              </a:rPr>
              <a:t>Donde:</a:t>
            </a:r>
          </a:p>
          <a:p>
            <a:r>
              <a:rPr lang="es-CO" sz="2400" dirty="0">
                <a:solidFill>
                  <a:schemeClr val="accent2">
                    <a:lumMod val="75000"/>
                  </a:schemeClr>
                </a:solidFill>
                <a:latin typeface="Arial" panose="020B0604020202020204" pitchFamily="34" charset="0"/>
                <a:cs typeface="Arial" panose="020B0604020202020204" pitchFamily="34" charset="0"/>
              </a:rPr>
              <a:t>Tamaño de población (N)</a:t>
            </a:r>
          </a:p>
          <a:p>
            <a:r>
              <a:rPr lang="es-CO" sz="2400" dirty="0">
                <a:solidFill>
                  <a:schemeClr val="accent2">
                    <a:lumMod val="75000"/>
                  </a:schemeClr>
                </a:solidFill>
                <a:latin typeface="Arial" panose="020B0604020202020204" pitchFamily="34" charset="0"/>
                <a:cs typeface="Arial" panose="020B0604020202020204" pitchFamily="34" charset="0"/>
              </a:rPr>
              <a:t>N° de individuos que…(k)</a:t>
            </a:r>
          </a:p>
          <a:p>
            <a:r>
              <a:rPr lang="es-CO" sz="2400" dirty="0">
                <a:solidFill>
                  <a:schemeClr val="accent2">
                    <a:lumMod val="75000"/>
                  </a:schemeClr>
                </a:solidFill>
                <a:latin typeface="Arial" panose="020B0604020202020204" pitchFamily="34" charset="0"/>
                <a:cs typeface="Arial" panose="020B0604020202020204" pitchFamily="34" charset="0"/>
              </a:rPr>
              <a:t>Tamaño de la muestra (n)</a:t>
            </a:r>
          </a:p>
          <a:p>
            <a:r>
              <a:rPr lang="es-CO" sz="2400" dirty="0">
                <a:solidFill>
                  <a:schemeClr val="accent2">
                    <a:lumMod val="75000"/>
                  </a:schemeClr>
                </a:solidFill>
                <a:latin typeface="Arial" panose="020B0604020202020204" pitchFamily="34" charset="0"/>
                <a:cs typeface="Arial" panose="020B0604020202020204" pitchFamily="34" charset="0"/>
              </a:rPr>
              <a:t>Valor que toma la variable (x)</a:t>
            </a:r>
          </a:p>
        </p:txBody>
      </p:sp>
      <p:pic>
        <p:nvPicPr>
          <p:cNvPr id="1028" name="Picture 4" descr="https://lh3.googleusercontent.com/5DipTPAacpuW_nFb0NOVOX3zYAJaEWfshpvELk8deSBimh3hzFnGFj5kXmDLVqciz_MXDH3xCI7L-Xo9-4RzzDLog9mO3YthzvW9_01Qxcm92LcDpCHODYrmFHMHSKCUIMCmGlp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2796" y="2760214"/>
            <a:ext cx="2984781" cy="1059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3786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wheel(1)">
                                      <p:cBhvr>
                                        <p:cTn id="12" dur="2000"/>
                                        <p:tgtEl>
                                          <p:spTgt spid="1028"/>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par>
                                <p:cTn id="18" presetID="6" presetClass="entr" presetSubtype="16"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circle(in)">
                                      <p:cBhvr>
                                        <p:cTn id="20" dur="2000"/>
                                        <p:tgtEl>
                                          <p:spTgt spid="3">
                                            <p:txEl>
                                              <p:pRg st="3" end="3"/>
                                            </p:txEl>
                                          </p:spTgt>
                                        </p:tgtEl>
                                      </p:cBhvr>
                                    </p:animEffect>
                                  </p:childTnLst>
                                </p:cTn>
                              </p:par>
                              <p:par>
                                <p:cTn id="21" presetID="6" presetClass="entr" presetSubtype="16"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circle(in)">
                                      <p:cBhvr>
                                        <p:cTn id="23" dur="2000"/>
                                        <p:tgtEl>
                                          <p:spTgt spid="3">
                                            <p:txEl>
                                              <p:pRg st="4" end="4"/>
                                            </p:txEl>
                                          </p:spTgt>
                                        </p:tgtEl>
                                      </p:cBhvr>
                                    </p:animEffect>
                                  </p:childTnLst>
                                </p:cTn>
                              </p:par>
                              <p:par>
                                <p:cTn id="24" presetID="6" presetClass="entr" presetSubtype="16"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circle(in)">
                                      <p:cBhvr>
                                        <p:cTn id="26" dur="2000"/>
                                        <p:tgtEl>
                                          <p:spTgt spid="3">
                                            <p:txEl>
                                              <p:pRg st="5" end="5"/>
                                            </p:txEl>
                                          </p:spTgt>
                                        </p:tgtEl>
                                      </p:cBhvr>
                                    </p:animEffect>
                                  </p:childTnLst>
                                </p:cTn>
                              </p:par>
                              <p:par>
                                <p:cTn id="27" presetID="6" presetClass="entr" presetSubtype="16"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circle(in)">
                                      <p:cBhvr>
                                        <p:cTn id="29"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8417" y="674145"/>
            <a:ext cx="8596668" cy="1320800"/>
          </a:xfrm>
        </p:spPr>
        <p:txBody>
          <a:bodyPr>
            <a:normAutofit/>
          </a:bodyPr>
          <a:lstStyle/>
          <a:p>
            <a:r>
              <a:rPr lang="es-CO" sz="4000" dirty="0" smtClean="0">
                <a:solidFill>
                  <a:schemeClr val="accent4">
                    <a:lumMod val="60000"/>
                    <a:lumOff val="40000"/>
                  </a:schemeClr>
                </a:solidFill>
                <a:latin typeface="Arial" panose="020B0604020202020204" pitchFamily="34" charset="0"/>
                <a:cs typeface="Arial" panose="020B0604020202020204" pitchFamily="34" charset="0"/>
              </a:rPr>
              <a:t>EJERCICIOS</a:t>
            </a:r>
            <a:endParaRPr lang="es-CO" sz="4000" dirty="0">
              <a:solidFill>
                <a:schemeClr val="accent4">
                  <a:lumMod val="60000"/>
                  <a:lumOff val="40000"/>
                </a:schemeClr>
              </a:solidFill>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677334" y="2160589"/>
            <a:ext cx="9757584" cy="3880773"/>
          </a:xfrm>
        </p:spPr>
        <p:txBody>
          <a:bodyPr>
            <a:normAutofit/>
          </a:bodyPr>
          <a:lstStyle/>
          <a:p>
            <a:pPr marL="0" indent="0" algn="just">
              <a:buNone/>
            </a:pPr>
            <a:r>
              <a:rPr lang="es-CO" sz="2400" b="1" dirty="0">
                <a:latin typeface="Arial" panose="020B0604020202020204" pitchFamily="34" charset="0"/>
                <a:cs typeface="Arial" panose="020B0604020202020204" pitchFamily="34" charset="0"/>
              </a:rPr>
              <a:t>ejemplo 1. </a:t>
            </a:r>
            <a:endParaRPr lang="es-CO" sz="2400" b="1" dirty="0" smtClean="0">
              <a:latin typeface="Arial" panose="020B0604020202020204" pitchFamily="34" charset="0"/>
              <a:cs typeface="Arial" panose="020B0604020202020204" pitchFamily="34" charset="0"/>
            </a:endParaRPr>
          </a:p>
          <a:p>
            <a:pPr marL="0" indent="0" algn="just">
              <a:buNone/>
            </a:pPr>
            <a:r>
              <a:rPr lang="es-CO" sz="2400" dirty="0" smtClean="0">
                <a:latin typeface="Arial" panose="020B0604020202020204" pitchFamily="34" charset="0"/>
                <a:cs typeface="Arial" panose="020B0604020202020204" pitchFamily="34" charset="0"/>
              </a:rPr>
              <a:t>Usted </a:t>
            </a:r>
            <a:r>
              <a:rPr lang="es-CO" sz="2400" dirty="0">
                <a:latin typeface="Arial" panose="020B0604020202020204" pitchFamily="34" charset="0"/>
                <a:cs typeface="Arial" panose="020B0604020202020204" pitchFamily="34" charset="0"/>
              </a:rPr>
              <a:t>recibe un envío de pedido especial de 500 etiquetas. Supongamos que el 2% de las etiquetas es defectuoso. El conteo de eventos en la población es de 10 (0.02 * 500). Usted toma una muestra de 40 etiquetas y desea determinar la probabilidad de que haya 3 o más etiquetas defectuosas en esa muestra. La probabilidad de que haya 3 o más etiquetas defectuosas en la muestra es de 0.0384. </a:t>
            </a:r>
          </a:p>
        </p:txBody>
      </p:sp>
    </p:spTree>
    <p:extLst>
      <p:ext uri="{BB962C8B-B14F-4D97-AF65-F5344CB8AC3E}">
        <p14:creationId xmlns:p14="http://schemas.microsoft.com/office/powerpoint/2010/main" val="4051653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80">
                                          <p:stCondLst>
                                            <p:cond delay="0"/>
                                          </p:stCondLst>
                                        </p:cTn>
                                        <p:tgtEl>
                                          <p:spTgt spid="3">
                                            <p:txEl>
                                              <p:pRg st="0" end="0"/>
                                            </p:txEl>
                                          </p:spTgt>
                                        </p:tgtEl>
                                      </p:cBhvr>
                                    </p:animEffect>
                                    <p:anim calcmode="lin" valueType="num">
                                      <p:cBhvr>
                                        <p:cTn id="15"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20" dur="26">
                                          <p:stCondLst>
                                            <p:cond delay="650"/>
                                          </p:stCondLst>
                                        </p:cTn>
                                        <p:tgtEl>
                                          <p:spTgt spid="3">
                                            <p:txEl>
                                              <p:pRg st="0" end="0"/>
                                            </p:txEl>
                                          </p:spTgt>
                                        </p:tgtEl>
                                      </p:cBhvr>
                                      <p:to x="100000" y="60000"/>
                                    </p:animScale>
                                    <p:animScale>
                                      <p:cBhvr>
                                        <p:cTn id="21" dur="166" decel="50000">
                                          <p:stCondLst>
                                            <p:cond delay="676"/>
                                          </p:stCondLst>
                                        </p:cTn>
                                        <p:tgtEl>
                                          <p:spTgt spid="3">
                                            <p:txEl>
                                              <p:pRg st="0" end="0"/>
                                            </p:txEl>
                                          </p:spTgt>
                                        </p:tgtEl>
                                      </p:cBhvr>
                                      <p:to x="100000" y="100000"/>
                                    </p:animScale>
                                    <p:animScale>
                                      <p:cBhvr>
                                        <p:cTn id="22" dur="26">
                                          <p:stCondLst>
                                            <p:cond delay="1312"/>
                                          </p:stCondLst>
                                        </p:cTn>
                                        <p:tgtEl>
                                          <p:spTgt spid="3">
                                            <p:txEl>
                                              <p:pRg st="0" end="0"/>
                                            </p:txEl>
                                          </p:spTgt>
                                        </p:tgtEl>
                                      </p:cBhvr>
                                      <p:to x="100000" y="80000"/>
                                    </p:animScale>
                                    <p:animScale>
                                      <p:cBhvr>
                                        <p:cTn id="23" dur="166" decel="50000">
                                          <p:stCondLst>
                                            <p:cond delay="1338"/>
                                          </p:stCondLst>
                                        </p:cTn>
                                        <p:tgtEl>
                                          <p:spTgt spid="3">
                                            <p:txEl>
                                              <p:pRg st="0" end="0"/>
                                            </p:txEl>
                                          </p:spTgt>
                                        </p:tgtEl>
                                      </p:cBhvr>
                                      <p:to x="100000" y="100000"/>
                                    </p:animScale>
                                    <p:animScale>
                                      <p:cBhvr>
                                        <p:cTn id="24" dur="26">
                                          <p:stCondLst>
                                            <p:cond delay="1642"/>
                                          </p:stCondLst>
                                        </p:cTn>
                                        <p:tgtEl>
                                          <p:spTgt spid="3">
                                            <p:txEl>
                                              <p:pRg st="0" end="0"/>
                                            </p:txEl>
                                          </p:spTgt>
                                        </p:tgtEl>
                                      </p:cBhvr>
                                      <p:to x="100000" y="90000"/>
                                    </p:animScale>
                                    <p:animScale>
                                      <p:cBhvr>
                                        <p:cTn id="25" dur="166" decel="50000">
                                          <p:stCondLst>
                                            <p:cond delay="1668"/>
                                          </p:stCondLst>
                                        </p:cTn>
                                        <p:tgtEl>
                                          <p:spTgt spid="3">
                                            <p:txEl>
                                              <p:pRg st="0" end="0"/>
                                            </p:txEl>
                                          </p:spTgt>
                                        </p:tgtEl>
                                      </p:cBhvr>
                                      <p:to x="100000" y="100000"/>
                                    </p:animScale>
                                    <p:animScale>
                                      <p:cBhvr>
                                        <p:cTn id="26" dur="26">
                                          <p:stCondLst>
                                            <p:cond delay="1808"/>
                                          </p:stCondLst>
                                        </p:cTn>
                                        <p:tgtEl>
                                          <p:spTgt spid="3">
                                            <p:txEl>
                                              <p:pRg st="0" end="0"/>
                                            </p:txEl>
                                          </p:spTgt>
                                        </p:tgtEl>
                                      </p:cBhvr>
                                      <p:to x="100000" y="95000"/>
                                    </p:animScale>
                                    <p:animScale>
                                      <p:cBhvr>
                                        <p:cTn id="27" dur="166" decel="50000">
                                          <p:stCondLst>
                                            <p:cond delay="1834"/>
                                          </p:stCondLst>
                                        </p:cTn>
                                        <p:tgtEl>
                                          <p:spTgt spid="3">
                                            <p:txEl>
                                              <p:pRg st="0" end="0"/>
                                            </p:txEl>
                                          </p:spTgt>
                                        </p:tgtEl>
                                      </p:cBhvr>
                                      <p:to x="100000" y="100000"/>
                                    </p:animScale>
                                  </p:childTnLst>
                                </p:cTn>
                              </p:par>
                              <p:par>
                                <p:cTn id="28" presetID="26" presetClass="entr" presetSubtype="0" fill="hold" nodeType="with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wipe(down)">
                                      <p:cBhvr>
                                        <p:cTn id="30" dur="580">
                                          <p:stCondLst>
                                            <p:cond delay="0"/>
                                          </p:stCondLst>
                                        </p:cTn>
                                        <p:tgtEl>
                                          <p:spTgt spid="3">
                                            <p:txEl>
                                              <p:pRg st="1" end="1"/>
                                            </p:txEl>
                                          </p:spTgt>
                                        </p:tgtEl>
                                      </p:cBhvr>
                                    </p:animEffect>
                                    <p:anim calcmode="lin" valueType="num">
                                      <p:cBhvr>
                                        <p:cTn id="31"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3">
                                            <p:txEl>
                                              <p:pRg st="1" end="1"/>
                                            </p:txEl>
                                          </p:spTgt>
                                        </p:tgtEl>
                                      </p:cBhvr>
                                      <p:to x="100000" y="60000"/>
                                    </p:animScale>
                                    <p:animScale>
                                      <p:cBhvr>
                                        <p:cTn id="37" dur="166" decel="50000">
                                          <p:stCondLst>
                                            <p:cond delay="676"/>
                                          </p:stCondLst>
                                        </p:cTn>
                                        <p:tgtEl>
                                          <p:spTgt spid="3">
                                            <p:txEl>
                                              <p:pRg st="1" end="1"/>
                                            </p:txEl>
                                          </p:spTgt>
                                        </p:tgtEl>
                                      </p:cBhvr>
                                      <p:to x="100000" y="100000"/>
                                    </p:animScale>
                                    <p:animScale>
                                      <p:cBhvr>
                                        <p:cTn id="38" dur="26">
                                          <p:stCondLst>
                                            <p:cond delay="1312"/>
                                          </p:stCondLst>
                                        </p:cTn>
                                        <p:tgtEl>
                                          <p:spTgt spid="3">
                                            <p:txEl>
                                              <p:pRg st="1" end="1"/>
                                            </p:txEl>
                                          </p:spTgt>
                                        </p:tgtEl>
                                      </p:cBhvr>
                                      <p:to x="100000" y="80000"/>
                                    </p:animScale>
                                    <p:animScale>
                                      <p:cBhvr>
                                        <p:cTn id="39" dur="166" decel="50000">
                                          <p:stCondLst>
                                            <p:cond delay="1338"/>
                                          </p:stCondLst>
                                        </p:cTn>
                                        <p:tgtEl>
                                          <p:spTgt spid="3">
                                            <p:txEl>
                                              <p:pRg st="1" end="1"/>
                                            </p:txEl>
                                          </p:spTgt>
                                        </p:tgtEl>
                                      </p:cBhvr>
                                      <p:to x="100000" y="100000"/>
                                    </p:animScale>
                                    <p:animScale>
                                      <p:cBhvr>
                                        <p:cTn id="40" dur="26">
                                          <p:stCondLst>
                                            <p:cond delay="1642"/>
                                          </p:stCondLst>
                                        </p:cTn>
                                        <p:tgtEl>
                                          <p:spTgt spid="3">
                                            <p:txEl>
                                              <p:pRg st="1" end="1"/>
                                            </p:txEl>
                                          </p:spTgt>
                                        </p:tgtEl>
                                      </p:cBhvr>
                                      <p:to x="100000" y="90000"/>
                                    </p:animScale>
                                    <p:animScale>
                                      <p:cBhvr>
                                        <p:cTn id="41" dur="166" decel="50000">
                                          <p:stCondLst>
                                            <p:cond delay="1668"/>
                                          </p:stCondLst>
                                        </p:cTn>
                                        <p:tgtEl>
                                          <p:spTgt spid="3">
                                            <p:txEl>
                                              <p:pRg st="1" end="1"/>
                                            </p:txEl>
                                          </p:spTgt>
                                        </p:tgtEl>
                                      </p:cBhvr>
                                      <p:to x="100000" y="100000"/>
                                    </p:animScale>
                                    <p:animScale>
                                      <p:cBhvr>
                                        <p:cTn id="42" dur="26">
                                          <p:stCondLst>
                                            <p:cond delay="1808"/>
                                          </p:stCondLst>
                                        </p:cTn>
                                        <p:tgtEl>
                                          <p:spTgt spid="3">
                                            <p:txEl>
                                              <p:pRg st="1" end="1"/>
                                            </p:txEl>
                                          </p:spTgt>
                                        </p:tgtEl>
                                      </p:cBhvr>
                                      <p:to x="100000" y="95000"/>
                                    </p:animScale>
                                    <p:animScale>
                                      <p:cBhvr>
                                        <p:cTn id="43" dur="166" decel="50000">
                                          <p:stCondLst>
                                            <p:cond delay="1834"/>
                                          </p:stCondLst>
                                        </p:cTn>
                                        <p:tgtEl>
                                          <p:spTgt spid="3">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53;p20"/>
          <p:cNvPicPr preferRelativeResize="0">
            <a:picLocks noGrp="1"/>
          </p:cNvPicPr>
          <p:nvPr>
            <p:ph idx="1"/>
          </p:nvPr>
        </p:nvPicPr>
        <p:blipFill rotWithShape="1">
          <a:blip r:embed="rId2">
            <a:alphaModFix/>
          </a:blip>
          <a:srcRect/>
          <a:stretch/>
        </p:blipFill>
        <p:spPr>
          <a:xfrm>
            <a:off x="2155480" y="792479"/>
            <a:ext cx="2338795" cy="5561965"/>
          </a:xfrm>
          <a:prstGeom prst="rect">
            <a:avLst/>
          </a:prstGeom>
          <a:noFill/>
          <a:ln>
            <a:noFill/>
          </a:ln>
        </p:spPr>
      </p:pic>
      <p:pic>
        <p:nvPicPr>
          <p:cNvPr id="5" name="Google Shape;152;p20"/>
          <p:cNvPicPr preferRelativeResize="0"/>
          <p:nvPr/>
        </p:nvPicPr>
        <p:blipFill rotWithShape="1">
          <a:blip r:embed="rId3">
            <a:alphaModFix/>
          </a:blip>
          <a:srcRect/>
          <a:stretch/>
        </p:blipFill>
        <p:spPr>
          <a:xfrm>
            <a:off x="5268632" y="792479"/>
            <a:ext cx="2477860" cy="5561965"/>
          </a:xfrm>
          <a:prstGeom prst="rect">
            <a:avLst/>
          </a:prstGeom>
          <a:noFill/>
          <a:ln>
            <a:noFill/>
          </a:ln>
        </p:spPr>
      </p:pic>
      <p:graphicFrame>
        <p:nvGraphicFramePr>
          <p:cNvPr id="6" name="Google Shape;154;p20"/>
          <p:cNvGraphicFramePr/>
          <p:nvPr>
            <p:extLst>
              <p:ext uri="{D42A27DB-BD31-4B8C-83A1-F6EECF244321}">
                <p14:modId xmlns:p14="http://schemas.microsoft.com/office/powerpoint/2010/main" val="2484162077"/>
              </p:ext>
            </p:extLst>
          </p:nvPr>
        </p:nvGraphicFramePr>
        <p:xfrm>
          <a:off x="8411121" y="921576"/>
          <a:ext cx="2153300" cy="980700"/>
        </p:xfrm>
        <a:graphic>
          <a:graphicData uri="http://schemas.openxmlformats.org/drawingml/2006/table">
            <a:tbl>
              <a:tblPr>
                <a:noFill/>
              </a:tblPr>
              <a:tblGrid>
                <a:gridCol w="1076650">
                  <a:extLst>
                    <a:ext uri="{9D8B030D-6E8A-4147-A177-3AD203B41FA5}">
                      <a16:colId xmlns:a16="http://schemas.microsoft.com/office/drawing/2014/main" xmlns="" val="20000"/>
                    </a:ext>
                  </a:extLst>
                </a:gridCol>
                <a:gridCol w="1076650">
                  <a:extLst>
                    <a:ext uri="{9D8B030D-6E8A-4147-A177-3AD203B41FA5}">
                      <a16:colId xmlns:a16="http://schemas.microsoft.com/office/drawing/2014/main" xmlns="" val="20001"/>
                    </a:ext>
                  </a:extLst>
                </a:gridCol>
              </a:tblGrid>
              <a:tr h="245175">
                <a:tc>
                  <a:txBody>
                    <a:bodyPr/>
                    <a:lstStyle/>
                    <a:p>
                      <a:pPr marL="0" marR="0" lvl="0" indent="0" algn="ctr" rtl="0">
                        <a:spcBef>
                          <a:spcPts val="0"/>
                        </a:spcBef>
                        <a:spcAft>
                          <a:spcPts val="0"/>
                        </a:spcAft>
                        <a:buNone/>
                      </a:pPr>
                      <a:r>
                        <a:rPr lang="es-ES" sz="1100" u="none" strike="noStrike" cap="none" dirty="0"/>
                        <a:t>N</a:t>
                      </a:r>
                      <a:endParaRPr sz="1100" b="0" i="0" u="none" strike="noStrike" cap="none" dirty="0">
                        <a:solidFill>
                          <a:srgbClr val="000000"/>
                        </a:solidFill>
                        <a:latin typeface="Calibri"/>
                        <a:ea typeface="Calibri"/>
                        <a:cs typeface="Calibri"/>
                        <a:sym typeface="Calibri"/>
                      </a:endParaRPr>
                    </a:p>
                  </a:txBody>
                  <a:tcPr marL="9525" marR="9525" marT="9525" marB="0" anchor="b"/>
                </a:tc>
                <a:tc>
                  <a:txBody>
                    <a:bodyPr/>
                    <a:lstStyle/>
                    <a:p>
                      <a:pPr marL="0" marR="0" lvl="0" indent="0" algn="ctr" rtl="0">
                        <a:spcBef>
                          <a:spcPts val="0"/>
                        </a:spcBef>
                        <a:spcAft>
                          <a:spcPts val="0"/>
                        </a:spcAft>
                        <a:buNone/>
                      </a:pPr>
                      <a:r>
                        <a:rPr lang="es-ES" sz="1100" u="none" strike="noStrike" cap="none" dirty="0"/>
                        <a:t>500</a:t>
                      </a:r>
                      <a:endParaRPr sz="1100" b="0" i="0" u="none" strike="noStrike" cap="none" dirty="0">
                        <a:solidFill>
                          <a:srgbClr val="000000"/>
                        </a:solidFill>
                        <a:latin typeface="Calibri"/>
                        <a:ea typeface="Calibri"/>
                        <a:cs typeface="Calibri"/>
                        <a:sym typeface="Calibri"/>
                      </a:endParaRPr>
                    </a:p>
                  </a:txBody>
                  <a:tcPr marL="9525" marR="9525" marT="9525" marB="0" anchor="b"/>
                </a:tc>
                <a:extLst>
                  <a:ext uri="{0D108BD9-81ED-4DB2-BD59-A6C34878D82A}">
                    <a16:rowId xmlns:a16="http://schemas.microsoft.com/office/drawing/2014/main" xmlns="" val="10000"/>
                  </a:ext>
                </a:extLst>
              </a:tr>
              <a:tr h="245175">
                <a:tc>
                  <a:txBody>
                    <a:bodyPr/>
                    <a:lstStyle/>
                    <a:p>
                      <a:pPr marL="0" marR="0" lvl="0" indent="0" algn="ctr" rtl="0">
                        <a:spcBef>
                          <a:spcPts val="0"/>
                        </a:spcBef>
                        <a:spcAft>
                          <a:spcPts val="0"/>
                        </a:spcAft>
                        <a:buNone/>
                      </a:pPr>
                      <a:r>
                        <a:rPr lang="es-ES" sz="1100" u="none" strike="noStrike" cap="none" dirty="0"/>
                        <a:t>k </a:t>
                      </a:r>
                      <a:endParaRPr sz="1100" b="0" i="0" u="none" strike="noStrike" cap="none" dirty="0">
                        <a:solidFill>
                          <a:srgbClr val="000000"/>
                        </a:solidFill>
                        <a:latin typeface="Calibri"/>
                        <a:ea typeface="Calibri"/>
                        <a:cs typeface="Calibri"/>
                        <a:sym typeface="Calibri"/>
                      </a:endParaRPr>
                    </a:p>
                  </a:txBody>
                  <a:tcPr marL="9525" marR="9525" marT="9525" marB="0" anchor="b"/>
                </a:tc>
                <a:tc>
                  <a:txBody>
                    <a:bodyPr/>
                    <a:lstStyle/>
                    <a:p>
                      <a:pPr marL="0" marR="0" lvl="0" indent="0" algn="ctr" rtl="0">
                        <a:spcBef>
                          <a:spcPts val="0"/>
                        </a:spcBef>
                        <a:spcAft>
                          <a:spcPts val="0"/>
                        </a:spcAft>
                        <a:buNone/>
                      </a:pPr>
                      <a:r>
                        <a:rPr lang="es-ES" sz="1100" u="none" strike="noStrike" cap="none" dirty="0"/>
                        <a:t>10</a:t>
                      </a:r>
                      <a:endParaRPr sz="1100" b="0" i="0" u="none" strike="noStrike" cap="none" dirty="0">
                        <a:solidFill>
                          <a:srgbClr val="000000"/>
                        </a:solidFill>
                        <a:latin typeface="Calibri"/>
                        <a:ea typeface="Calibri"/>
                        <a:cs typeface="Calibri"/>
                        <a:sym typeface="Calibri"/>
                      </a:endParaRPr>
                    </a:p>
                  </a:txBody>
                  <a:tcPr marL="9525" marR="9525" marT="9525" marB="0" anchor="b"/>
                </a:tc>
                <a:extLst>
                  <a:ext uri="{0D108BD9-81ED-4DB2-BD59-A6C34878D82A}">
                    <a16:rowId xmlns:a16="http://schemas.microsoft.com/office/drawing/2014/main" xmlns="" val="10001"/>
                  </a:ext>
                </a:extLst>
              </a:tr>
              <a:tr h="245175">
                <a:tc>
                  <a:txBody>
                    <a:bodyPr/>
                    <a:lstStyle/>
                    <a:p>
                      <a:pPr marL="0" marR="0" lvl="0" indent="0" algn="ctr" rtl="0">
                        <a:spcBef>
                          <a:spcPts val="0"/>
                        </a:spcBef>
                        <a:spcAft>
                          <a:spcPts val="0"/>
                        </a:spcAft>
                        <a:buNone/>
                      </a:pPr>
                      <a:r>
                        <a:rPr lang="es-ES" sz="1100" u="none" strike="noStrike" cap="none" dirty="0"/>
                        <a:t>n</a:t>
                      </a:r>
                      <a:endParaRPr sz="1100" b="0" i="0" u="none" strike="noStrike" cap="none" dirty="0">
                        <a:solidFill>
                          <a:srgbClr val="000000"/>
                        </a:solidFill>
                        <a:latin typeface="Calibri"/>
                        <a:ea typeface="Calibri"/>
                        <a:cs typeface="Calibri"/>
                        <a:sym typeface="Calibri"/>
                      </a:endParaRPr>
                    </a:p>
                  </a:txBody>
                  <a:tcPr marL="9525" marR="9525" marT="9525" marB="0" anchor="b"/>
                </a:tc>
                <a:tc>
                  <a:txBody>
                    <a:bodyPr/>
                    <a:lstStyle/>
                    <a:p>
                      <a:pPr marL="0" marR="0" lvl="0" indent="0" algn="ctr" rtl="0">
                        <a:spcBef>
                          <a:spcPts val="0"/>
                        </a:spcBef>
                        <a:spcAft>
                          <a:spcPts val="0"/>
                        </a:spcAft>
                        <a:buNone/>
                      </a:pPr>
                      <a:r>
                        <a:rPr lang="es-ES" sz="1100" u="none" strike="noStrike" cap="none" dirty="0"/>
                        <a:t>40</a:t>
                      </a:r>
                      <a:endParaRPr sz="1100" b="0" i="0" u="none" strike="noStrike" cap="none" dirty="0">
                        <a:solidFill>
                          <a:srgbClr val="000000"/>
                        </a:solidFill>
                        <a:latin typeface="Calibri"/>
                        <a:ea typeface="Calibri"/>
                        <a:cs typeface="Calibri"/>
                        <a:sym typeface="Calibri"/>
                      </a:endParaRPr>
                    </a:p>
                  </a:txBody>
                  <a:tcPr marL="9525" marR="9525" marT="9525" marB="0" anchor="b"/>
                </a:tc>
                <a:extLst>
                  <a:ext uri="{0D108BD9-81ED-4DB2-BD59-A6C34878D82A}">
                    <a16:rowId xmlns:a16="http://schemas.microsoft.com/office/drawing/2014/main" xmlns="" val="10002"/>
                  </a:ext>
                </a:extLst>
              </a:tr>
              <a:tr h="245175">
                <a:tc>
                  <a:txBody>
                    <a:bodyPr/>
                    <a:lstStyle/>
                    <a:p>
                      <a:pPr marL="0" marR="0" lvl="0" indent="0" algn="ctr" rtl="0">
                        <a:spcBef>
                          <a:spcPts val="0"/>
                        </a:spcBef>
                        <a:spcAft>
                          <a:spcPts val="0"/>
                        </a:spcAft>
                        <a:buNone/>
                      </a:pPr>
                      <a:r>
                        <a:rPr lang="es-ES" sz="1100" u="none" strike="noStrike" cap="none" dirty="0"/>
                        <a:t>x</a:t>
                      </a:r>
                      <a:endParaRPr sz="1100" b="0" i="0" u="none" strike="noStrike" cap="none" dirty="0">
                        <a:solidFill>
                          <a:srgbClr val="000000"/>
                        </a:solidFill>
                        <a:latin typeface="Calibri"/>
                        <a:ea typeface="Calibri"/>
                        <a:cs typeface="Calibri"/>
                        <a:sym typeface="Calibri"/>
                      </a:endParaRPr>
                    </a:p>
                  </a:txBody>
                  <a:tcPr marL="9525" marR="9525" marT="9525" marB="0" anchor="b"/>
                </a:tc>
                <a:tc>
                  <a:txBody>
                    <a:bodyPr/>
                    <a:lstStyle/>
                    <a:p>
                      <a:pPr marL="0" marR="0" lvl="0" indent="0" algn="ctr" rtl="0">
                        <a:spcBef>
                          <a:spcPts val="0"/>
                        </a:spcBef>
                        <a:spcAft>
                          <a:spcPts val="0"/>
                        </a:spcAft>
                        <a:buNone/>
                      </a:pPr>
                      <a:r>
                        <a:rPr lang="es-ES" sz="1100" u="none" strike="noStrike" cap="none" dirty="0"/>
                        <a:t>3</a:t>
                      </a:r>
                      <a:endParaRPr sz="1100" b="0" i="0" u="none" strike="noStrike" cap="none" dirty="0">
                        <a:solidFill>
                          <a:srgbClr val="000000"/>
                        </a:solidFill>
                        <a:latin typeface="Calibri"/>
                        <a:ea typeface="Calibri"/>
                        <a:cs typeface="Calibri"/>
                        <a:sym typeface="Calibri"/>
                      </a:endParaRPr>
                    </a:p>
                  </a:txBody>
                  <a:tcPr marL="9525" marR="9525" marT="9525" marB="0" anchor="b"/>
                </a:tc>
                <a:extLst>
                  <a:ext uri="{0D108BD9-81ED-4DB2-BD59-A6C34878D82A}">
                    <a16:rowId xmlns:a16="http://schemas.microsoft.com/office/drawing/2014/main" xmlns="" val="10003"/>
                  </a:ext>
                </a:extLst>
              </a:tr>
            </a:tbl>
          </a:graphicData>
        </a:graphic>
      </p:graphicFrame>
      <mc:AlternateContent xmlns:mc="http://schemas.openxmlformats.org/markup-compatibility/2006">
        <mc:Choice xmlns:a14="http://schemas.microsoft.com/office/drawing/2010/main" Requires="a14">
          <p:sp>
            <p:nvSpPr>
              <p:cNvPr id="2" name="CuadroTexto 1"/>
              <p:cNvSpPr txBox="1"/>
              <p:nvPr/>
            </p:nvSpPr>
            <p:spPr>
              <a:xfrm>
                <a:off x="8411121" y="4494198"/>
                <a:ext cx="259930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s-CO" b="1" i="1" smtClean="0">
                          <a:latin typeface="Cambria Math" panose="02040503050406030204" pitchFamily="18" charset="0"/>
                        </a:rPr>
                        <m:t>𝒑</m:t>
                      </m:r>
                      <m:d>
                        <m:dPr>
                          <m:ctrlPr>
                            <a:rPr lang="es-CO" b="1" i="1" smtClean="0">
                              <a:latin typeface="Cambria Math" panose="02040503050406030204" pitchFamily="18" charset="0"/>
                            </a:rPr>
                          </m:ctrlPr>
                        </m:dPr>
                        <m:e>
                          <m:r>
                            <a:rPr lang="es-CO" b="1" i="1" smtClean="0">
                              <a:latin typeface="Cambria Math" panose="02040503050406030204" pitchFamily="18" charset="0"/>
                            </a:rPr>
                            <m:t>𝒙</m:t>
                          </m:r>
                          <m:r>
                            <a:rPr lang="es-CO" b="1" i="1" smtClean="0">
                              <a:latin typeface="Cambria Math" panose="02040503050406030204" pitchFamily="18" charset="0"/>
                            </a:rPr>
                            <m:t>≥</m:t>
                          </m:r>
                          <m:r>
                            <a:rPr lang="es-CO" b="1" i="1" smtClean="0">
                              <a:latin typeface="Cambria Math" panose="02040503050406030204" pitchFamily="18" charset="0"/>
                            </a:rPr>
                            <m:t>𝟑</m:t>
                          </m:r>
                        </m:e>
                      </m:d>
                      <m:r>
                        <a:rPr lang="es-CO" b="1" i="1" smtClean="0">
                          <a:latin typeface="Cambria Math" panose="02040503050406030204" pitchFamily="18" charset="0"/>
                        </a:rPr>
                        <m:t>=</m:t>
                      </m:r>
                      <m:r>
                        <a:rPr lang="es-CO" b="1" i="1" smtClean="0">
                          <a:latin typeface="Cambria Math" panose="02040503050406030204" pitchFamily="18" charset="0"/>
                        </a:rPr>
                        <m:t>𝟎</m:t>
                      </m:r>
                      <m:r>
                        <a:rPr lang="es-CO" b="1" i="1" smtClean="0">
                          <a:latin typeface="Cambria Math" panose="02040503050406030204" pitchFamily="18" charset="0"/>
                        </a:rPr>
                        <m:t>,</m:t>
                      </m:r>
                      <m:r>
                        <a:rPr lang="es-CO" b="1" i="1" smtClean="0">
                          <a:latin typeface="Cambria Math" panose="02040503050406030204" pitchFamily="18" charset="0"/>
                        </a:rPr>
                        <m:t>𝟎𝟑𝟖𝟒𝟏𝟐𝟏𝟑</m:t>
                      </m:r>
                    </m:oMath>
                  </m:oMathPara>
                </a14:m>
                <a:endParaRPr lang="es-ES" b="1" dirty="0"/>
              </a:p>
            </p:txBody>
          </p:sp>
        </mc:Choice>
        <mc:Fallback>
          <p:sp>
            <p:nvSpPr>
              <p:cNvPr id="2" name="CuadroTexto 1"/>
              <p:cNvSpPr txBox="1">
                <a:spLocks noRot="1" noChangeAspect="1" noMove="1" noResize="1" noEditPoints="1" noAdjustHandles="1" noChangeArrowheads="1" noChangeShapeType="1" noTextEdit="1"/>
              </p:cNvSpPr>
              <p:nvPr/>
            </p:nvSpPr>
            <p:spPr>
              <a:xfrm>
                <a:off x="8411121" y="4494198"/>
                <a:ext cx="2599301" cy="276999"/>
              </a:xfrm>
              <a:prstGeom prst="rect">
                <a:avLst/>
              </a:prstGeom>
              <a:blipFill rotWithShape="0">
                <a:blip r:embed="rId4"/>
                <a:stretch>
                  <a:fillRect l="-1643" r="-1643" b="-28261"/>
                </a:stretch>
              </a:blipFill>
            </p:spPr>
            <p:txBody>
              <a:bodyPr/>
              <a:lstStyle/>
              <a:p>
                <a:r>
                  <a:rPr lang="es-ES">
                    <a:noFill/>
                  </a:rPr>
                  <a:t> </a:t>
                </a:r>
              </a:p>
            </p:txBody>
          </p:sp>
        </mc:Fallback>
      </mc:AlternateContent>
      <p:pic>
        <p:nvPicPr>
          <p:cNvPr id="8" name="Picture 4" descr="https://lh3.googleusercontent.com/5DipTPAacpuW_nFb0NOVOX3zYAJaEWfshpvELk8deSBimh3hzFnGFj5kXmDLVqciz_MXDH3xCI7L-Xo9-4RzzDLog9mO3YthzvW9_01Qxcm92LcDpCHODYrmFHMHSKCUIMCmGlp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18380" y="2668695"/>
            <a:ext cx="2984781" cy="1059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1218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93</TotalTime>
  <Words>456</Words>
  <Application>Microsoft Office PowerPoint</Application>
  <PresentationFormat>Panorámica</PresentationFormat>
  <Paragraphs>82</Paragraphs>
  <Slides>14</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14</vt:i4>
      </vt:variant>
    </vt:vector>
  </HeadingPairs>
  <TitlesOfParts>
    <vt:vector size="22" baseType="lpstr">
      <vt:lpstr>Arial</vt:lpstr>
      <vt:lpstr>Calibri</vt:lpstr>
      <vt:lpstr>Cambria Math</vt:lpstr>
      <vt:lpstr>Century Gothic</vt:lpstr>
      <vt:lpstr>Rockwell</vt:lpstr>
      <vt:lpstr>Times New Roman</vt:lpstr>
      <vt:lpstr>Wingdings 3</vt:lpstr>
      <vt:lpstr>Espiral</vt:lpstr>
      <vt:lpstr>DISTRIBUCIÓN HIPERGEOMÉTRICA</vt:lpstr>
      <vt:lpstr>Concepto </vt:lpstr>
      <vt:lpstr>Presentación de PowerPoint</vt:lpstr>
      <vt:lpstr>APLICACIONES</vt:lpstr>
      <vt:lpstr>PROCESO PARA SU USO</vt:lpstr>
      <vt:lpstr>Explicar la generación de datos en la distribución </vt:lpstr>
      <vt:lpstr> AJUSTE DE DATOS A LA FUNCIÓN </vt:lpstr>
      <vt:lpstr>EJERCICIOS</vt:lpstr>
      <vt:lpstr>Presentación de PowerPoint</vt:lpstr>
      <vt:lpstr>Presentación de PowerPoint</vt:lpstr>
      <vt:lpstr>Presentación de PowerPoint</vt:lpstr>
      <vt:lpstr>Presentación de PowerPoint</vt:lpstr>
      <vt:lpstr>Presentación de PowerPoint</vt:lpstr>
      <vt:lpstr>¿Questions?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DISTRIBUCIÓN HIPERGEOMÉTRICA</dc:title>
  <dc:creator>Biblioteca</dc:creator>
  <cp:lastModifiedBy>Anderson Hoyos</cp:lastModifiedBy>
  <cp:revision>12</cp:revision>
  <dcterms:created xsi:type="dcterms:W3CDTF">2019-03-21T22:03:07Z</dcterms:created>
  <dcterms:modified xsi:type="dcterms:W3CDTF">2019-03-23T22:54:39Z</dcterms:modified>
</cp:coreProperties>
</file>