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3" r:id="rId1"/>
  </p:sldMasterIdLst>
  <p:sldIdLst>
    <p:sldId id="256" r:id="rId2"/>
    <p:sldId id="258" r:id="rId3"/>
    <p:sldId id="259" r:id="rId4"/>
    <p:sldId id="321" r:id="rId5"/>
    <p:sldId id="261" r:id="rId6"/>
    <p:sldId id="262" r:id="rId7"/>
    <p:sldId id="265" r:id="rId8"/>
    <p:sldId id="267" r:id="rId9"/>
    <p:sldId id="330" r:id="rId10"/>
    <p:sldId id="281" r:id="rId11"/>
    <p:sldId id="324" r:id="rId12"/>
    <p:sldId id="319" r:id="rId13"/>
    <p:sldId id="311" r:id="rId14"/>
    <p:sldId id="325" r:id="rId15"/>
    <p:sldId id="288" r:id="rId16"/>
    <p:sldId id="298" r:id="rId17"/>
    <p:sldId id="305" r:id="rId18"/>
    <p:sldId id="316" r:id="rId19"/>
    <p:sldId id="27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solidFill>
          <a:schemeClr val="tx1"/>
        </a:solidFill>
        <a:ln w="76200">
          <a:solidFill>
            <a:srgbClr val="FFFF00"/>
          </a:solidFill>
        </a:ln>
      </dgm:spPr>
      <dgm:t>
        <a:bodyPr/>
        <a:lstStyle/>
        <a:p>
          <a:r>
            <a:rPr lang="en-US" dirty="0" smtClean="0">
              <a:solidFill>
                <a:srgbClr val="FFFF00"/>
              </a:solidFill>
            </a:rPr>
            <a:t>Black Box</a:t>
          </a:r>
          <a:endParaRPr lang="en-US" dirty="0">
            <a:solidFill>
              <a:srgbClr val="FFFF00"/>
            </a:solidFill>
          </a:endParaRP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a:solidFill>
          <a:schemeClr val="tx2">
            <a:lumMod val="10000"/>
            <a:lumOff val="90000"/>
          </a:schemeClr>
        </a:solidFill>
        <a:ln w="76200">
          <a:solidFill>
            <a:srgbClr val="C00000"/>
          </a:solidFill>
        </a:ln>
      </dgm:spPr>
      <dgm:t>
        <a:bodyPr/>
        <a:lstStyle/>
        <a:p>
          <a:r>
            <a:rPr lang="en-US" dirty="0" smtClean="0">
              <a:solidFill>
                <a:srgbClr val="C00000"/>
              </a:solidFill>
            </a:rPr>
            <a:t>White Box</a:t>
          </a:r>
          <a:endParaRPr lang="en-US" dirty="0">
            <a:solidFill>
              <a:srgbClr val="C00000"/>
            </a:solidFill>
          </a:endParaRP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solidFill>
          <a:srgbClr val="00B050"/>
        </a:solidFill>
        <a:ln w="76200">
          <a:solidFill>
            <a:schemeClr val="tx1"/>
          </a:solidFill>
        </a:ln>
      </dgm:spPr>
      <dgm:t>
        <a:bodyPr/>
        <a:lstStyle/>
        <a:p>
          <a:r>
            <a:rPr lang="en-US" dirty="0" smtClean="0"/>
            <a:t>Gray Box</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IN"/>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IN"/>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IN"/>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n-IN"/>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IN"/>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IN"/>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IN"/>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IN"/>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IN"/>
        </a:p>
      </dgm:t>
    </dgm:pt>
  </dgm:ptLst>
  <dgm:cxnLst>
    <dgm:cxn modelId="{44132782-6FA7-4CD2-8E6B-7557599EAAC1}" type="presOf" srcId="{7133ECF5-4190-4604-AA2F-03C9A0A9210F}" destId="{A31D264E-E285-4E5C-8EB7-762CD501BE72}" srcOrd="1" destOrd="0" presId="urn:microsoft.com/office/officeart/2005/8/layout/vProcess5"/>
    <dgm:cxn modelId="{5020935B-C133-453A-A543-3729793BD28A}" type="presOf" srcId="{8EC937D8-BD76-4A12-A3E5-900D5C1E2E05}" destId="{CA544AF7-F7B2-4CA5-9251-B4CDB8D06634}"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EE61A89A-82FF-4E92-84D5-491E7C60AB2F}" type="presOf" srcId="{B3EFD4A5-9FA1-4ABE-B722-05162509509B}" destId="{62643EF2-016C-41F1-8CBC-398422A85727}" srcOrd="0" destOrd="0" presId="urn:microsoft.com/office/officeart/2005/8/layout/vProcess5"/>
    <dgm:cxn modelId="{7C5699A1-E62D-45F3-BAF4-7B03CAE41040}" type="presOf" srcId="{095A5E99-E976-4550-8F80-53CC813F2F5A}" destId="{124EF20B-D98C-45B2-BB13-7B93B5373CEB}" srcOrd="0" destOrd="0" presId="urn:microsoft.com/office/officeart/2005/8/layout/vProcess5"/>
    <dgm:cxn modelId="{E90ED71D-57FA-4396-8A0E-2050A35BAED0}"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B555006D-AF2A-4E5C-86F6-5007BC82C3CE}" type="presOf" srcId="{8877691F-1B60-4485-9174-DDEC7EE68B70}" destId="{9CA877D8-99F8-40A0-89E9-59A61C9A70F4}" srcOrd="0" destOrd="0" presId="urn:microsoft.com/office/officeart/2005/8/layout/vProcess5"/>
    <dgm:cxn modelId="{5BA495BD-9AED-442C-9E30-506D4E91FB6B}" type="presOf" srcId="{8EC937D8-BD76-4A12-A3E5-900D5C1E2E05}" destId="{916C48CB-E452-4B79-A9B9-4C9A90B47960}" srcOrd="1" destOrd="0" presId="urn:microsoft.com/office/officeart/2005/8/layout/vProcess5"/>
    <dgm:cxn modelId="{5A1F042A-15F0-44D1-A276-F761DF3E6201}" type="presOf" srcId="{CD7942A0-B7D2-4B14-8FEA-55FC702F5BE7}" destId="{1D84D8B6-AB32-4491-B5D2-EFE3D7668B88}" srcOrd="0" destOrd="0" presId="urn:microsoft.com/office/officeart/2005/8/layout/vProcess5"/>
    <dgm:cxn modelId="{18902E07-69AA-4274-B657-AD37A186CA29}" type="presOf" srcId="{7133ECF5-4190-4604-AA2F-03C9A0A9210F}" destId="{2AE92D3F-F0FA-45DD-BB60-4C6FBC6BC016}"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D6358E16-13D9-419B-B5FA-EA86972AD063}" type="presParOf" srcId="{1D84D8B6-AB32-4491-B5D2-EFE3D7668B88}" destId="{3E0E8213-E460-4EB7-9A92-C2B1CC553F0D}" srcOrd="0" destOrd="0" presId="urn:microsoft.com/office/officeart/2005/8/layout/vProcess5"/>
    <dgm:cxn modelId="{9D5D847B-008A-4791-BFA2-92F90E0CA3DB}" type="presParOf" srcId="{1D84D8B6-AB32-4491-B5D2-EFE3D7668B88}" destId="{124EF20B-D98C-45B2-BB13-7B93B5373CEB}" srcOrd="1" destOrd="0" presId="urn:microsoft.com/office/officeart/2005/8/layout/vProcess5"/>
    <dgm:cxn modelId="{CD6A5C94-026A-4660-9CC5-9232491CB2CB}" type="presParOf" srcId="{1D84D8B6-AB32-4491-B5D2-EFE3D7668B88}" destId="{CA544AF7-F7B2-4CA5-9251-B4CDB8D06634}" srcOrd="2" destOrd="0" presId="urn:microsoft.com/office/officeart/2005/8/layout/vProcess5"/>
    <dgm:cxn modelId="{93E65FEE-D65B-451E-A3B2-7970E7874AF7}" type="presParOf" srcId="{1D84D8B6-AB32-4491-B5D2-EFE3D7668B88}" destId="{2AE92D3F-F0FA-45DD-BB60-4C6FBC6BC016}" srcOrd="3" destOrd="0" presId="urn:microsoft.com/office/officeart/2005/8/layout/vProcess5"/>
    <dgm:cxn modelId="{87EA676A-C46E-451D-8E6A-731C0CB37CA7}" type="presParOf" srcId="{1D84D8B6-AB32-4491-B5D2-EFE3D7668B88}" destId="{9CA877D8-99F8-40A0-89E9-59A61C9A70F4}" srcOrd="4" destOrd="0" presId="urn:microsoft.com/office/officeart/2005/8/layout/vProcess5"/>
    <dgm:cxn modelId="{C8134BE7-1945-48C4-81A5-F18D9B2F1A50}" type="presParOf" srcId="{1D84D8B6-AB32-4491-B5D2-EFE3D7668B88}" destId="{62643EF2-016C-41F1-8CBC-398422A85727}" srcOrd="5" destOrd="0" presId="urn:microsoft.com/office/officeart/2005/8/layout/vProcess5"/>
    <dgm:cxn modelId="{E0ED4A1A-EEAC-4FE2-B682-F53AA2B54DF4}" type="presParOf" srcId="{1D84D8B6-AB32-4491-B5D2-EFE3D7668B88}" destId="{7A2F6994-DA87-4497-BFC7-DD9D6EC5315F}" srcOrd="6" destOrd="0" presId="urn:microsoft.com/office/officeart/2005/8/layout/vProcess5"/>
    <dgm:cxn modelId="{6FE3B1E4-99D0-4572-BCBE-B310B30B4817}" type="presParOf" srcId="{1D84D8B6-AB32-4491-B5D2-EFE3D7668B88}" destId="{916C48CB-E452-4B79-A9B9-4C9A90B47960}" srcOrd="7" destOrd="0" presId="urn:microsoft.com/office/officeart/2005/8/layout/vProcess5"/>
    <dgm:cxn modelId="{A1737D0D-0085-408F-913F-7AC4A692F987}"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solidFill>
          <a:schemeClr val="tx1"/>
        </a:solidFill>
        <a:ln w="76200">
          <a:solidFill>
            <a:srgbClr val="FFFF00"/>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4300" kern="1200" dirty="0" smtClean="0">
              <a:solidFill>
                <a:srgbClr val="FFFF00"/>
              </a:solidFill>
            </a:rPr>
            <a:t>Black Box</a:t>
          </a:r>
          <a:endParaRPr lang="en-US" sz="4300" kern="1200" dirty="0">
            <a:solidFill>
              <a:srgbClr val="FFFF00"/>
            </a:solidFill>
          </a:endParaRP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solidFill>
          <a:schemeClr val="tx2">
            <a:lumMod val="10000"/>
            <a:lumOff val="90000"/>
          </a:schemeClr>
        </a:solidFill>
        <a:ln w="76200">
          <a:solidFill>
            <a:srgbClr val="C00000"/>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4300" kern="1200" dirty="0" smtClean="0">
              <a:solidFill>
                <a:srgbClr val="C00000"/>
              </a:solidFill>
            </a:rPr>
            <a:t>White Box</a:t>
          </a:r>
          <a:endParaRPr lang="en-US" sz="4300" kern="1200" dirty="0">
            <a:solidFill>
              <a:srgbClr val="C00000"/>
            </a:solidFill>
          </a:endParaRP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solidFill>
          <a:srgbClr val="00B050"/>
        </a:solidFill>
        <a:ln w="76200">
          <a:solidFill>
            <a:schemeClr val="tx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4300" kern="1200" dirty="0" smtClean="0"/>
            <a:t>Gray Box</a:t>
          </a:r>
          <a:endParaRPr lang="en-US" sz="4300" kern="1200" dirty="0"/>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57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93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71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340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921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82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146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08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07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0638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86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90461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448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82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33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20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89026"/>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821" y="759667"/>
            <a:ext cx="9526762" cy="2834677"/>
          </a:xfrm>
        </p:spPr>
        <p:txBody>
          <a:bodyPr>
            <a:noAutofit/>
          </a:bodyPr>
          <a:lstStyle/>
          <a:p>
            <a:r>
              <a:rPr lang="en-IN" b="1" dirty="0" smtClean="0"/>
              <a:t>Online </a:t>
            </a:r>
            <a:r>
              <a:rPr lang="en-IN" b="1" dirty="0" smtClean="0"/>
              <a:t>Coffee Shop</a:t>
            </a:r>
            <a:endParaRPr lang="en-IN" b="1" dirty="0"/>
          </a:p>
        </p:txBody>
      </p:sp>
      <p:sp>
        <p:nvSpPr>
          <p:cNvPr id="3" name="Subtitle 2"/>
          <p:cNvSpPr>
            <a:spLocks noGrp="1"/>
          </p:cNvSpPr>
          <p:nvPr>
            <p:ph type="subTitle" idx="1"/>
          </p:nvPr>
        </p:nvSpPr>
        <p:spPr/>
        <p:txBody>
          <a:bodyPr>
            <a:normAutofit fontScale="77500" lnSpcReduction="20000"/>
          </a:bodyPr>
          <a:lstStyle/>
          <a:p>
            <a:endParaRPr lang="en-IN" sz="3200" b="1" dirty="0">
              <a:solidFill>
                <a:schemeClr val="accent4"/>
              </a:solidFill>
            </a:endParaRPr>
          </a:p>
          <a:p>
            <a:r>
              <a:rPr lang="en-IN" sz="3200" b="1" dirty="0" smtClean="0">
                <a:solidFill>
                  <a:srgbClr val="C00000"/>
                </a:solidFill>
              </a:rPr>
              <a:t>                              </a:t>
            </a:r>
            <a:endParaRPr lang="en-IN" sz="3200" b="1" dirty="0">
              <a:solidFill>
                <a:srgbClr val="00B0F0"/>
              </a:solidFill>
            </a:endParaRPr>
          </a:p>
        </p:txBody>
      </p:sp>
      <p:sp>
        <p:nvSpPr>
          <p:cNvPr id="4" name="TextBox 3"/>
          <p:cNvSpPr txBox="1"/>
          <p:nvPr/>
        </p:nvSpPr>
        <p:spPr>
          <a:xfrm>
            <a:off x="1716503" y="3865579"/>
            <a:ext cx="3227165" cy="369332"/>
          </a:xfrm>
          <a:prstGeom prst="rect">
            <a:avLst/>
          </a:prstGeom>
          <a:noFill/>
        </p:spPr>
        <p:txBody>
          <a:bodyPr wrap="none" rtlCol="0">
            <a:spAutoFit/>
          </a:bodyPr>
          <a:lstStyle/>
          <a:p>
            <a:r>
              <a:rPr lang="en-US" dirty="0" smtClean="0"/>
              <a:t>Developed By : </a:t>
            </a:r>
            <a:r>
              <a:rPr lang="en-US" dirty="0" err="1" smtClean="0"/>
              <a:t>Jayesh</a:t>
            </a:r>
            <a:r>
              <a:rPr lang="en-US" dirty="0" smtClean="0"/>
              <a:t> </a:t>
            </a:r>
            <a:r>
              <a:rPr lang="en-US" dirty="0" err="1" smtClean="0"/>
              <a:t>Ahir</a:t>
            </a:r>
            <a:endParaRPr lang="en-US" dirty="0"/>
          </a:p>
        </p:txBody>
      </p:sp>
    </p:spTree>
    <p:extLst>
      <p:ext uri="{BB962C8B-B14F-4D97-AF65-F5344CB8AC3E}">
        <p14:creationId xmlns:p14="http://schemas.microsoft.com/office/powerpoint/2010/main" val="20327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9271" y="6204247"/>
            <a:ext cx="2672526" cy="461665"/>
          </a:xfrm>
          <a:prstGeom prst="rect">
            <a:avLst/>
          </a:prstGeom>
          <a:noFill/>
        </p:spPr>
        <p:txBody>
          <a:bodyPr wrap="none" rtlCol="0">
            <a:spAutoFit/>
          </a:bodyPr>
          <a:lstStyle/>
          <a:p>
            <a:r>
              <a:rPr lang="en-US" sz="2400" b="1" dirty="0" smtClean="0"/>
              <a:t>User : </a:t>
            </a:r>
            <a:r>
              <a:rPr lang="en-US" sz="2400" b="1" dirty="0" smtClean="0"/>
              <a:t>Welcome</a:t>
            </a:r>
            <a:r>
              <a:rPr lang="en-US" sz="2400" b="1" dirty="0" smtClean="0"/>
              <a:t> </a:t>
            </a:r>
            <a:r>
              <a:rPr lang="en-US" sz="2400" b="1" dirty="0" smtClean="0"/>
              <a:t>:</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1" y="247828"/>
            <a:ext cx="10058400" cy="5657850"/>
          </a:xfrm>
          <a:prstGeom prst="rect">
            <a:avLst/>
          </a:prstGeom>
        </p:spPr>
      </p:pic>
    </p:spTree>
    <p:extLst>
      <p:ext uri="{BB962C8B-B14F-4D97-AF65-F5344CB8AC3E}">
        <p14:creationId xmlns:p14="http://schemas.microsoft.com/office/powerpoint/2010/main" val="207487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9271" y="6204247"/>
            <a:ext cx="2113079" cy="461665"/>
          </a:xfrm>
          <a:prstGeom prst="rect">
            <a:avLst/>
          </a:prstGeom>
          <a:noFill/>
        </p:spPr>
        <p:txBody>
          <a:bodyPr wrap="none" rtlCol="0">
            <a:spAutoFit/>
          </a:bodyPr>
          <a:lstStyle/>
          <a:p>
            <a:r>
              <a:rPr lang="en-US" sz="2400" b="1" dirty="0" smtClean="0"/>
              <a:t>User : footer :</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136" y="435836"/>
            <a:ext cx="10058400" cy="5657850"/>
          </a:xfrm>
          <a:prstGeom prst="rect">
            <a:avLst/>
          </a:prstGeom>
        </p:spPr>
      </p:pic>
    </p:spTree>
    <p:extLst>
      <p:ext uri="{BB962C8B-B14F-4D97-AF65-F5344CB8AC3E}">
        <p14:creationId xmlns:p14="http://schemas.microsoft.com/office/powerpoint/2010/main" val="99291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9271" y="6204247"/>
            <a:ext cx="1090363" cy="461665"/>
          </a:xfrm>
          <a:prstGeom prst="rect">
            <a:avLst/>
          </a:prstGeom>
          <a:noFill/>
        </p:spPr>
        <p:txBody>
          <a:bodyPr wrap="none" rtlCol="0">
            <a:spAutoFit/>
          </a:bodyPr>
          <a:lstStyle/>
          <a:p>
            <a:r>
              <a:rPr lang="en-US" sz="2400" b="1" dirty="0" smtClean="0"/>
              <a:t>About</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9" y="350378"/>
            <a:ext cx="10058400" cy="5657850"/>
          </a:xfrm>
          <a:prstGeom prst="rect">
            <a:avLst/>
          </a:prstGeom>
        </p:spPr>
      </p:pic>
    </p:spTree>
    <p:extLst>
      <p:ext uri="{BB962C8B-B14F-4D97-AF65-F5344CB8AC3E}">
        <p14:creationId xmlns:p14="http://schemas.microsoft.com/office/powerpoint/2010/main" val="26304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3671" y="5879506"/>
            <a:ext cx="1439818" cy="461665"/>
          </a:xfrm>
          <a:prstGeom prst="rect">
            <a:avLst/>
          </a:prstGeom>
          <a:noFill/>
        </p:spPr>
        <p:txBody>
          <a:bodyPr wrap="none" rtlCol="0">
            <a:spAutoFit/>
          </a:bodyPr>
          <a:lstStyle/>
          <a:p>
            <a:r>
              <a:rPr lang="en-US" sz="2400" b="1" dirty="0" smtClean="0"/>
              <a:t>Gallery :</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50" y="221656"/>
            <a:ext cx="10058400" cy="5657850"/>
          </a:xfrm>
          <a:prstGeom prst="rect">
            <a:avLst/>
          </a:prstGeom>
        </p:spPr>
      </p:pic>
    </p:spTree>
    <p:extLst>
      <p:ext uri="{BB962C8B-B14F-4D97-AF65-F5344CB8AC3E}">
        <p14:creationId xmlns:p14="http://schemas.microsoft.com/office/powerpoint/2010/main" val="214893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3671" y="5879506"/>
            <a:ext cx="1566454" cy="461665"/>
          </a:xfrm>
          <a:prstGeom prst="rect">
            <a:avLst/>
          </a:prstGeom>
          <a:noFill/>
        </p:spPr>
        <p:txBody>
          <a:bodyPr wrap="none" rtlCol="0">
            <a:spAutoFit/>
          </a:bodyPr>
          <a:lstStyle/>
          <a:p>
            <a:r>
              <a:rPr lang="en-US" sz="2400" b="1" dirty="0" smtClean="0"/>
              <a:t>Contact</a:t>
            </a:r>
            <a:r>
              <a:rPr lang="en-US" sz="2400" b="1" dirty="0" smtClean="0"/>
              <a:t> </a:t>
            </a:r>
            <a:r>
              <a:rPr lang="en-US" sz="2400" b="1" dirty="0" smtClean="0"/>
              <a:t>:</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1" y="119641"/>
            <a:ext cx="10058400" cy="5657850"/>
          </a:xfrm>
          <a:prstGeom prst="rect">
            <a:avLst/>
          </a:prstGeom>
        </p:spPr>
      </p:pic>
    </p:spTree>
    <p:extLst>
      <p:ext uri="{BB962C8B-B14F-4D97-AF65-F5344CB8AC3E}">
        <p14:creationId xmlns:p14="http://schemas.microsoft.com/office/powerpoint/2010/main" val="138973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6023" y="6281158"/>
            <a:ext cx="1293944" cy="461665"/>
          </a:xfrm>
          <a:prstGeom prst="rect">
            <a:avLst/>
          </a:prstGeom>
          <a:noFill/>
        </p:spPr>
        <p:txBody>
          <a:bodyPr wrap="none" rtlCol="0">
            <a:spAutoFit/>
          </a:bodyPr>
          <a:lstStyle/>
          <a:p>
            <a:r>
              <a:rPr lang="en-US" sz="2400" b="1" dirty="0" smtClean="0"/>
              <a:t>Invoice</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64" y="487110"/>
            <a:ext cx="10058400" cy="5657850"/>
          </a:xfrm>
          <a:prstGeom prst="rect">
            <a:avLst/>
          </a:prstGeom>
        </p:spPr>
      </p:pic>
    </p:spTree>
    <p:extLst>
      <p:ext uri="{BB962C8B-B14F-4D97-AF65-F5344CB8AC3E}">
        <p14:creationId xmlns:p14="http://schemas.microsoft.com/office/powerpoint/2010/main" val="275958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1480" y="6084605"/>
            <a:ext cx="1027845" cy="461665"/>
          </a:xfrm>
          <a:prstGeom prst="rect">
            <a:avLst/>
          </a:prstGeom>
          <a:noFill/>
        </p:spPr>
        <p:txBody>
          <a:bodyPr wrap="none" rtlCol="0">
            <a:spAutoFit/>
          </a:bodyPr>
          <a:lstStyle/>
          <a:p>
            <a:r>
              <a:rPr lang="en-US" sz="2400" b="1" dirty="0" smtClean="0"/>
              <a:t>Menu</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15" y="188007"/>
            <a:ext cx="10058400" cy="5657850"/>
          </a:xfrm>
          <a:prstGeom prst="rect">
            <a:avLst/>
          </a:prstGeom>
        </p:spPr>
      </p:pic>
    </p:spTree>
    <p:extLst>
      <p:ext uri="{BB962C8B-B14F-4D97-AF65-F5344CB8AC3E}">
        <p14:creationId xmlns:p14="http://schemas.microsoft.com/office/powerpoint/2010/main" val="196457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1480" y="6084605"/>
            <a:ext cx="1532792" cy="461665"/>
          </a:xfrm>
          <a:prstGeom prst="rect">
            <a:avLst/>
          </a:prstGeom>
          <a:noFill/>
        </p:spPr>
        <p:txBody>
          <a:bodyPr wrap="none" rtlCol="0">
            <a:spAutoFit/>
          </a:bodyPr>
          <a:lstStyle/>
          <a:p>
            <a:r>
              <a:rPr lang="en-US" sz="2400" b="1" dirty="0" smtClean="0"/>
              <a:t>payment</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7" y="170916"/>
            <a:ext cx="10058400" cy="5657850"/>
          </a:xfrm>
          <a:prstGeom prst="rect">
            <a:avLst/>
          </a:prstGeom>
        </p:spPr>
      </p:pic>
    </p:spTree>
    <p:extLst>
      <p:ext uri="{BB962C8B-B14F-4D97-AF65-F5344CB8AC3E}">
        <p14:creationId xmlns:p14="http://schemas.microsoft.com/office/powerpoint/2010/main" val="81411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1480" y="6084605"/>
            <a:ext cx="1039067" cy="830997"/>
          </a:xfrm>
          <a:prstGeom prst="rect">
            <a:avLst/>
          </a:prstGeom>
          <a:noFill/>
        </p:spPr>
        <p:txBody>
          <a:bodyPr wrap="none" rtlCol="0">
            <a:spAutoFit/>
          </a:bodyPr>
          <a:lstStyle/>
          <a:p>
            <a:r>
              <a:rPr lang="en-US" sz="2400" b="1" smtClean="0"/>
              <a:t>Order</a:t>
            </a:r>
            <a:endParaRPr lang="en-US" sz="2400" b="1" dirty="0" smtClean="0"/>
          </a:p>
          <a:p>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598" y="426755"/>
            <a:ext cx="10058400" cy="5657850"/>
          </a:xfrm>
          <a:prstGeom prst="rect">
            <a:avLst/>
          </a:prstGeom>
        </p:spPr>
      </p:pic>
    </p:spTree>
    <p:extLst>
      <p:ext uri="{BB962C8B-B14F-4D97-AF65-F5344CB8AC3E}">
        <p14:creationId xmlns:p14="http://schemas.microsoft.com/office/powerpoint/2010/main" val="55393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34212" y="1710291"/>
            <a:ext cx="5078677" cy="4465320"/>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200" b="1" u="sng" dirty="0" smtClean="0"/>
              <a:t>Grey Box Testing</a:t>
            </a:r>
            <a:endParaRPr lang="en-US" sz="3200" b="1" dirty="0" smtClean="0"/>
          </a:p>
          <a:p>
            <a:r>
              <a:rPr lang="en-GB" b="1" dirty="0" smtClean="0">
                <a:solidFill>
                  <a:schemeClr val="tx1"/>
                </a:solidFill>
              </a:rPr>
              <a:t>Grey Box testing is testing technique performed with limited information about the internal functionality of the system. Grey Box testers have access to the detailed design documents along with information about requirements.</a:t>
            </a:r>
            <a:endParaRPr lang="en-US" b="1" dirty="0" smtClean="0">
              <a:solidFill>
                <a:schemeClr val="tx1"/>
              </a:solidFill>
            </a:endParaRPr>
          </a:p>
          <a:p>
            <a:r>
              <a:rPr lang="en-GB" b="1" dirty="0" smtClean="0">
                <a:solidFill>
                  <a:schemeClr val="tx1"/>
                </a:solidFill>
              </a:rPr>
              <a:t>Grey Box tests are generated based on the state-based models, UML Diagrams or architecture diagrams of the target system.</a:t>
            </a:r>
            <a:r>
              <a:rPr lang="en-GB" sz="4800" b="1" dirty="0" smtClean="0">
                <a:solidFill>
                  <a:schemeClr val="tx1"/>
                </a:solidFill>
              </a:rPr>
              <a:t> </a:t>
            </a:r>
            <a:endParaRPr lang="en-US" sz="4800" b="1" dirty="0" smtClean="0">
              <a:solidFill>
                <a:schemeClr val="tx1"/>
              </a:solidFill>
            </a:endParaRPr>
          </a:p>
          <a:p>
            <a:endParaRPr lang="en-US" dirty="0"/>
          </a:p>
        </p:txBody>
      </p:sp>
      <p:graphicFrame>
        <p:nvGraphicFramePr>
          <p:cNvPr id="3" name="Content Placeholder 4" descr="Staggered process showing 3 tasks arranged one below the other and two downward pointing arrows are used to indicate progression from first task to second task and second task to third task."/>
          <p:cNvGraphicFramePr>
            <a:graphicFrameLocks/>
          </p:cNvGraphicFramePr>
          <p:nvPr>
            <p:extLst>
              <p:ext uri="{D42A27DB-BD31-4B8C-83A1-F6EECF244321}">
                <p14:modId xmlns:p14="http://schemas.microsoft.com/office/powerpoint/2010/main" val="2521423469"/>
              </p:ext>
            </p:extLst>
          </p:nvPr>
        </p:nvGraphicFramePr>
        <p:xfrm>
          <a:off x="6216142" y="1709974"/>
          <a:ext cx="5078412"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97471" y="0"/>
            <a:ext cx="10237341" cy="5952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2"/>
                </a:solidFill>
              </a:rPr>
              <a:t>Testing and Implementation</a:t>
            </a:r>
            <a:endParaRPr lang="en-IN" sz="4000" b="1" dirty="0">
              <a:solidFill>
                <a:schemeClr val="bg2"/>
              </a:solidFill>
            </a:endParaRPr>
          </a:p>
        </p:txBody>
      </p:sp>
    </p:spTree>
    <p:extLst>
      <p:ext uri="{BB962C8B-B14F-4D97-AF65-F5344CB8AC3E}">
        <p14:creationId xmlns:p14="http://schemas.microsoft.com/office/powerpoint/2010/main" val="2736355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1529" y="0"/>
            <a:ext cx="9865096" cy="615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bg1"/>
                </a:solidFill>
              </a:rPr>
              <a:t>Project Contains</a:t>
            </a:r>
            <a:endParaRPr lang="en-IN" sz="4400" b="1" dirty="0">
              <a:solidFill>
                <a:schemeClr val="bg1"/>
              </a:solidFill>
            </a:endParaRPr>
          </a:p>
        </p:txBody>
      </p:sp>
      <p:sp>
        <p:nvSpPr>
          <p:cNvPr id="3" name="Rectangle 2"/>
          <p:cNvSpPr/>
          <p:nvPr/>
        </p:nvSpPr>
        <p:spPr>
          <a:xfrm>
            <a:off x="1121529" y="937932"/>
            <a:ext cx="9865096" cy="5016758"/>
          </a:xfrm>
          <a:prstGeom prst="rect">
            <a:avLst/>
          </a:prstGeom>
        </p:spPr>
        <p:txBody>
          <a:bodyPr wrap="square">
            <a:spAutoFit/>
          </a:bodyPr>
          <a:lstStyle/>
          <a:p>
            <a:pPr>
              <a:buFont typeface="Wingdings" pitchFamily="2" charset="2"/>
              <a:buChar char="ü"/>
            </a:pPr>
            <a:r>
              <a:rPr lang="en-US" sz="3200" b="1" dirty="0">
                <a:latin typeface="Arial Black" pitchFamily="34" charset="0"/>
              </a:rPr>
              <a:t>Project Specification</a:t>
            </a:r>
          </a:p>
          <a:p>
            <a:pPr>
              <a:buFont typeface="Wingdings" pitchFamily="2" charset="2"/>
              <a:buChar char="ü"/>
            </a:pPr>
            <a:r>
              <a:rPr lang="en-US" sz="3200" b="1" dirty="0" smtClean="0">
                <a:latin typeface="Arial Black" pitchFamily="34" charset="0"/>
              </a:rPr>
              <a:t>Introduction</a:t>
            </a:r>
          </a:p>
          <a:p>
            <a:pPr>
              <a:buFont typeface="Wingdings" pitchFamily="2" charset="2"/>
              <a:buChar char="ü"/>
            </a:pPr>
            <a:r>
              <a:rPr lang="en-US" sz="3200" b="1" dirty="0" smtClean="0">
                <a:latin typeface="Arial Black" pitchFamily="34" charset="0"/>
              </a:rPr>
              <a:t>SDLC –Spiral Module</a:t>
            </a:r>
            <a:endParaRPr lang="en-US" sz="3200" b="1" dirty="0">
              <a:latin typeface="Arial Black" pitchFamily="34" charset="0"/>
            </a:endParaRPr>
          </a:p>
          <a:p>
            <a:pPr>
              <a:buFont typeface="Wingdings" pitchFamily="2" charset="2"/>
              <a:buChar char="ü"/>
            </a:pPr>
            <a:r>
              <a:rPr lang="en-US" sz="3200" b="1" dirty="0" smtClean="0">
                <a:latin typeface="Arial Black" pitchFamily="34" charset="0"/>
              </a:rPr>
              <a:t>Software Requirements</a:t>
            </a:r>
            <a:endParaRPr lang="en-US" sz="3200" b="1" dirty="0">
              <a:latin typeface="Arial Black" pitchFamily="34" charset="0"/>
            </a:endParaRPr>
          </a:p>
          <a:p>
            <a:pPr>
              <a:buFont typeface="Wingdings" pitchFamily="2" charset="2"/>
              <a:buChar char="ü"/>
            </a:pPr>
            <a:r>
              <a:rPr lang="en-US" sz="3200" b="1" dirty="0" smtClean="0">
                <a:latin typeface="Arial Black" pitchFamily="34" charset="0"/>
              </a:rPr>
              <a:t>Tools &amp; Technologies</a:t>
            </a:r>
            <a:endParaRPr lang="en-US" sz="3200" b="1" dirty="0">
              <a:latin typeface="Arial Black" pitchFamily="34" charset="0"/>
            </a:endParaRPr>
          </a:p>
          <a:p>
            <a:pPr>
              <a:buFont typeface="Wingdings" pitchFamily="2" charset="2"/>
              <a:buChar char="ü"/>
            </a:pPr>
            <a:r>
              <a:rPr lang="en-US" sz="3200" b="1" dirty="0" smtClean="0">
                <a:latin typeface="Arial Black" pitchFamily="34" charset="0"/>
              </a:rPr>
              <a:t>How To Download</a:t>
            </a:r>
            <a:endParaRPr lang="en-US" sz="3200" b="1" dirty="0">
              <a:latin typeface="Arial Black" pitchFamily="34" charset="0"/>
            </a:endParaRPr>
          </a:p>
          <a:p>
            <a:pPr>
              <a:buFont typeface="Wingdings" pitchFamily="2" charset="2"/>
              <a:buChar char="ü"/>
            </a:pPr>
            <a:r>
              <a:rPr lang="en-US" sz="3200" b="1" dirty="0" smtClean="0">
                <a:latin typeface="Arial Black" pitchFamily="34" charset="0"/>
              </a:rPr>
              <a:t>How To Run Project</a:t>
            </a:r>
            <a:endParaRPr lang="en-US" sz="3200" b="1" dirty="0">
              <a:latin typeface="Arial Black" pitchFamily="34" charset="0"/>
            </a:endParaRPr>
          </a:p>
          <a:p>
            <a:pPr>
              <a:buFont typeface="Wingdings" pitchFamily="2" charset="2"/>
              <a:buChar char="ü"/>
            </a:pPr>
            <a:r>
              <a:rPr lang="en-US" sz="3200" b="1" dirty="0">
                <a:latin typeface="Arial Black" pitchFamily="34" charset="0"/>
              </a:rPr>
              <a:t>Limitations</a:t>
            </a:r>
          </a:p>
          <a:p>
            <a:pPr>
              <a:buFont typeface="Wingdings" pitchFamily="2" charset="2"/>
              <a:buChar char="ü"/>
            </a:pPr>
            <a:r>
              <a:rPr lang="en-US" sz="3200" b="1" dirty="0" smtClean="0">
                <a:latin typeface="Arial Black" pitchFamily="34" charset="0"/>
              </a:rPr>
              <a:t>Bibliography</a:t>
            </a:r>
          </a:p>
          <a:p>
            <a:pPr>
              <a:buFont typeface="Wingdings" pitchFamily="2" charset="2"/>
              <a:buChar char="ü"/>
            </a:pPr>
            <a:r>
              <a:rPr lang="en-US" sz="3200" b="1" dirty="0" smtClean="0">
                <a:latin typeface="Arial Black" pitchFamily="34" charset="0"/>
              </a:rPr>
              <a:t>Future Enhancements</a:t>
            </a:r>
            <a:endParaRPr lang="en-US" sz="3200" b="1" dirty="0">
              <a:latin typeface="Arial Black" pitchFamily="34" charset="0"/>
            </a:endParaRPr>
          </a:p>
        </p:txBody>
      </p:sp>
    </p:spTree>
    <p:extLst>
      <p:ext uri="{BB962C8B-B14F-4D97-AF65-F5344CB8AC3E}">
        <p14:creationId xmlns:p14="http://schemas.microsoft.com/office/powerpoint/2010/main" val="7181671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FFFF00"/>
                </a:solidFill>
              </a:rPr>
              <a:t>Thank You..!</a:t>
            </a:r>
            <a:endParaRPr lang="en-IN" b="1" dirty="0">
              <a:solidFill>
                <a:srgbClr val="FFFF00"/>
              </a:solidFill>
            </a:endParaRPr>
          </a:p>
        </p:txBody>
      </p:sp>
    </p:spTree>
    <p:extLst>
      <p:ext uri="{BB962C8B-B14F-4D97-AF65-F5344CB8AC3E}">
        <p14:creationId xmlns:p14="http://schemas.microsoft.com/office/powerpoint/2010/main" val="38930929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1528" y="0"/>
            <a:ext cx="9865096" cy="5779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solidFill>
                  <a:schemeClr val="bg2">
                    <a:lumMod val="60000"/>
                    <a:lumOff val="40000"/>
                  </a:schemeClr>
                </a:solidFill>
              </a:rPr>
              <a:t>Project Specifications</a:t>
            </a:r>
            <a:endParaRPr lang="en-IN" sz="4000" b="1" dirty="0">
              <a:solidFill>
                <a:schemeClr val="bg2">
                  <a:lumMod val="60000"/>
                  <a:lumOff val="40000"/>
                </a:schemeClr>
              </a:solidFill>
            </a:endParaRPr>
          </a:p>
        </p:txBody>
      </p:sp>
      <p:sp>
        <p:nvSpPr>
          <p:cNvPr id="3" name="Rectangle 2"/>
          <p:cNvSpPr/>
          <p:nvPr/>
        </p:nvSpPr>
        <p:spPr>
          <a:xfrm>
            <a:off x="240224" y="1171563"/>
            <a:ext cx="11951775" cy="3970318"/>
          </a:xfrm>
          <a:prstGeom prst="rect">
            <a:avLst/>
          </a:prstGeom>
        </p:spPr>
        <p:txBody>
          <a:bodyPr wrap="square">
            <a:spAutoFit/>
          </a:bodyPr>
          <a:lstStyle/>
          <a:p>
            <a:r>
              <a:rPr lang="en-US" sz="2800" b="1" dirty="0">
                <a:latin typeface="Arial Black" pitchFamily="34" charset="0"/>
              </a:rPr>
              <a:t>Project Title             </a:t>
            </a:r>
            <a:r>
              <a:rPr lang="en-US" sz="2800" b="1" dirty="0" smtClean="0">
                <a:latin typeface="Arial Black" pitchFamily="34" charset="0"/>
                <a:sym typeface="Wingdings" panose="05000000000000000000" pitchFamily="2" charset="2"/>
              </a:rPr>
              <a:t>:</a:t>
            </a:r>
            <a:r>
              <a:rPr lang="en-IN" sz="2800" b="1" dirty="0" smtClean="0">
                <a:sym typeface="Wingdings" panose="05000000000000000000" pitchFamily="2" charset="2"/>
              </a:rPr>
              <a:t>Online </a:t>
            </a:r>
            <a:r>
              <a:rPr lang="en-IN" sz="2800" b="1" dirty="0" smtClean="0">
                <a:sym typeface="Wingdings" panose="05000000000000000000" pitchFamily="2" charset="2"/>
              </a:rPr>
              <a:t>Coffee Shop</a:t>
            </a:r>
            <a:r>
              <a:rPr lang="en-IN" sz="2800" b="1" dirty="0" smtClean="0">
                <a:sym typeface="Wingdings" panose="05000000000000000000" pitchFamily="2" charset="2"/>
              </a:rPr>
              <a:t> </a:t>
            </a:r>
            <a:r>
              <a:rPr lang="en-IN" sz="2800" b="1" dirty="0" smtClean="0">
                <a:sym typeface="Wingdings" panose="05000000000000000000" pitchFamily="2" charset="2"/>
              </a:rPr>
              <a:t>System</a:t>
            </a:r>
            <a:r>
              <a:rPr lang="en-US" sz="2800" b="1" dirty="0" smtClean="0">
                <a:latin typeface="Verdana" pitchFamily="34" charset="0"/>
                <a:ea typeface="Verdana" pitchFamily="34" charset="0"/>
                <a:cs typeface="Verdana" pitchFamily="34" charset="0"/>
              </a:rPr>
              <a:t/>
            </a:r>
            <a:br>
              <a:rPr lang="en-US" sz="2800" b="1" dirty="0" smtClean="0">
                <a:latin typeface="Verdana" pitchFamily="34" charset="0"/>
                <a:ea typeface="Verdana" pitchFamily="34" charset="0"/>
                <a:cs typeface="Verdana" pitchFamily="34" charset="0"/>
              </a:rPr>
            </a:br>
            <a:r>
              <a:rPr lang="en-US" sz="2800" b="1" dirty="0" smtClean="0">
                <a:latin typeface="Arial Black" pitchFamily="34" charset="0"/>
              </a:rPr>
              <a:t>Front </a:t>
            </a:r>
            <a:r>
              <a:rPr lang="en-US" sz="2800" b="1" dirty="0">
                <a:latin typeface="Arial Black" pitchFamily="34" charset="0"/>
              </a:rPr>
              <a:t>End Tools        </a:t>
            </a:r>
            <a:r>
              <a:rPr lang="en-US" sz="2800" b="1" dirty="0">
                <a:latin typeface="Arial Black" pitchFamily="34" charset="0"/>
                <a:sym typeface="Wingdings" panose="05000000000000000000" pitchFamily="2" charset="2"/>
              </a:rPr>
              <a:t>:</a:t>
            </a:r>
            <a:r>
              <a:rPr lang="en-US" sz="2800" b="1" dirty="0">
                <a:latin typeface="Arial Black" pitchFamily="34" charset="0"/>
              </a:rPr>
              <a:t> </a:t>
            </a:r>
            <a:r>
              <a:rPr lang="en-US" sz="2800" b="1" dirty="0">
                <a:latin typeface="Verdana" pitchFamily="34" charset="0"/>
                <a:ea typeface="Verdana" pitchFamily="34" charset="0"/>
                <a:cs typeface="Verdana" pitchFamily="34" charset="0"/>
              </a:rPr>
              <a:t>Asp.net , </a:t>
            </a:r>
            <a:r>
              <a:rPr lang="en-US" sz="2800" b="1" dirty="0" smtClean="0">
                <a:latin typeface="Verdana" pitchFamily="34" charset="0"/>
                <a:ea typeface="Verdana" pitchFamily="34" charset="0"/>
                <a:cs typeface="Verdana" pitchFamily="34" charset="0"/>
              </a:rPr>
              <a:t>MVC, C</a:t>
            </a:r>
            <a:r>
              <a:rPr lang="en-US" sz="2800" b="1" dirty="0">
                <a:latin typeface="Verdana" pitchFamily="34" charset="0"/>
                <a:ea typeface="Verdana" pitchFamily="34" charset="0"/>
                <a:cs typeface="Verdana" pitchFamily="34" charset="0"/>
              </a:rPr>
              <a:t>#,  CSS, Java Script</a:t>
            </a:r>
            <a:br>
              <a:rPr lang="en-US" sz="2800" b="1" dirty="0">
                <a:latin typeface="Verdana" pitchFamily="34" charset="0"/>
                <a:ea typeface="Verdana" pitchFamily="34" charset="0"/>
                <a:cs typeface="Verdana" pitchFamily="34" charset="0"/>
              </a:rPr>
            </a:br>
            <a:r>
              <a:rPr lang="en-US" sz="2800" b="1" dirty="0">
                <a:latin typeface="Arial Black" pitchFamily="34" charset="0"/>
              </a:rPr>
              <a:t>Back End Tool          : </a:t>
            </a:r>
            <a:r>
              <a:rPr lang="en-US" sz="2800" b="1" dirty="0" smtClean="0">
                <a:latin typeface="Verdana" pitchFamily="34" charset="0"/>
                <a:ea typeface="Verdana" pitchFamily="34" charset="0"/>
              </a:rPr>
              <a:t>SQL Server</a:t>
            </a:r>
            <a:r>
              <a:rPr lang="en-US" sz="2800" b="1" dirty="0">
                <a:latin typeface="Arial Black" pitchFamily="34" charset="0"/>
              </a:rPr>
              <a:t/>
            </a:r>
            <a:br>
              <a:rPr lang="en-US" sz="2800" b="1" dirty="0">
                <a:latin typeface="Arial Black" pitchFamily="34" charset="0"/>
              </a:rPr>
            </a:br>
            <a:r>
              <a:rPr lang="en-US" sz="2800" b="1" dirty="0" smtClean="0">
                <a:latin typeface="Arial Black" pitchFamily="34" charset="0"/>
              </a:rPr>
              <a:t>Operating </a:t>
            </a:r>
            <a:r>
              <a:rPr lang="en-US" sz="2800" b="1" dirty="0">
                <a:latin typeface="Arial Black" pitchFamily="34" charset="0"/>
              </a:rPr>
              <a:t>System    : </a:t>
            </a:r>
            <a:r>
              <a:rPr lang="en-US" sz="2800" b="1" dirty="0">
                <a:latin typeface="Verdana" pitchFamily="34" charset="0"/>
                <a:ea typeface="Verdana" pitchFamily="34" charset="0"/>
                <a:cs typeface="Verdana" pitchFamily="34" charset="0"/>
              </a:rPr>
              <a:t>Microsoft </a:t>
            </a:r>
            <a:r>
              <a:rPr lang="en-US" sz="2800" b="1" dirty="0" smtClean="0">
                <a:latin typeface="Verdana" pitchFamily="34" charset="0"/>
                <a:ea typeface="Verdana" pitchFamily="34" charset="0"/>
                <a:cs typeface="Verdana" pitchFamily="34" charset="0"/>
              </a:rPr>
              <a:t> windows </a:t>
            </a:r>
            <a:r>
              <a:rPr lang="en-US" sz="2800" b="1" dirty="0">
                <a:latin typeface="Verdana" pitchFamily="34" charset="0"/>
                <a:ea typeface="Verdana" pitchFamily="34" charset="0"/>
                <a:cs typeface="Verdana" pitchFamily="34" charset="0"/>
              </a:rPr>
              <a:t>10</a:t>
            </a:r>
            <a:br>
              <a:rPr lang="en-US" sz="2800" b="1" dirty="0">
                <a:latin typeface="Verdana" pitchFamily="34" charset="0"/>
                <a:ea typeface="Verdana" pitchFamily="34" charset="0"/>
                <a:cs typeface="Verdana" pitchFamily="34" charset="0"/>
              </a:rPr>
            </a:br>
            <a:r>
              <a:rPr lang="en-US" sz="2800" b="1" dirty="0">
                <a:latin typeface="Arial Black" pitchFamily="34" charset="0"/>
              </a:rPr>
              <a:t>Web Server               : </a:t>
            </a:r>
            <a:r>
              <a:rPr lang="en-US" sz="2800" b="1" dirty="0">
                <a:latin typeface="Verdana" pitchFamily="34" charset="0"/>
                <a:ea typeface="Verdana" pitchFamily="34" charset="0"/>
                <a:cs typeface="Verdana" pitchFamily="34" charset="0"/>
              </a:rPr>
              <a:t>IIS</a:t>
            </a:r>
            <a:br>
              <a:rPr lang="en-US" sz="2800" b="1" dirty="0">
                <a:latin typeface="Verdana" pitchFamily="34" charset="0"/>
                <a:ea typeface="Verdana" pitchFamily="34" charset="0"/>
                <a:cs typeface="Verdana" pitchFamily="34" charset="0"/>
              </a:rPr>
            </a:br>
            <a:r>
              <a:rPr lang="en-US" sz="2800" b="1" dirty="0">
                <a:latin typeface="Arial Black" pitchFamily="34" charset="0"/>
              </a:rPr>
              <a:t>Web Browser            : </a:t>
            </a:r>
            <a:r>
              <a:rPr lang="en-US" sz="2800" b="1" dirty="0">
                <a:latin typeface="Verdana" pitchFamily="34" charset="0"/>
                <a:ea typeface="Verdana" pitchFamily="34" charset="0"/>
                <a:cs typeface="Verdana" pitchFamily="34" charset="0"/>
              </a:rPr>
              <a:t>chrome</a:t>
            </a:r>
            <a:r>
              <a:rPr lang="en-US" sz="2800" b="1" dirty="0">
                <a:latin typeface="Arial Black" pitchFamily="34" charset="0"/>
              </a:rPr>
              <a:t/>
            </a:r>
            <a:br>
              <a:rPr lang="en-US" sz="2800" b="1" dirty="0">
                <a:latin typeface="Arial Black" pitchFamily="34" charset="0"/>
              </a:rPr>
            </a:br>
            <a:r>
              <a:rPr lang="en-US" sz="2800" b="1" dirty="0">
                <a:latin typeface="Arial Black" pitchFamily="34" charset="0"/>
              </a:rPr>
              <a:t>Editor                       : </a:t>
            </a:r>
            <a:r>
              <a:rPr lang="en-US" sz="2800" b="1" dirty="0" smtClean="0">
                <a:latin typeface="Verdana" pitchFamily="34" charset="0"/>
                <a:ea typeface="Verdana" pitchFamily="34" charset="0"/>
                <a:cs typeface="Verdana" pitchFamily="34" charset="0"/>
              </a:rPr>
              <a:t> </a:t>
            </a:r>
            <a:r>
              <a:rPr lang="en-US" sz="2800" b="1" dirty="0">
                <a:latin typeface="Verdana" pitchFamily="34" charset="0"/>
                <a:ea typeface="Verdana" pitchFamily="34" charset="0"/>
                <a:cs typeface="Verdana" pitchFamily="34" charset="0"/>
              </a:rPr>
              <a:t>V</a:t>
            </a:r>
            <a:r>
              <a:rPr lang="en-US" sz="2800" b="1" dirty="0" smtClean="0">
                <a:latin typeface="Verdana" pitchFamily="34" charset="0"/>
                <a:ea typeface="Verdana" pitchFamily="34" charset="0"/>
                <a:cs typeface="Verdana" pitchFamily="34" charset="0"/>
              </a:rPr>
              <a:t>isual </a:t>
            </a:r>
            <a:r>
              <a:rPr lang="en-US" sz="2800" b="1" dirty="0">
                <a:latin typeface="Verdana" pitchFamily="34" charset="0"/>
                <a:ea typeface="Verdana" pitchFamily="34" charset="0"/>
                <a:cs typeface="Verdana" pitchFamily="34" charset="0"/>
              </a:rPr>
              <a:t>studio </a:t>
            </a:r>
            <a:br>
              <a:rPr lang="en-US" sz="2800" b="1" dirty="0">
                <a:latin typeface="Verdana" pitchFamily="34" charset="0"/>
                <a:ea typeface="Verdana" pitchFamily="34" charset="0"/>
                <a:cs typeface="Verdana" pitchFamily="34" charset="0"/>
              </a:rPr>
            </a:br>
            <a:r>
              <a:rPr lang="en-US" sz="2800" b="1" dirty="0">
                <a:latin typeface="Arial Black" pitchFamily="34" charset="0"/>
              </a:rPr>
              <a:t>Hardware                 : </a:t>
            </a:r>
            <a:r>
              <a:rPr lang="en-US" sz="2800" b="1" dirty="0">
                <a:latin typeface="Verdana" pitchFamily="34" charset="0"/>
                <a:ea typeface="Verdana" pitchFamily="34" charset="0"/>
                <a:cs typeface="Verdana" pitchFamily="34" charset="0"/>
              </a:rPr>
              <a:t>64-bit processor, 1.70 GHz, 4.00 GB </a:t>
            </a:r>
            <a:r>
              <a:rPr lang="en-US" sz="2800" b="1" dirty="0" smtClean="0">
                <a:latin typeface="Verdana" pitchFamily="34" charset="0"/>
                <a:ea typeface="Verdana" pitchFamily="34" charset="0"/>
                <a:cs typeface="Verdana" pitchFamily="34" charset="0"/>
              </a:rPr>
              <a:t>RAM</a:t>
            </a:r>
            <a:endParaRPr lang="en-IN" sz="2800" b="1" dirty="0"/>
          </a:p>
        </p:txBody>
      </p:sp>
    </p:spTree>
    <p:extLst>
      <p:ext uri="{BB962C8B-B14F-4D97-AF65-F5344CB8AC3E}">
        <p14:creationId xmlns:p14="http://schemas.microsoft.com/office/powerpoint/2010/main" val="1808230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1528" y="0"/>
            <a:ext cx="9865096" cy="5779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solidFill>
                  <a:schemeClr val="bg2">
                    <a:lumMod val="60000"/>
                    <a:lumOff val="40000"/>
                  </a:schemeClr>
                </a:solidFill>
              </a:rPr>
              <a:t>Three Panel </a:t>
            </a:r>
            <a:r>
              <a:rPr lang="en-IN" sz="4000" b="1" dirty="0" err="1" smtClean="0">
                <a:solidFill>
                  <a:schemeClr val="bg2">
                    <a:lumMod val="60000"/>
                    <a:lumOff val="40000"/>
                  </a:schemeClr>
                </a:solidFill>
              </a:rPr>
              <a:t>Architacture</a:t>
            </a:r>
            <a:endParaRPr lang="en-IN" sz="4000" b="1" dirty="0">
              <a:solidFill>
                <a:schemeClr val="bg2">
                  <a:lumMod val="60000"/>
                  <a:lumOff val="40000"/>
                </a:schemeClr>
              </a:solidFill>
            </a:endParaRPr>
          </a:p>
        </p:txBody>
      </p:sp>
      <p:sp>
        <p:nvSpPr>
          <p:cNvPr id="3" name="Rectangle 2"/>
          <p:cNvSpPr/>
          <p:nvPr/>
        </p:nvSpPr>
        <p:spPr>
          <a:xfrm>
            <a:off x="3573085" y="1650127"/>
            <a:ext cx="6476770" cy="3785652"/>
          </a:xfrm>
          <a:prstGeom prst="rect">
            <a:avLst/>
          </a:prstGeom>
        </p:spPr>
        <p:txBody>
          <a:bodyPr wrap="square">
            <a:spAutoFit/>
          </a:bodyPr>
          <a:lstStyle/>
          <a:p>
            <a:r>
              <a:rPr lang="en-US" sz="4800" b="1" dirty="0" smtClean="0">
                <a:latin typeface="Arial Black" pitchFamily="34" charset="0"/>
              </a:rPr>
              <a:t>User Panel</a:t>
            </a:r>
          </a:p>
          <a:p>
            <a:endParaRPr lang="en-US" sz="4800" b="1" dirty="0">
              <a:latin typeface="Arial Black" pitchFamily="34" charset="0"/>
            </a:endParaRPr>
          </a:p>
          <a:p>
            <a:r>
              <a:rPr lang="en-US" sz="4800" b="1" dirty="0" smtClean="0">
                <a:latin typeface="Arial Black" pitchFamily="34" charset="0"/>
              </a:rPr>
              <a:t>Admin Panel </a:t>
            </a:r>
          </a:p>
          <a:p>
            <a:endParaRPr lang="en-US" sz="4800" b="1" dirty="0">
              <a:latin typeface="Arial Black" pitchFamily="34" charset="0"/>
            </a:endParaRPr>
          </a:p>
          <a:p>
            <a:r>
              <a:rPr lang="en-US" sz="4800" b="1" dirty="0" smtClean="0">
                <a:latin typeface="Arial Black" pitchFamily="34" charset="0"/>
              </a:rPr>
              <a:t>Main Panel</a:t>
            </a:r>
            <a:endParaRPr lang="en-IN" sz="4800" b="1" dirty="0"/>
          </a:p>
        </p:txBody>
      </p:sp>
    </p:spTree>
    <p:extLst>
      <p:ext uri="{BB962C8B-B14F-4D97-AF65-F5344CB8AC3E}">
        <p14:creationId xmlns:p14="http://schemas.microsoft.com/office/powerpoint/2010/main" val="605307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6452" y="0"/>
            <a:ext cx="10081120" cy="571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System Development </a:t>
            </a:r>
            <a:r>
              <a:rPr lang="en-US" sz="4000" b="1" dirty="0" smtClean="0">
                <a:solidFill>
                  <a:schemeClr val="bg1"/>
                </a:solidFill>
              </a:rPr>
              <a:t>Strategy</a:t>
            </a:r>
            <a:endParaRPr lang="en-IN" sz="4000" b="1" dirty="0">
              <a:solidFill>
                <a:schemeClr val="bg1"/>
              </a:solidFill>
            </a:endParaRPr>
          </a:p>
        </p:txBody>
      </p:sp>
      <p:sp>
        <p:nvSpPr>
          <p:cNvPr id="3" name="Rectangle 2"/>
          <p:cNvSpPr/>
          <p:nvPr/>
        </p:nvSpPr>
        <p:spPr>
          <a:xfrm>
            <a:off x="380462" y="571500"/>
            <a:ext cx="11350997" cy="58205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itchFamily="18" charset="0"/>
                <a:cs typeface="Times New Roman" pitchFamily="18" charset="0"/>
              </a:rPr>
              <a:t>As per the requirement of the project, We have choose </a:t>
            </a:r>
            <a:endParaRPr lang="en-US" sz="3200" b="1"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 </a:t>
            </a:r>
            <a:r>
              <a:rPr lang="en-US" sz="3200" b="1" dirty="0">
                <a:solidFill>
                  <a:schemeClr val="tx1"/>
                </a:solidFill>
                <a:latin typeface="Times New Roman" pitchFamily="18" charset="0"/>
                <a:cs typeface="Times New Roman" pitchFamily="18" charset="0"/>
              </a:rPr>
              <a:t>the </a:t>
            </a:r>
            <a:r>
              <a:rPr lang="en-US" sz="3200" b="1" u="sng" dirty="0">
                <a:solidFill>
                  <a:schemeClr val="tx1"/>
                </a:solidFill>
                <a:latin typeface="Times New Roman" pitchFamily="18" charset="0"/>
                <a:cs typeface="Times New Roman" pitchFamily="18" charset="0"/>
              </a:rPr>
              <a:t>Spiral</a:t>
            </a:r>
            <a:r>
              <a:rPr lang="en-US" sz="3200" b="1" dirty="0">
                <a:solidFill>
                  <a:schemeClr val="tx1"/>
                </a:solidFill>
                <a:latin typeface="Times New Roman" pitchFamily="18" charset="0"/>
                <a:cs typeface="Times New Roman" pitchFamily="18" charset="0"/>
              </a:rPr>
              <a:t> as a strategy of developing the project, because  </a:t>
            </a:r>
            <a:endParaRPr lang="en-US" sz="3200" b="1"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in </a:t>
            </a:r>
            <a:r>
              <a:rPr lang="en-US" sz="3200" b="1" dirty="0">
                <a:solidFill>
                  <a:schemeClr val="tx1"/>
                </a:solidFill>
                <a:latin typeface="Times New Roman" pitchFamily="18" charset="0"/>
                <a:cs typeface="Times New Roman" pitchFamily="18" charset="0"/>
              </a:rPr>
              <a:t>Spiral-SDLC model starts with a small set of </a:t>
            </a:r>
            <a:r>
              <a:rPr lang="en-US" sz="3200" b="1" dirty="0" smtClean="0">
                <a:solidFill>
                  <a:schemeClr val="tx1"/>
                </a:solidFill>
                <a:latin typeface="Times New Roman" pitchFamily="18" charset="0"/>
                <a:cs typeface="Times New Roman" pitchFamily="18" charset="0"/>
              </a:rPr>
              <a:t>requirement</a:t>
            </a:r>
          </a:p>
          <a:p>
            <a:r>
              <a:rPr lang="en-US" sz="3200" b="1" dirty="0" smtClean="0">
                <a:solidFill>
                  <a:schemeClr val="tx1"/>
                </a:solidFill>
                <a:latin typeface="Times New Roman" pitchFamily="18" charset="0"/>
                <a:cs typeface="Times New Roman" pitchFamily="18" charset="0"/>
              </a:rPr>
              <a:t> </a:t>
            </a:r>
            <a:r>
              <a:rPr lang="en-US" sz="3200" b="1" dirty="0">
                <a:solidFill>
                  <a:schemeClr val="tx1"/>
                </a:solidFill>
                <a:latin typeface="Times New Roman" pitchFamily="18" charset="0"/>
                <a:cs typeface="Times New Roman" pitchFamily="18" charset="0"/>
              </a:rPr>
              <a:t>and goes through each development phase for those set of </a:t>
            </a:r>
            <a:endParaRPr lang="en-US" sz="3200" b="1"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requirements</a:t>
            </a:r>
            <a:r>
              <a:rPr lang="en-US" sz="3200" b="1" dirty="0">
                <a:solidFill>
                  <a:schemeClr val="tx1"/>
                </a:solidFill>
                <a:latin typeface="Times New Roman" pitchFamily="18" charset="0"/>
                <a:cs typeface="Times New Roman" pitchFamily="18" charset="0"/>
              </a:rPr>
              <a:t>, so the appropriate strategy is spiral model.</a:t>
            </a:r>
            <a:endParaRPr lang="en-US" sz="3200" b="1" dirty="0">
              <a:solidFill>
                <a:schemeClr val="tx1"/>
              </a:solidFill>
            </a:endParaRPr>
          </a:p>
        </p:txBody>
      </p:sp>
    </p:spTree>
    <p:extLst>
      <p:ext uri="{BB962C8B-B14F-4D97-AF65-F5344CB8AC3E}">
        <p14:creationId xmlns:p14="http://schemas.microsoft.com/office/powerpoint/2010/main" val="36416282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spiral-1-1024x945.jpg"/>
          <p:cNvPicPr>
            <a:picLocks noChangeAspect="1"/>
          </p:cNvPicPr>
          <p:nvPr/>
        </p:nvPicPr>
        <p:blipFill>
          <a:blip r:embed="rId2" cstate="print"/>
          <a:stretch>
            <a:fillRect/>
          </a:stretch>
        </p:blipFill>
        <p:spPr>
          <a:xfrm>
            <a:off x="2266729" y="608338"/>
            <a:ext cx="7488832" cy="5648479"/>
          </a:xfrm>
          <a:prstGeom prst="rect">
            <a:avLst/>
          </a:prstGeom>
        </p:spPr>
      </p:pic>
      <p:sp>
        <p:nvSpPr>
          <p:cNvPr id="3" name="TextBox 2"/>
          <p:cNvSpPr txBox="1"/>
          <p:nvPr/>
        </p:nvSpPr>
        <p:spPr>
          <a:xfrm>
            <a:off x="888521" y="112144"/>
            <a:ext cx="1560042" cy="369332"/>
          </a:xfrm>
          <a:prstGeom prst="rect">
            <a:avLst/>
          </a:prstGeom>
          <a:noFill/>
        </p:spPr>
        <p:txBody>
          <a:bodyPr wrap="none" rtlCol="0">
            <a:spAutoFit/>
          </a:bodyPr>
          <a:lstStyle/>
          <a:p>
            <a:r>
              <a:rPr lang="en-IN" b="1" dirty="0" smtClean="0">
                <a:solidFill>
                  <a:schemeClr val="bg1"/>
                </a:solidFill>
              </a:rPr>
              <a:t>Spiral Module</a:t>
            </a:r>
            <a:endParaRPr lang="en-IN" b="1" dirty="0">
              <a:solidFill>
                <a:schemeClr val="bg1"/>
              </a:solidFill>
            </a:endParaRPr>
          </a:p>
        </p:txBody>
      </p:sp>
    </p:spTree>
    <p:extLst>
      <p:ext uri="{BB962C8B-B14F-4D97-AF65-F5344CB8AC3E}">
        <p14:creationId xmlns:p14="http://schemas.microsoft.com/office/powerpoint/2010/main" val="1389765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913" y="609792"/>
            <a:ext cx="11161879" cy="5760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smtClean="0">
              <a:solidFill>
                <a:schemeClr val="accent1">
                  <a:lumMod val="75000"/>
                </a:schemeClr>
              </a:solidFill>
              <a:latin typeface="Verdana" pitchFamily="34" charset="0"/>
              <a:ea typeface="Verdana" pitchFamily="34" charset="0"/>
              <a:cs typeface="Verdana" pitchFamily="34" charset="0"/>
            </a:endParaRPr>
          </a:p>
          <a:p>
            <a:endParaRPr lang="en-US" sz="2800" b="1" dirty="0">
              <a:solidFill>
                <a:schemeClr val="accent1">
                  <a:lumMod val="75000"/>
                </a:schemeClr>
              </a:solidFill>
              <a:latin typeface="Verdana" pitchFamily="34" charset="0"/>
              <a:ea typeface="Verdana" pitchFamily="34" charset="0"/>
              <a:cs typeface="Verdana" pitchFamily="34" charset="0"/>
            </a:endParaRPr>
          </a:p>
          <a:p>
            <a:endParaRPr lang="en-US" sz="2800" b="1" dirty="0" smtClean="0">
              <a:solidFill>
                <a:schemeClr val="accent1">
                  <a:lumMod val="75000"/>
                </a:schemeClr>
              </a:solidFill>
              <a:latin typeface="Verdana" pitchFamily="34" charset="0"/>
              <a:ea typeface="Verdana" pitchFamily="34" charset="0"/>
              <a:cs typeface="Verdana" pitchFamily="34" charset="0"/>
            </a:endParaRPr>
          </a:p>
          <a:p>
            <a:endParaRPr lang="en-US" sz="2800" b="1" dirty="0">
              <a:solidFill>
                <a:srgbClr val="0070C0"/>
              </a:solidFill>
              <a:latin typeface="Verdana" pitchFamily="34" charset="0"/>
              <a:ea typeface="Verdana" pitchFamily="34" charset="0"/>
              <a:cs typeface="Verdana" pitchFamily="34" charset="0"/>
            </a:endParaRPr>
          </a:p>
          <a:p>
            <a:r>
              <a:rPr lang="en-US" sz="2800" b="1" dirty="0" smtClean="0">
                <a:solidFill>
                  <a:srgbClr val="0070C0"/>
                </a:solidFill>
                <a:latin typeface="Verdana" pitchFamily="34" charset="0"/>
                <a:ea typeface="Verdana" pitchFamily="34" charset="0"/>
                <a:cs typeface="Verdana" pitchFamily="34" charset="0"/>
              </a:rPr>
              <a:t>A </a:t>
            </a:r>
            <a:r>
              <a:rPr lang="en-US" sz="2800" b="1" dirty="0">
                <a:solidFill>
                  <a:srgbClr val="0070C0"/>
                </a:solidFill>
                <a:latin typeface="Verdana" pitchFamily="34" charset="0"/>
                <a:ea typeface="Verdana" pitchFamily="34" charset="0"/>
                <a:cs typeface="Verdana" pitchFamily="34" charset="0"/>
              </a:rPr>
              <a:t>data-flow diagram (DFD) is a graphical representation of the "flow" of data through an information system. DFDs can also be used for the visualization of data processing (structured design</a:t>
            </a:r>
            <a:r>
              <a:rPr lang="en-US" sz="2800" b="1" dirty="0" smtClean="0">
                <a:solidFill>
                  <a:srgbClr val="0070C0"/>
                </a:solidFill>
                <a:latin typeface="Verdana" pitchFamily="34" charset="0"/>
                <a:ea typeface="Verdana" pitchFamily="34" charset="0"/>
                <a:cs typeface="Verdana" pitchFamily="34" charset="0"/>
              </a:rPr>
              <a:t>).</a:t>
            </a:r>
          </a:p>
          <a:p>
            <a:endParaRPr lang="en-US" sz="2800" b="1" dirty="0">
              <a:solidFill>
                <a:srgbClr val="0070C0"/>
              </a:solidFill>
              <a:latin typeface="Verdana" pitchFamily="34" charset="0"/>
              <a:ea typeface="Verdana" pitchFamily="34" charset="0"/>
              <a:cs typeface="Verdana" pitchFamily="34" charset="0"/>
            </a:endParaRPr>
          </a:p>
          <a:p>
            <a:r>
              <a:rPr lang="en-US" sz="2800" b="1" dirty="0">
                <a:solidFill>
                  <a:srgbClr val="0070C0"/>
                </a:solidFill>
                <a:latin typeface="Verdana" pitchFamily="34" charset="0"/>
                <a:ea typeface="Verdana" pitchFamily="34" charset="0"/>
                <a:cs typeface="Verdana" pitchFamily="34" charset="0"/>
              </a:rPr>
              <a:t>	On a DFD, data items flow </a:t>
            </a:r>
            <a:r>
              <a:rPr lang="en-US" sz="2800" b="1" i="1" dirty="0">
                <a:solidFill>
                  <a:srgbClr val="0070C0"/>
                </a:solidFill>
                <a:latin typeface="Verdana" pitchFamily="34" charset="0"/>
                <a:ea typeface="Verdana" pitchFamily="34" charset="0"/>
                <a:cs typeface="Verdana" pitchFamily="34" charset="0"/>
              </a:rPr>
              <a:t>from</a:t>
            </a:r>
            <a:r>
              <a:rPr lang="en-US" sz="2800" b="1" dirty="0">
                <a:solidFill>
                  <a:srgbClr val="0070C0"/>
                </a:solidFill>
                <a:latin typeface="Verdana" pitchFamily="34" charset="0"/>
                <a:ea typeface="Verdana" pitchFamily="34" charset="0"/>
                <a:cs typeface="Verdana" pitchFamily="34" charset="0"/>
              </a:rPr>
              <a:t> an external data source or an internal data store </a:t>
            </a:r>
            <a:r>
              <a:rPr lang="en-US" sz="2800" b="1" i="1" dirty="0">
                <a:solidFill>
                  <a:srgbClr val="0070C0"/>
                </a:solidFill>
                <a:latin typeface="Verdana" pitchFamily="34" charset="0"/>
                <a:ea typeface="Verdana" pitchFamily="34" charset="0"/>
                <a:cs typeface="Verdana" pitchFamily="34" charset="0"/>
              </a:rPr>
              <a:t>to</a:t>
            </a:r>
            <a:r>
              <a:rPr lang="en-US" sz="2800" b="1" dirty="0">
                <a:solidFill>
                  <a:srgbClr val="0070C0"/>
                </a:solidFill>
                <a:latin typeface="Verdana" pitchFamily="34" charset="0"/>
                <a:ea typeface="Verdana" pitchFamily="34" charset="0"/>
                <a:cs typeface="Verdana" pitchFamily="34" charset="0"/>
              </a:rPr>
              <a:t> an internal data store or an external data sink, </a:t>
            </a:r>
            <a:r>
              <a:rPr lang="en-US" sz="2800" b="1" i="1" dirty="0">
                <a:solidFill>
                  <a:srgbClr val="0070C0"/>
                </a:solidFill>
                <a:latin typeface="Verdana" pitchFamily="34" charset="0"/>
                <a:ea typeface="Verdana" pitchFamily="34" charset="0"/>
                <a:cs typeface="Verdana" pitchFamily="34" charset="0"/>
              </a:rPr>
              <a:t>via</a:t>
            </a:r>
            <a:r>
              <a:rPr lang="en-US" sz="2800" b="1" dirty="0">
                <a:solidFill>
                  <a:srgbClr val="0070C0"/>
                </a:solidFill>
                <a:latin typeface="Verdana" pitchFamily="34" charset="0"/>
                <a:ea typeface="Verdana" pitchFamily="34" charset="0"/>
                <a:cs typeface="Verdana" pitchFamily="34" charset="0"/>
              </a:rPr>
              <a:t> an internal </a:t>
            </a:r>
            <a:r>
              <a:rPr lang="en-US" sz="2800" b="1" i="1" dirty="0">
                <a:solidFill>
                  <a:srgbClr val="0070C0"/>
                </a:solidFill>
                <a:latin typeface="Verdana" pitchFamily="34" charset="0"/>
                <a:ea typeface="Verdana" pitchFamily="34" charset="0"/>
                <a:cs typeface="Verdana" pitchFamily="34" charset="0"/>
              </a:rPr>
              <a:t>process</a:t>
            </a:r>
            <a:r>
              <a:rPr lang="en-US" sz="2800" b="1" dirty="0" smtClean="0">
                <a:solidFill>
                  <a:srgbClr val="0070C0"/>
                </a:solidFill>
                <a:latin typeface="Verdana" pitchFamily="34" charset="0"/>
                <a:ea typeface="Verdana" pitchFamily="34" charset="0"/>
                <a:cs typeface="Verdana" pitchFamily="34" charset="0"/>
              </a:rPr>
              <a:t>.</a:t>
            </a:r>
          </a:p>
          <a:p>
            <a:endParaRPr lang="en-US" sz="2800" dirty="0">
              <a:solidFill>
                <a:schemeClr val="accent1">
                  <a:lumMod val="75000"/>
                </a:schemeClr>
              </a:solidFill>
              <a:latin typeface="Verdana" pitchFamily="34" charset="0"/>
              <a:ea typeface="Verdana" pitchFamily="34" charset="0"/>
              <a:cs typeface="Verdana" pitchFamily="34" charset="0"/>
            </a:endParaRPr>
          </a:p>
          <a:p>
            <a:endParaRPr lang="en-US" sz="2800" dirty="0" smtClean="0">
              <a:solidFill>
                <a:schemeClr val="accent1">
                  <a:lumMod val="75000"/>
                </a:schemeClr>
              </a:solidFill>
              <a:latin typeface="Verdana" pitchFamily="34" charset="0"/>
              <a:ea typeface="Verdana" pitchFamily="34" charset="0"/>
              <a:cs typeface="Verdana" pitchFamily="34" charset="0"/>
            </a:endParaRPr>
          </a:p>
          <a:p>
            <a:endParaRPr lang="en-US" sz="2800" dirty="0">
              <a:solidFill>
                <a:schemeClr val="accent1">
                  <a:lumMod val="75000"/>
                </a:schemeClr>
              </a:solidFill>
              <a:latin typeface="Verdana" pitchFamily="34" charset="0"/>
              <a:ea typeface="Verdana" pitchFamily="34" charset="0"/>
              <a:cs typeface="Verdana" pitchFamily="34" charset="0"/>
            </a:endParaRPr>
          </a:p>
          <a:p>
            <a:endParaRPr lang="en-US" sz="2800" dirty="0" smtClean="0">
              <a:solidFill>
                <a:schemeClr val="accent1">
                  <a:lumMod val="75000"/>
                </a:schemeClr>
              </a:solidFill>
              <a:latin typeface="Verdana" pitchFamily="34" charset="0"/>
              <a:ea typeface="Verdana" pitchFamily="34" charset="0"/>
              <a:cs typeface="Verdana" pitchFamily="34" charset="0"/>
            </a:endParaRPr>
          </a:p>
          <a:p>
            <a:endParaRPr lang="en-US" sz="2800" dirty="0">
              <a:solidFill>
                <a:schemeClr val="accent1">
                  <a:lumMod val="75000"/>
                </a:schemeClr>
              </a:solidFill>
              <a:latin typeface="Verdana" pitchFamily="34" charset="0"/>
              <a:ea typeface="Verdana" pitchFamily="34" charset="0"/>
              <a:cs typeface="Verdana" pitchFamily="34" charset="0"/>
            </a:endParaRPr>
          </a:p>
          <a:p>
            <a:endParaRPr lang="en-US" sz="2800" dirty="0">
              <a:solidFill>
                <a:schemeClr val="accent1">
                  <a:lumMod val="75000"/>
                </a:schemeClr>
              </a:solidFill>
              <a:latin typeface="Verdana" pitchFamily="34" charset="0"/>
              <a:ea typeface="Verdana" pitchFamily="34" charset="0"/>
              <a:cs typeface="Verdana" pitchFamily="34" charset="0"/>
            </a:endParaRPr>
          </a:p>
        </p:txBody>
      </p:sp>
      <p:sp>
        <p:nvSpPr>
          <p:cNvPr id="3" name="Rectangle 2"/>
          <p:cNvSpPr/>
          <p:nvPr/>
        </p:nvSpPr>
        <p:spPr>
          <a:xfrm>
            <a:off x="1095078" y="0"/>
            <a:ext cx="10081120" cy="10081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rPr>
              <a:t>Data Flow Diagram</a:t>
            </a:r>
            <a:endParaRPr lang="en-IN" sz="4000" b="1" dirty="0">
              <a:solidFill>
                <a:schemeClr val="bg1"/>
              </a:solidFill>
            </a:endParaRPr>
          </a:p>
        </p:txBody>
      </p:sp>
    </p:spTree>
    <p:extLst>
      <p:ext uri="{BB962C8B-B14F-4D97-AF65-F5344CB8AC3E}">
        <p14:creationId xmlns:p14="http://schemas.microsoft.com/office/powerpoint/2010/main" val="1930443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923" y="828136"/>
            <a:ext cx="10012020" cy="5270739"/>
          </a:xfrm>
          <a:prstGeom prst="rect">
            <a:avLst/>
          </a:prstGeom>
        </p:spPr>
      </p:pic>
    </p:spTree>
    <p:extLst>
      <p:ext uri="{BB962C8B-B14F-4D97-AF65-F5344CB8AC3E}">
        <p14:creationId xmlns:p14="http://schemas.microsoft.com/office/powerpoint/2010/main" val="7403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9271" y="6204247"/>
            <a:ext cx="2137124" cy="461665"/>
          </a:xfrm>
          <a:prstGeom prst="rect">
            <a:avLst/>
          </a:prstGeom>
          <a:noFill/>
        </p:spPr>
        <p:txBody>
          <a:bodyPr wrap="none" rtlCol="0">
            <a:spAutoFit/>
          </a:bodyPr>
          <a:lstStyle/>
          <a:p>
            <a:r>
              <a:rPr lang="en-US" sz="2400" b="1" dirty="0" smtClean="0"/>
              <a:t>User : Home :</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04" y="333286"/>
            <a:ext cx="10058400" cy="5657850"/>
          </a:xfrm>
          <a:prstGeom prst="rect">
            <a:avLst/>
          </a:prstGeom>
        </p:spPr>
      </p:pic>
    </p:spTree>
    <p:extLst>
      <p:ext uri="{BB962C8B-B14F-4D97-AF65-F5344CB8AC3E}">
        <p14:creationId xmlns:p14="http://schemas.microsoft.com/office/powerpoint/2010/main" val="1367034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728</TotalTime>
  <Words>242</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Century Gothic</vt:lpstr>
      <vt:lpstr>Times New Roman</vt:lpstr>
      <vt:lpstr>Verdana</vt:lpstr>
      <vt:lpstr>Wingdings</vt:lpstr>
      <vt:lpstr>Wingdings 3</vt:lpstr>
      <vt:lpstr>Ion</vt:lpstr>
      <vt:lpstr>Online Coffee 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E-Crime Management System</dc:title>
  <dc:creator>Microsoft account</dc:creator>
  <cp:lastModifiedBy>Microsoft account</cp:lastModifiedBy>
  <cp:revision>165</cp:revision>
  <dcterms:created xsi:type="dcterms:W3CDTF">2021-05-21T09:46:37Z</dcterms:created>
  <dcterms:modified xsi:type="dcterms:W3CDTF">2022-05-04T00:49:56Z</dcterms:modified>
</cp:coreProperties>
</file>