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48B8-6A18-444B-84B7-1754B471DD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A80F36-AD5A-4A24-9F01-583F85D2C0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CF47F4-62F3-414A-BCC6-1389D0D44A9A}"/>
              </a:ext>
            </a:extLst>
          </p:cNvPr>
          <p:cNvSpPr>
            <a:spLocks noGrp="1"/>
          </p:cNvSpPr>
          <p:nvPr>
            <p:ph type="dt" sz="half" idx="10"/>
          </p:nvPr>
        </p:nvSpPr>
        <p:spPr/>
        <p:txBody>
          <a:bodyPr/>
          <a:lstStyle/>
          <a:p>
            <a:fld id="{96E445F8-C158-4EDB-8C69-264A534BB616}" type="datetimeFigureOut">
              <a:rPr lang="en-US" smtClean="0"/>
              <a:t>11/9/2019</a:t>
            </a:fld>
            <a:endParaRPr lang="en-US"/>
          </a:p>
        </p:txBody>
      </p:sp>
      <p:sp>
        <p:nvSpPr>
          <p:cNvPr id="5" name="Footer Placeholder 4">
            <a:extLst>
              <a:ext uri="{FF2B5EF4-FFF2-40B4-BE49-F238E27FC236}">
                <a16:creationId xmlns:a16="http://schemas.microsoft.com/office/drawing/2014/main" id="{5ED52E7E-0EB8-4561-B0D5-43C5445A7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3C33F-F731-4AD5-A1E0-E04865C69C37}"/>
              </a:ext>
            </a:extLst>
          </p:cNvPr>
          <p:cNvSpPr>
            <a:spLocks noGrp="1"/>
          </p:cNvSpPr>
          <p:nvPr>
            <p:ph type="sldNum" sz="quarter" idx="12"/>
          </p:nvPr>
        </p:nvSpPr>
        <p:spPr/>
        <p:txBody>
          <a:bodyPr/>
          <a:lstStyle/>
          <a:p>
            <a:fld id="{0FAA3AFE-9E0E-4BA7-806D-24BE1302A362}" type="slidenum">
              <a:rPr lang="en-US" smtClean="0"/>
              <a:t>‹#›</a:t>
            </a:fld>
            <a:endParaRPr lang="en-US"/>
          </a:p>
        </p:txBody>
      </p:sp>
    </p:spTree>
    <p:extLst>
      <p:ext uri="{BB962C8B-B14F-4D97-AF65-F5344CB8AC3E}">
        <p14:creationId xmlns:p14="http://schemas.microsoft.com/office/powerpoint/2010/main" val="393185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027D-BB90-4D1D-BC60-0C95AACED7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9E7878-C255-413D-B30C-43F67F105C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84FAD-F04C-436E-8635-0891BC40C50E}"/>
              </a:ext>
            </a:extLst>
          </p:cNvPr>
          <p:cNvSpPr>
            <a:spLocks noGrp="1"/>
          </p:cNvSpPr>
          <p:nvPr>
            <p:ph type="dt" sz="half" idx="10"/>
          </p:nvPr>
        </p:nvSpPr>
        <p:spPr/>
        <p:txBody>
          <a:bodyPr/>
          <a:lstStyle/>
          <a:p>
            <a:fld id="{96E445F8-C158-4EDB-8C69-264A534BB616}" type="datetimeFigureOut">
              <a:rPr lang="en-US" smtClean="0"/>
              <a:t>11/9/2019</a:t>
            </a:fld>
            <a:endParaRPr lang="en-US"/>
          </a:p>
        </p:txBody>
      </p:sp>
      <p:sp>
        <p:nvSpPr>
          <p:cNvPr id="5" name="Footer Placeholder 4">
            <a:extLst>
              <a:ext uri="{FF2B5EF4-FFF2-40B4-BE49-F238E27FC236}">
                <a16:creationId xmlns:a16="http://schemas.microsoft.com/office/drawing/2014/main" id="{00F64775-AF8B-440A-BCA1-77A2205C9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06419-21DD-4B89-9643-C76492D5BB3B}"/>
              </a:ext>
            </a:extLst>
          </p:cNvPr>
          <p:cNvSpPr>
            <a:spLocks noGrp="1"/>
          </p:cNvSpPr>
          <p:nvPr>
            <p:ph type="sldNum" sz="quarter" idx="12"/>
          </p:nvPr>
        </p:nvSpPr>
        <p:spPr/>
        <p:txBody>
          <a:bodyPr/>
          <a:lstStyle/>
          <a:p>
            <a:fld id="{0FAA3AFE-9E0E-4BA7-806D-24BE1302A362}" type="slidenum">
              <a:rPr lang="en-US" smtClean="0"/>
              <a:t>‹#›</a:t>
            </a:fld>
            <a:endParaRPr lang="en-US"/>
          </a:p>
        </p:txBody>
      </p:sp>
    </p:spTree>
    <p:extLst>
      <p:ext uri="{BB962C8B-B14F-4D97-AF65-F5344CB8AC3E}">
        <p14:creationId xmlns:p14="http://schemas.microsoft.com/office/powerpoint/2010/main" val="21355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70A690-FA2B-42B2-9FA0-9FE8752401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286950-0CA9-457C-85AE-698AB73FE3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C93BE4-A9F0-47AB-BB10-68AA6ED65CED}"/>
              </a:ext>
            </a:extLst>
          </p:cNvPr>
          <p:cNvSpPr>
            <a:spLocks noGrp="1"/>
          </p:cNvSpPr>
          <p:nvPr>
            <p:ph type="dt" sz="half" idx="10"/>
          </p:nvPr>
        </p:nvSpPr>
        <p:spPr/>
        <p:txBody>
          <a:bodyPr/>
          <a:lstStyle/>
          <a:p>
            <a:fld id="{96E445F8-C158-4EDB-8C69-264A534BB616}" type="datetimeFigureOut">
              <a:rPr lang="en-US" smtClean="0"/>
              <a:t>11/9/2019</a:t>
            </a:fld>
            <a:endParaRPr lang="en-US"/>
          </a:p>
        </p:txBody>
      </p:sp>
      <p:sp>
        <p:nvSpPr>
          <p:cNvPr id="5" name="Footer Placeholder 4">
            <a:extLst>
              <a:ext uri="{FF2B5EF4-FFF2-40B4-BE49-F238E27FC236}">
                <a16:creationId xmlns:a16="http://schemas.microsoft.com/office/drawing/2014/main" id="{45277546-A79D-4503-A71F-1BEDA22B2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FE941-2DED-40AF-A1F9-B669EB0DA8C0}"/>
              </a:ext>
            </a:extLst>
          </p:cNvPr>
          <p:cNvSpPr>
            <a:spLocks noGrp="1"/>
          </p:cNvSpPr>
          <p:nvPr>
            <p:ph type="sldNum" sz="quarter" idx="12"/>
          </p:nvPr>
        </p:nvSpPr>
        <p:spPr/>
        <p:txBody>
          <a:bodyPr/>
          <a:lstStyle/>
          <a:p>
            <a:fld id="{0FAA3AFE-9E0E-4BA7-806D-24BE1302A362}" type="slidenum">
              <a:rPr lang="en-US" smtClean="0"/>
              <a:t>‹#›</a:t>
            </a:fld>
            <a:endParaRPr lang="en-US"/>
          </a:p>
        </p:txBody>
      </p:sp>
    </p:spTree>
    <p:extLst>
      <p:ext uri="{BB962C8B-B14F-4D97-AF65-F5344CB8AC3E}">
        <p14:creationId xmlns:p14="http://schemas.microsoft.com/office/powerpoint/2010/main" val="311915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9178-200E-4159-B431-368A4436F0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56C30-DF1D-40CF-9683-F49355A3A7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41767-44A2-46A7-B405-D7CBF504522F}"/>
              </a:ext>
            </a:extLst>
          </p:cNvPr>
          <p:cNvSpPr>
            <a:spLocks noGrp="1"/>
          </p:cNvSpPr>
          <p:nvPr>
            <p:ph type="dt" sz="half" idx="10"/>
          </p:nvPr>
        </p:nvSpPr>
        <p:spPr/>
        <p:txBody>
          <a:bodyPr/>
          <a:lstStyle/>
          <a:p>
            <a:fld id="{96E445F8-C158-4EDB-8C69-264A534BB616}" type="datetimeFigureOut">
              <a:rPr lang="en-US" smtClean="0"/>
              <a:t>11/9/2019</a:t>
            </a:fld>
            <a:endParaRPr lang="en-US"/>
          </a:p>
        </p:txBody>
      </p:sp>
      <p:sp>
        <p:nvSpPr>
          <p:cNvPr id="5" name="Footer Placeholder 4">
            <a:extLst>
              <a:ext uri="{FF2B5EF4-FFF2-40B4-BE49-F238E27FC236}">
                <a16:creationId xmlns:a16="http://schemas.microsoft.com/office/drawing/2014/main" id="{9000F17E-9BC5-41B0-A2F9-14507F61F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A5A61-ED4E-49B1-B552-FC715B54BE95}"/>
              </a:ext>
            </a:extLst>
          </p:cNvPr>
          <p:cNvSpPr>
            <a:spLocks noGrp="1"/>
          </p:cNvSpPr>
          <p:nvPr>
            <p:ph type="sldNum" sz="quarter" idx="12"/>
          </p:nvPr>
        </p:nvSpPr>
        <p:spPr/>
        <p:txBody>
          <a:bodyPr/>
          <a:lstStyle/>
          <a:p>
            <a:fld id="{0FAA3AFE-9E0E-4BA7-806D-24BE1302A362}" type="slidenum">
              <a:rPr lang="en-US" smtClean="0"/>
              <a:t>‹#›</a:t>
            </a:fld>
            <a:endParaRPr lang="en-US"/>
          </a:p>
        </p:txBody>
      </p:sp>
    </p:spTree>
    <p:extLst>
      <p:ext uri="{BB962C8B-B14F-4D97-AF65-F5344CB8AC3E}">
        <p14:creationId xmlns:p14="http://schemas.microsoft.com/office/powerpoint/2010/main" val="79544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4611-763A-4616-A93E-3EC6F63B0A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1C7D4B-FDD1-498C-A064-EB3C0443FA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9CB09F-C489-4CF0-831E-7C552BA14A1C}"/>
              </a:ext>
            </a:extLst>
          </p:cNvPr>
          <p:cNvSpPr>
            <a:spLocks noGrp="1"/>
          </p:cNvSpPr>
          <p:nvPr>
            <p:ph type="dt" sz="half" idx="10"/>
          </p:nvPr>
        </p:nvSpPr>
        <p:spPr/>
        <p:txBody>
          <a:bodyPr/>
          <a:lstStyle/>
          <a:p>
            <a:fld id="{96E445F8-C158-4EDB-8C69-264A534BB616}" type="datetimeFigureOut">
              <a:rPr lang="en-US" smtClean="0"/>
              <a:t>11/9/2019</a:t>
            </a:fld>
            <a:endParaRPr lang="en-US"/>
          </a:p>
        </p:txBody>
      </p:sp>
      <p:sp>
        <p:nvSpPr>
          <p:cNvPr id="5" name="Footer Placeholder 4">
            <a:extLst>
              <a:ext uri="{FF2B5EF4-FFF2-40B4-BE49-F238E27FC236}">
                <a16:creationId xmlns:a16="http://schemas.microsoft.com/office/drawing/2014/main" id="{3F02FD2F-C2BD-4DE7-9ED4-4A60508B9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729DEB-71E1-463B-8630-90EF4C9D4F26}"/>
              </a:ext>
            </a:extLst>
          </p:cNvPr>
          <p:cNvSpPr>
            <a:spLocks noGrp="1"/>
          </p:cNvSpPr>
          <p:nvPr>
            <p:ph type="sldNum" sz="quarter" idx="12"/>
          </p:nvPr>
        </p:nvSpPr>
        <p:spPr/>
        <p:txBody>
          <a:bodyPr/>
          <a:lstStyle/>
          <a:p>
            <a:fld id="{0FAA3AFE-9E0E-4BA7-806D-24BE1302A362}" type="slidenum">
              <a:rPr lang="en-US" smtClean="0"/>
              <a:t>‹#›</a:t>
            </a:fld>
            <a:endParaRPr lang="en-US"/>
          </a:p>
        </p:txBody>
      </p:sp>
    </p:spTree>
    <p:extLst>
      <p:ext uri="{BB962C8B-B14F-4D97-AF65-F5344CB8AC3E}">
        <p14:creationId xmlns:p14="http://schemas.microsoft.com/office/powerpoint/2010/main" val="115427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E3D9-A75A-45F6-BF78-90B1F4F64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EB941-F9A2-4E23-9CD8-6E75C083EE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9C17DD-9C8B-4C52-B7AF-87336E347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EFE3DD-41B5-497A-86AA-CB6022E8CB8B}"/>
              </a:ext>
            </a:extLst>
          </p:cNvPr>
          <p:cNvSpPr>
            <a:spLocks noGrp="1"/>
          </p:cNvSpPr>
          <p:nvPr>
            <p:ph type="dt" sz="half" idx="10"/>
          </p:nvPr>
        </p:nvSpPr>
        <p:spPr/>
        <p:txBody>
          <a:bodyPr/>
          <a:lstStyle/>
          <a:p>
            <a:fld id="{96E445F8-C158-4EDB-8C69-264A534BB616}" type="datetimeFigureOut">
              <a:rPr lang="en-US" smtClean="0"/>
              <a:t>11/9/2019</a:t>
            </a:fld>
            <a:endParaRPr lang="en-US"/>
          </a:p>
        </p:txBody>
      </p:sp>
      <p:sp>
        <p:nvSpPr>
          <p:cNvPr id="6" name="Footer Placeholder 5">
            <a:extLst>
              <a:ext uri="{FF2B5EF4-FFF2-40B4-BE49-F238E27FC236}">
                <a16:creationId xmlns:a16="http://schemas.microsoft.com/office/drawing/2014/main" id="{6F94B797-09EE-44CD-BA4B-68C506E57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02BE58-1B84-4BA6-8230-DF9226D3E0DB}"/>
              </a:ext>
            </a:extLst>
          </p:cNvPr>
          <p:cNvSpPr>
            <a:spLocks noGrp="1"/>
          </p:cNvSpPr>
          <p:nvPr>
            <p:ph type="sldNum" sz="quarter" idx="12"/>
          </p:nvPr>
        </p:nvSpPr>
        <p:spPr/>
        <p:txBody>
          <a:bodyPr/>
          <a:lstStyle/>
          <a:p>
            <a:fld id="{0FAA3AFE-9E0E-4BA7-806D-24BE1302A362}" type="slidenum">
              <a:rPr lang="en-US" smtClean="0"/>
              <a:t>‹#›</a:t>
            </a:fld>
            <a:endParaRPr lang="en-US"/>
          </a:p>
        </p:txBody>
      </p:sp>
    </p:spTree>
    <p:extLst>
      <p:ext uri="{BB962C8B-B14F-4D97-AF65-F5344CB8AC3E}">
        <p14:creationId xmlns:p14="http://schemas.microsoft.com/office/powerpoint/2010/main" val="248086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97CB-6A78-4520-947D-E372C1F438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9E2BB5-2416-48EC-8DBE-4222B281B6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2F68F6-F739-40BB-9967-A0C643A6E6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13CC08-752A-4D09-8756-A64207B18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E7D2B7-BCA6-4B44-89E9-8FD01BAEE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7ABF0F-C069-4AC1-A6DC-72D6071B6F30}"/>
              </a:ext>
            </a:extLst>
          </p:cNvPr>
          <p:cNvSpPr>
            <a:spLocks noGrp="1"/>
          </p:cNvSpPr>
          <p:nvPr>
            <p:ph type="dt" sz="half" idx="10"/>
          </p:nvPr>
        </p:nvSpPr>
        <p:spPr/>
        <p:txBody>
          <a:bodyPr/>
          <a:lstStyle/>
          <a:p>
            <a:fld id="{96E445F8-C158-4EDB-8C69-264A534BB616}" type="datetimeFigureOut">
              <a:rPr lang="en-US" smtClean="0"/>
              <a:t>11/9/2019</a:t>
            </a:fld>
            <a:endParaRPr lang="en-US"/>
          </a:p>
        </p:txBody>
      </p:sp>
      <p:sp>
        <p:nvSpPr>
          <p:cNvPr id="8" name="Footer Placeholder 7">
            <a:extLst>
              <a:ext uri="{FF2B5EF4-FFF2-40B4-BE49-F238E27FC236}">
                <a16:creationId xmlns:a16="http://schemas.microsoft.com/office/drawing/2014/main" id="{725D5850-AFDB-4189-8686-598E74F894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6282D1-9B8F-45E0-820D-577AA0615670}"/>
              </a:ext>
            </a:extLst>
          </p:cNvPr>
          <p:cNvSpPr>
            <a:spLocks noGrp="1"/>
          </p:cNvSpPr>
          <p:nvPr>
            <p:ph type="sldNum" sz="quarter" idx="12"/>
          </p:nvPr>
        </p:nvSpPr>
        <p:spPr/>
        <p:txBody>
          <a:bodyPr/>
          <a:lstStyle/>
          <a:p>
            <a:fld id="{0FAA3AFE-9E0E-4BA7-806D-24BE1302A362}" type="slidenum">
              <a:rPr lang="en-US" smtClean="0"/>
              <a:t>‹#›</a:t>
            </a:fld>
            <a:endParaRPr lang="en-US"/>
          </a:p>
        </p:txBody>
      </p:sp>
    </p:spTree>
    <p:extLst>
      <p:ext uri="{BB962C8B-B14F-4D97-AF65-F5344CB8AC3E}">
        <p14:creationId xmlns:p14="http://schemas.microsoft.com/office/powerpoint/2010/main" val="226736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B8127-684D-492A-8881-13D984FB5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D9FDB1-2F51-4041-AAFC-9448F6F10EFE}"/>
              </a:ext>
            </a:extLst>
          </p:cNvPr>
          <p:cNvSpPr>
            <a:spLocks noGrp="1"/>
          </p:cNvSpPr>
          <p:nvPr>
            <p:ph type="dt" sz="half" idx="10"/>
          </p:nvPr>
        </p:nvSpPr>
        <p:spPr/>
        <p:txBody>
          <a:bodyPr/>
          <a:lstStyle/>
          <a:p>
            <a:fld id="{96E445F8-C158-4EDB-8C69-264A534BB616}" type="datetimeFigureOut">
              <a:rPr lang="en-US" smtClean="0"/>
              <a:t>11/9/2019</a:t>
            </a:fld>
            <a:endParaRPr lang="en-US"/>
          </a:p>
        </p:txBody>
      </p:sp>
      <p:sp>
        <p:nvSpPr>
          <p:cNvPr id="4" name="Footer Placeholder 3">
            <a:extLst>
              <a:ext uri="{FF2B5EF4-FFF2-40B4-BE49-F238E27FC236}">
                <a16:creationId xmlns:a16="http://schemas.microsoft.com/office/drawing/2014/main" id="{5384F64E-C623-49B1-894E-755B7400F8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1E6352-B6A4-4D3E-8DDE-D818725AF23F}"/>
              </a:ext>
            </a:extLst>
          </p:cNvPr>
          <p:cNvSpPr>
            <a:spLocks noGrp="1"/>
          </p:cNvSpPr>
          <p:nvPr>
            <p:ph type="sldNum" sz="quarter" idx="12"/>
          </p:nvPr>
        </p:nvSpPr>
        <p:spPr/>
        <p:txBody>
          <a:bodyPr/>
          <a:lstStyle/>
          <a:p>
            <a:fld id="{0FAA3AFE-9E0E-4BA7-806D-24BE1302A362}" type="slidenum">
              <a:rPr lang="en-US" smtClean="0"/>
              <a:t>‹#›</a:t>
            </a:fld>
            <a:endParaRPr lang="en-US"/>
          </a:p>
        </p:txBody>
      </p:sp>
    </p:spTree>
    <p:extLst>
      <p:ext uri="{BB962C8B-B14F-4D97-AF65-F5344CB8AC3E}">
        <p14:creationId xmlns:p14="http://schemas.microsoft.com/office/powerpoint/2010/main" val="376882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FF92A-5F08-486C-8BC9-52C7DF1E8B11}"/>
              </a:ext>
            </a:extLst>
          </p:cNvPr>
          <p:cNvSpPr>
            <a:spLocks noGrp="1"/>
          </p:cNvSpPr>
          <p:nvPr>
            <p:ph type="dt" sz="half" idx="10"/>
          </p:nvPr>
        </p:nvSpPr>
        <p:spPr/>
        <p:txBody>
          <a:bodyPr/>
          <a:lstStyle/>
          <a:p>
            <a:fld id="{96E445F8-C158-4EDB-8C69-264A534BB616}" type="datetimeFigureOut">
              <a:rPr lang="en-US" smtClean="0"/>
              <a:t>11/9/2019</a:t>
            </a:fld>
            <a:endParaRPr lang="en-US"/>
          </a:p>
        </p:txBody>
      </p:sp>
      <p:sp>
        <p:nvSpPr>
          <p:cNvPr id="3" name="Footer Placeholder 2">
            <a:extLst>
              <a:ext uri="{FF2B5EF4-FFF2-40B4-BE49-F238E27FC236}">
                <a16:creationId xmlns:a16="http://schemas.microsoft.com/office/drawing/2014/main" id="{8DC5BEBE-CE58-478A-9795-F4A4899723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512403-5CED-42B8-968C-15D7B597600C}"/>
              </a:ext>
            </a:extLst>
          </p:cNvPr>
          <p:cNvSpPr>
            <a:spLocks noGrp="1"/>
          </p:cNvSpPr>
          <p:nvPr>
            <p:ph type="sldNum" sz="quarter" idx="12"/>
          </p:nvPr>
        </p:nvSpPr>
        <p:spPr/>
        <p:txBody>
          <a:bodyPr/>
          <a:lstStyle/>
          <a:p>
            <a:fld id="{0FAA3AFE-9E0E-4BA7-806D-24BE1302A362}" type="slidenum">
              <a:rPr lang="en-US" smtClean="0"/>
              <a:t>‹#›</a:t>
            </a:fld>
            <a:endParaRPr lang="en-US"/>
          </a:p>
        </p:txBody>
      </p:sp>
    </p:spTree>
    <p:extLst>
      <p:ext uri="{BB962C8B-B14F-4D97-AF65-F5344CB8AC3E}">
        <p14:creationId xmlns:p14="http://schemas.microsoft.com/office/powerpoint/2010/main" val="193020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8DE0-7642-4327-99EC-7DD00617A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2C1249-9EF1-4CF7-A1BB-4EFE5B767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582EF6-C17D-426D-8E5E-DF61E1A86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BE945-9B3F-452C-AA02-1B87BD370EF5}"/>
              </a:ext>
            </a:extLst>
          </p:cNvPr>
          <p:cNvSpPr>
            <a:spLocks noGrp="1"/>
          </p:cNvSpPr>
          <p:nvPr>
            <p:ph type="dt" sz="half" idx="10"/>
          </p:nvPr>
        </p:nvSpPr>
        <p:spPr/>
        <p:txBody>
          <a:bodyPr/>
          <a:lstStyle/>
          <a:p>
            <a:fld id="{96E445F8-C158-4EDB-8C69-264A534BB616}" type="datetimeFigureOut">
              <a:rPr lang="en-US" smtClean="0"/>
              <a:t>11/9/2019</a:t>
            </a:fld>
            <a:endParaRPr lang="en-US"/>
          </a:p>
        </p:txBody>
      </p:sp>
      <p:sp>
        <p:nvSpPr>
          <p:cNvPr id="6" name="Footer Placeholder 5">
            <a:extLst>
              <a:ext uri="{FF2B5EF4-FFF2-40B4-BE49-F238E27FC236}">
                <a16:creationId xmlns:a16="http://schemas.microsoft.com/office/drawing/2014/main" id="{F9C650B1-A8E9-4CBA-B385-9E1E71747C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ED7B3-820C-4F95-9EED-0E391751C242}"/>
              </a:ext>
            </a:extLst>
          </p:cNvPr>
          <p:cNvSpPr>
            <a:spLocks noGrp="1"/>
          </p:cNvSpPr>
          <p:nvPr>
            <p:ph type="sldNum" sz="quarter" idx="12"/>
          </p:nvPr>
        </p:nvSpPr>
        <p:spPr/>
        <p:txBody>
          <a:bodyPr/>
          <a:lstStyle/>
          <a:p>
            <a:fld id="{0FAA3AFE-9E0E-4BA7-806D-24BE1302A362}" type="slidenum">
              <a:rPr lang="en-US" smtClean="0"/>
              <a:t>‹#›</a:t>
            </a:fld>
            <a:endParaRPr lang="en-US"/>
          </a:p>
        </p:txBody>
      </p:sp>
    </p:spTree>
    <p:extLst>
      <p:ext uri="{BB962C8B-B14F-4D97-AF65-F5344CB8AC3E}">
        <p14:creationId xmlns:p14="http://schemas.microsoft.com/office/powerpoint/2010/main" val="359282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23D8-F2C5-4B1F-A49C-3B5FE09AF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5F42E-9C6F-4E51-B0F0-992AD424B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61D5CA-8779-42DC-B88E-5FBD10D75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E536E-9E64-4F44-B168-7F596F6BF743}"/>
              </a:ext>
            </a:extLst>
          </p:cNvPr>
          <p:cNvSpPr>
            <a:spLocks noGrp="1"/>
          </p:cNvSpPr>
          <p:nvPr>
            <p:ph type="dt" sz="half" idx="10"/>
          </p:nvPr>
        </p:nvSpPr>
        <p:spPr/>
        <p:txBody>
          <a:bodyPr/>
          <a:lstStyle/>
          <a:p>
            <a:fld id="{96E445F8-C158-4EDB-8C69-264A534BB616}" type="datetimeFigureOut">
              <a:rPr lang="en-US" smtClean="0"/>
              <a:t>11/9/2019</a:t>
            </a:fld>
            <a:endParaRPr lang="en-US"/>
          </a:p>
        </p:txBody>
      </p:sp>
      <p:sp>
        <p:nvSpPr>
          <p:cNvPr id="6" name="Footer Placeholder 5">
            <a:extLst>
              <a:ext uri="{FF2B5EF4-FFF2-40B4-BE49-F238E27FC236}">
                <a16:creationId xmlns:a16="http://schemas.microsoft.com/office/drawing/2014/main" id="{E9EEB11B-FAA8-4428-A8FD-4DB65B0AF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4022B-7624-442B-819B-AC14309450D8}"/>
              </a:ext>
            </a:extLst>
          </p:cNvPr>
          <p:cNvSpPr>
            <a:spLocks noGrp="1"/>
          </p:cNvSpPr>
          <p:nvPr>
            <p:ph type="sldNum" sz="quarter" idx="12"/>
          </p:nvPr>
        </p:nvSpPr>
        <p:spPr/>
        <p:txBody>
          <a:bodyPr/>
          <a:lstStyle/>
          <a:p>
            <a:fld id="{0FAA3AFE-9E0E-4BA7-806D-24BE1302A362}" type="slidenum">
              <a:rPr lang="en-US" smtClean="0"/>
              <a:t>‹#›</a:t>
            </a:fld>
            <a:endParaRPr lang="en-US"/>
          </a:p>
        </p:txBody>
      </p:sp>
    </p:spTree>
    <p:extLst>
      <p:ext uri="{BB962C8B-B14F-4D97-AF65-F5344CB8AC3E}">
        <p14:creationId xmlns:p14="http://schemas.microsoft.com/office/powerpoint/2010/main" val="180613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0320AC-DCC0-4C8B-85C8-5B8F66936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8EAF09-0AE7-4E7B-B4CA-CFEDC7939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CF7DC-3CE6-4958-BBA8-BFF969616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445F8-C158-4EDB-8C69-264A534BB616}" type="datetimeFigureOut">
              <a:rPr lang="en-US" smtClean="0"/>
              <a:t>11/9/2019</a:t>
            </a:fld>
            <a:endParaRPr lang="en-US"/>
          </a:p>
        </p:txBody>
      </p:sp>
      <p:sp>
        <p:nvSpPr>
          <p:cNvPr id="5" name="Footer Placeholder 4">
            <a:extLst>
              <a:ext uri="{FF2B5EF4-FFF2-40B4-BE49-F238E27FC236}">
                <a16:creationId xmlns:a16="http://schemas.microsoft.com/office/drawing/2014/main" id="{CF31D5A5-518C-4A27-9DBF-ADEE7A53B6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606570-7420-4AE8-98D4-559D9B2A7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A3AFE-9E0E-4BA7-806D-24BE1302A362}" type="slidenum">
              <a:rPr lang="en-US" smtClean="0"/>
              <a:t>‹#›</a:t>
            </a:fld>
            <a:endParaRPr lang="en-US"/>
          </a:p>
        </p:txBody>
      </p:sp>
    </p:spTree>
    <p:extLst>
      <p:ext uri="{BB962C8B-B14F-4D97-AF65-F5344CB8AC3E}">
        <p14:creationId xmlns:p14="http://schemas.microsoft.com/office/powerpoint/2010/main" val="1460872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EF16-D635-442C-A926-E133E30E9AAB}"/>
              </a:ext>
            </a:extLst>
          </p:cNvPr>
          <p:cNvSpPr>
            <a:spLocks noGrp="1"/>
          </p:cNvSpPr>
          <p:nvPr>
            <p:ph type="ctrTitle"/>
          </p:nvPr>
        </p:nvSpPr>
        <p:spPr/>
        <p:txBody>
          <a:bodyPr/>
          <a:lstStyle/>
          <a:p>
            <a:r>
              <a:rPr lang="es-ES" dirty="0"/>
              <a:t>Mockup </a:t>
            </a:r>
            <a:r>
              <a:rPr lang="es-ES" dirty="0" err="1"/>
              <a:t>Dashboard</a:t>
            </a:r>
            <a:br>
              <a:rPr lang="es-ES" dirty="0"/>
            </a:br>
            <a:r>
              <a:rPr lang="es-ES" dirty="0"/>
              <a:t>DS4A – </a:t>
            </a:r>
            <a:r>
              <a:rPr lang="es-ES" dirty="0" err="1"/>
              <a:t>Group</a:t>
            </a:r>
            <a:r>
              <a:rPr lang="es-ES" dirty="0"/>
              <a:t> 35</a:t>
            </a:r>
            <a:endParaRPr lang="en-US" dirty="0"/>
          </a:p>
        </p:txBody>
      </p:sp>
      <p:sp>
        <p:nvSpPr>
          <p:cNvPr id="3" name="Subtitle 2">
            <a:extLst>
              <a:ext uri="{FF2B5EF4-FFF2-40B4-BE49-F238E27FC236}">
                <a16:creationId xmlns:a16="http://schemas.microsoft.com/office/drawing/2014/main" id="{4F0E88D3-3417-4C44-A46D-7BD131123031}"/>
              </a:ext>
            </a:extLst>
          </p:cNvPr>
          <p:cNvSpPr>
            <a:spLocks noGrp="1"/>
          </p:cNvSpPr>
          <p:nvPr>
            <p:ph type="subTitle" idx="1"/>
          </p:nvPr>
        </p:nvSpPr>
        <p:spPr>
          <a:xfrm>
            <a:off x="1524000" y="4079875"/>
            <a:ext cx="9144000" cy="1655762"/>
          </a:xfrm>
        </p:spPr>
        <p:txBody>
          <a:bodyPr/>
          <a:lstStyle/>
          <a:p>
            <a:r>
              <a:rPr lang="es-ES" dirty="0"/>
              <a:t>9 Noviembre 2019</a:t>
            </a:r>
            <a:endParaRPr lang="en-US" dirty="0"/>
          </a:p>
        </p:txBody>
      </p:sp>
    </p:spTree>
    <p:extLst>
      <p:ext uri="{BB962C8B-B14F-4D97-AF65-F5344CB8AC3E}">
        <p14:creationId xmlns:p14="http://schemas.microsoft.com/office/powerpoint/2010/main" val="120035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21B96D-F4A2-447B-9E96-69550AE8163E}"/>
              </a:ext>
            </a:extLst>
          </p:cNvPr>
          <p:cNvSpPr/>
          <p:nvPr/>
        </p:nvSpPr>
        <p:spPr>
          <a:xfrm>
            <a:off x="675249" y="422030"/>
            <a:ext cx="8455499" cy="2851257"/>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4806418-98BC-4F34-8789-05ECD828CDDA}"/>
              </a:ext>
            </a:extLst>
          </p:cNvPr>
          <p:cNvSpPr/>
          <p:nvPr/>
        </p:nvSpPr>
        <p:spPr>
          <a:xfrm>
            <a:off x="675249" y="3584714"/>
            <a:ext cx="8455499" cy="3047998"/>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46EF0A9-BA4D-43BC-9CFB-F590FFB0AFCC}"/>
              </a:ext>
            </a:extLst>
          </p:cNvPr>
          <p:cNvSpPr/>
          <p:nvPr/>
        </p:nvSpPr>
        <p:spPr>
          <a:xfrm>
            <a:off x="9250016" y="422030"/>
            <a:ext cx="2822714" cy="2851257"/>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9D2F9C1-2770-46FE-A4A7-0C5FD0796294}"/>
              </a:ext>
            </a:extLst>
          </p:cNvPr>
          <p:cNvSpPr/>
          <p:nvPr/>
        </p:nvSpPr>
        <p:spPr>
          <a:xfrm>
            <a:off x="9250016" y="3584714"/>
            <a:ext cx="2822713" cy="3047998"/>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08C2034-ABEC-41F8-B820-C4BFA06DA648}"/>
              </a:ext>
            </a:extLst>
          </p:cNvPr>
          <p:cNvSpPr txBox="1"/>
          <p:nvPr/>
        </p:nvSpPr>
        <p:spPr>
          <a:xfrm>
            <a:off x="2954622" y="534571"/>
            <a:ext cx="3896751" cy="369332"/>
          </a:xfrm>
          <a:prstGeom prst="rect">
            <a:avLst/>
          </a:prstGeom>
          <a:noFill/>
        </p:spPr>
        <p:txBody>
          <a:bodyPr wrap="square" rtlCol="0">
            <a:spAutoFit/>
          </a:bodyPr>
          <a:lstStyle/>
          <a:p>
            <a:r>
              <a:rPr lang="es-ES" b="1" dirty="0">
                <a:solidFill>
                  <a:schemeClr val="accent1">
                    <a:lumMod val="75000"/>
                  </a:schemeClr>
                </a:solidFill>
              </a:rPr>
              <a:t>HEATMAP BOGOTÁ REAL STATE PRICES</a:t>
            </a:r>
            <a:endParaRPr lang="en-US" b="1" dirty="0">
              <a:solidFill>
                <a:schemeClr val="accent1">
                  <a:lumMod val="75000"/>
                </a:schemeClr>
              </a:solidFill>
            </a:endParaRPr>
          </a:p>
        </p:txBody>
      </p:sp>
      <p:sp>
        <p:nvSpPr>
          <p:cNvPr id="10" name="TextBox 9">
            <a:extLst>
              <a:ext uri="{FF2B5EF4-FFF2-40B4-BE49-F238E27FC236}">
                <a16:creationId xmlns:a16="http://schemas.microsoft.com/office/drawing/2014/main" id="{0B163386-5F49-4A2D-9565-5D4360B4BB6E}"/>
              </a:ext>
            </a:extLst>
          </p:cNvPr>
          <p:cNvSpPr txBox="1"/>
          <p:nvPr/>
        </p:nvSpPr>
        <p:spPr>
          <a:xfrm>
            <a:off x="2954622" y="3751023"/>
            <a:ext cx="3896751" cy="369332"/>
          </a:xfrm>
          <a:prstGeom prst="rect">
            <a:avLst/>
          </a:prstGeom>
          <a:noFill/>
        </p:spPr>
        <p:txBody>
          <a:bodyPr wrap="square" rtlCol="0">
            <a:spAutoFit/>
          </a:bodyPr>
          <a:lstStyle/>
          <a:p>
            <a:pPr algn="ctr"/>
            <a:r>
              <a:rPr lang="es-ES" b="1" dirty="0">
                <a:solidFill>
                  <a:schemeClr val="accent1">
                    <a:lumMod val="75000"/>
                  </a:schemeClr>
                </a:solidFill>
              </a:rPr>
              <a:t>INTERACTIVE PLOTS</a:t>
            </a:r>
          </a:p>
        </p:txBody>
      </p:sp>
      <p:sp>
        <p:nvSpPr>
          <p:cNvPr id="12" name="TextBox 11">
            <a:extLst>
              <a:ext uri="{FF2B5EF4-FFF2-40B4-BE49-F238E27FC236}">
                <a16:creationId xmlns:a16="http://schemas.microsoft.com/office/drawing/2014/main" id="{679FE957-0954-462F-8CC3-B47A4BC2F0AC}"/>
              </a:ext>
            </a:extLst>
          </p:cNvPr>
          <p:cNvSpPr txBox="1"/>
          <p:nvPr/>
        </p:nvSpPr>
        <p:spPr>
          <a:xfrm>
            <a:off x="9985510" y="426026"/>
            <a:ext cx="1351721" cy="646331"/>
          </a:xfrm>
          <a:prstGeom prst="rect">
            <a:avLst/>
          </a:prstGeom>
          <a:noFill/>
        </p:spPr>
        <p:txBody>
          <a:bodyPr wrap="square" rtlCol="0">
            <a:spAutoFit/>
          </a:bodyPr>
          <a:lstStyle/>
          <a:p>
            <a:pPr algn="ctr"/>
            <a:r>
              <a:rPr lang="es-ES" b="1" dirty="0">
                <a:solidFill>
                  <a:schemeClr val="accent2">
                    <a:lumMod val="75000"/>
                  </a:schemeClr>
                </a:solidFill>
              </a:rPr>
              <a:t>DRAG &amp; DROP</a:t>
            </a:r>
            <a:endParaRPr lang="en-US" b="1" dirty="0">
              <a:solidFill>
                <a:schemeClr val="accent2">
                  <a:lumMod val="75000"/>
                </a:schemeClr>
              </a:solidFill>
            </a:endParaRPr>
          </a:p>
        </p:txBody>
      </p:sp>
      <p:sp>
        <p:nvSpPr>
          <p:cNvPr id="13" name="TextBox 12">
            <a:extLst>
              <a:ext uri="{FF2B5EF4-FFF2-40B4-BE49-F238E27FC236}">
                <a16:creationId xmlns:a16="http://schemas.microsoft.com/office/drawing/2014/main" id="{431952B3-B6E0-40D2-8470-05E8015E6CDD}"/>
              </a:ext>
            </a:extLst>
          </p:cNvPr>
          <p:cNvSpPr txBox="1"/>
          <p:nvPr/>
        </p:nvSpPr>
        <p:spPr>
          <a:xfrm>
            <a:off x="9512510" y="3751023"/>
            <a:ext cx="2297723" cy="369332"/>
          </a:xfrm>
          <a:prstGeom prst="rect">
            <a:avLst/>
          </a:prstGeom>
          <a:noFill/>
        </p:spPr>
        <p:txBody>
          <a:bodyPr wrap="square" rtlCol="0">
            <a:spAutoFit/>
          </a:bodyPr>
          <a:lstStyle/>
          <a:p>
            <a:pPr algn="ctr"/>
            <a:r>
              <a:rPr lang="es-ES" b="1" dirty="0">
                <a:solidFill>
                  <a:schemeClr val="accent6"/>
                </a:solidFill>
              </a:rPr>
              <a:t>FILTERS</a:t>
            </a:r>
          </a:p>
        </p:txBody>
      </p:sp>
    </p:spTree>
    <p:extLst>
      <p:ext uri="{BB962C8B-B14F-4D97-AF65-F5344CB8AC3E}">
        <p14:creationId xmlns:p14="http://schemas.microsoft.com/office/powerpoint/2010/main" val="3150542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2BC3-181A-47FC-8768-F10E12E690B8}"/>
              </a:ext>
            </a:extLst>
          </p:cNvPr>
          <p:cNvSpPr>
            <a:spLocks noGrp="1"/>
          </p:cNvSpPr>
          <p:nvPr>
            <p:ph type="title"/>
          </p:nvPr>
        </p:nvSpPr>
        <p:spPr>
          <a:xfrm>
            <a:off x="838200" y="365125"/>
            <a:ext cx="10515600" cy="746223"/>
          </a:xfrm>
        </p:spPr>
        <p:txBody>
          <a:bodyPr>
            <a:normAutofit/>
          </a:bodyPr>
          <a:lstStyle/>
          <a:p>
            <a:r>
              <a:rPr lang="es-ES" sz="3600" b="1" dirty="0">
                <a:solidFill>
                  <a:schemeClr val="accent1">
                    <a:lumMod val="75000"/>
                  </a:schemeClr>
                </a:solidFill>
              </a:rPr>
              <a:t>DEEP DIVE HEATMAP BOGOTÁ REAL STATE PRICES</a:t>
            </a:r>
            <a:endParaRPr lang="en-US" sz="3600" b="1" dirty="0">
              <a:solidFill>
                <a:schemeClr val="accent1">
                  <a:lumMod val="75000"/>
                </a:schemeClr>
              </a:solidFill>
            </a:endParaRPr>
          </a:p>
        </p:txBody>
      </p:sp>
      <p:pic>
        <p:nvPicPr>
          <p:cNvPr id="4" name="Picture 3">
            <a:extLst>
              <a:ext uri="{FF2B5EF4-FFF2-40B4-BE49-F238E27FC236}">
                <a16:creationId xmlns:a16="http://schemas.microsoft.com/office/drawing/2014/main" id="{1B40E67D-E583-4729-9CB0-3F10A88F8013}"/>
              </a:ext>
            </a:extLst>
          </p:cNvPr>
          <p:cNvPicPr>
            <a:picLocks noChangeAspect="1"/>
          </p:cNvPicPr>
          <p:nvPr/>
        </p:nvPicPr>
        <p:blipFill>
          <a:blip r:embed="rId2"/>
          <a:stretch>
            <a:fillRect/>
          </a:stretch>
        </p:blipFill>
        <p:spPr>
          <a:xfrm>
            <a:off x="2532403" y="2225312"/>
            <a:ext cx="6677025" cy="3533775"/>
          </a:xfrm>
          <a:prstGeom prst="rect">
            <a:avLst/>
          </a:prstGeom>
        </p:spPr>
      </p:pic>
      <p:sp>
        <p:nvSpPr>
          <p:cNvPr id="5" name="TextBox 4">
            <a:extLst>
              <a:ext uri="{FF2B5EF4-FFF2-40B4-BE49-F238E27FC236}">
                <a16:creationId xmlns:a16="http://schemas.microsoft.com/office/drawing/2014/main" id="{A8FD40EF-C4DE-4D28-ADD4-4521CE49B04F}"/>
              </a:ext>
            </a:extLst>
          </p:cNvPr>
          <p:cNvSpPr txBox="1"/>
          <p:nvPr/>
        </p:nvSpPr>
        <p:spPr>
          <a:xfrm>
            <a:off x="838200" y="1225523"/>
            <a:ext cx="11147474" cy="1477328"/>
          </a:xfrm>
          <a:prstGeom prst="rect">
            <a:avLst/>
          </a:prstGeom>
          <a:noFill/>
        </p:spPr>
        <p:txBody>
          <a:bodyPr wrap="square" rtlCol="0">
            <a:spAutoFit/>
          </a:bodyPr>
          <a:lstStyle/>
          <a:p>
            <a:pPr marL="342900" indent="-342900">
              <a:buAutoNum type="arabicPeriod"/>
            </a:pPr>
            <a:r>
              <a:rPr lang="en-US" dirty="0"/>
              <a:t>Map of Bogotá divided by the biggest zone division (</a:t>
            </a:r>
            <a:r>
              <a:rPr lang="en-US" dirty="0" err="1"/>
              <a:t>Localidades</a:t>
            </a:r>
            <a:r>
              <a:rPr lang="en-US" dirty="0"/>
              <a:t>). It Will show the average price of real state when the cursor is over each division. When user clicks it will make a close-up, explained in the next slide </a:t>
            </a:r>
          </a:p>
          <a:p>
            <a:r>
              <a:rPr lang="en-US" dirty="0"/>
              <a:t>	</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182418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2BC3-181A-47FC-8768-F10E12E690B8}"/>
              </a:ext>
            </a:extLst>
          </p:cNvPr>
          <p:cNvSpPr>
            <a:spLocks noGrp="1"/>
          </p:cNvSpPr>
          <p:nvPr>
            <p:ph type="title"/>
          </p:nvPr>
        </p:nvSpPr>
        <p:spPr>
          <a:xfrm>
            <a:off x="838200" y="365125"/>
            <a:ext cx="10515600" cy="746223"/>
          </a:xfrm>
        </p:spPr>
        <p:txBody>
          <a:bodyPr>
            <a:normAutofit/>
          </a:bodyPr>
          <a:lstStyle/>
          <a:p>
            <a:r>
              <a:rPr lang="es-ES" sz="3600" b="1" dirty="0">
                <a:solidFill>
                  <a:schemeClr val="accent1">
                    <a:lumMod val="75000"/>
                  </a:schemeClr>
                </a:solidFill>
              </a:rPr>
              <a:t>DEEP DIVE HEATMAP BOGOTÁ REAL STATE PRICES</a:t>
            </a:r>
            <a:endParaRPr lang="en-US" sz="3600" b="1" dirty="0"/>
          </a:p>
        </p:txBody>
      </p:sp>
      <p:sp>
        <p:nvSpPr>
          <p:cNvPr id="5" name="TextBox 4">
            <a:extLst>
              <a:ext uri="{FF2B5EF4-FFF2-40B4-BE49-F238E27FC236}">
                <a16:creationId xmlns:a16="http://schemas.microsoft.com/office/drawing/2014/main" id="{A8FD40EF-C4DE-4D28-ADD4-4521CE49B04F}"/>
              </a:ext>
            </a:extLst>
          </p:cNvPr>
          <p:cNvSpPr txBox="1"/>
          <p:nvPr/>
        </p:nvSpPr>
        <p:spPr>
          <a:xfrm>
            <a:off x="838200" y="1225523"/>
            <a:ext cx="11147474" cy="1754326"/>
          </a:xfrm>
          <a:prstGeom prst="rect">
            <a:avLst/>
          </a:prstGeom>
          <a:noFill/>
        </p:spPr>
        <p:txBody>
          <a:bodyPr wrap="square" rtlCol="0">
            <a:spAutoFit/>
          </a:bodyPr>
          <a:lstStyle/>
          <a:p>
            <a:r>
              <a:rPr lang="en-US" dirty="0"/>
              <a:t>2.  Map of Bogotá with the close-up of the selected “</a:t>
            </a:r>
            <a:r>
              <a:rPr lang="en-US" dirty="0" err="1"/>
              <a:t>localidad</a:t>
            </a:r>
            <a:r>
              <a:rPr lang="en-US" dirty="0"/>
              <a:t>” in step 1. It will show the average price of real state, when the cursor is over the selected zone </a:t>
            </a:r>
          </a:p>
          <a:p>
            <a:endParaRPr lang="en-US" dirty="0"/>
          </a:p>
          <a:p>
            <a:r>
              <a:rPr lang="en-US" dirty="0"/>
              <a:t>	</a:t>
            </a:r>
          </a:p>
          <a:p>
            <a:pPr marL="342900" indent="-342900">
              <a:buAutoNum type="arabicPeriod"/>
            </a:pPr>
            <a:endParaRPr lang="en-US" dirty="0"/>
          </a:p>
          <a:p>
            <a:pPr marL="342900" indent="-342900">
              <a:buAutoNum type="arabicPeriod"/>
            </a:pPr>
            <a:endParaRPr lang="en-US" dirty="0"/>
          </a:p>
        </p:txBody>
      </p:sp>
      <p:pic>
        <p:nvPicPr>
          <p:cNvPr id="3" name="Picture 2">
            <a:extLst>
              <a:ext uri="{FF2B5EF4-FFF2-40B4-BE49-F238E27FC236}">
                <a16:creationId xmlns:a16="http://schemas.microsoft.com/office/drawing/2014/main" id="{FC9CED42-DE54-49BE-B785-5C8D7DCB80A3}"/>
              </a:ext>
            </a:extLst>
          </p:cNvPr>
          <p:cNvPicPr>
            <a:picLocks noChangeAspect="1"/>
          </p:cNvPicPr>
          <p:nvPr/>
        </p:nvPicPr>
        <p:blipFill>
          <a:blip r:embed="rId2"/>
          <a:stretch>
            <a:fillRect/>
          </a:stretch>
        </p:blipFill>
        <p:spPr>
          <a:xfrm>
            <a:off x="3705535" y="2575695"/>
            <a:ext cx="4780929" cy="3917180"/>
          </a:xfrm>
          <a:prstGeom prst="rect">
            <a:avLst/>
          </a:prstGeom>
        </p:spPr>
      </p:pic>
    </p:spTree>
    <p:extLst>
      <p:ext uri="{BB962C8B-B14F-4D97-AF65-F5344CB8AC3E}">
        <p14:creationId xmlns:p14="http://schemas.microsoft.com/office/powerpoint/2010/main" val="416772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2BC3-181A-47FC-8768-F10E12E690B8}"/>
              </a:ext>
            </a:extLst>
          </p:cNvPr>
          <p:cNvSpPr>
            <a:spLocks noGrp="1"/>
          </p:cNvSpPr>
          <p:nvPr>
            <p:ph type="title"/>
          </p:nvPr>
        </p:nvSpPr>
        <p:spPr>
          <a:xfrm>
            <a:off x="838200" y="365125"/>
            <a:ext cx="10515600" cy="746223"/>
          </a:xfrm>
        </p:spPr>
        <p:txBody>
          <a:bodyPr>
            <a:normAutofit/>
          </a:bodyPr>
          <a:lstStyle/>
          <a:p>
            <a:r>
              <a:rPr lang="es-ES" sz="3600" b="1" dirty="0">
                <a:solidFill>
                  <a:schemeClr val="accent1">
                    <a:lumMod val="75000"/>
                  </a:schemeClr>
                </a:solidFill>
              </a:rPr>
              <a:t>DEEP DIVE HEATMAP BOGOTÁ REAL STATE PRICES</a:t>
            </a:r>
            <a:endParaRPr lang="en-US" sz="3600" b="1" dirty="0"/>
          </a:p>
        </p:txBody>
      </p:sp>
      <p:sp>
        <p:nvSpPr>
          <p:cNvPr id="5" name="TextBox 4">
            <a:extLst>
              <a:ext uri="{FF2B5EF4-FFF2-40B4-BE49-F238E27FC236}">
                <a16:creationId xmlns:a16="http://schemas.microsoft.com/office/drawing/2014/main" id="{A8FD40EF-C4DE-4D28-ADD4-4521CE49B04F}"/>
              </a:ext>
            </a:extLst>
          </p:cNvPr>
          <p:cNvSpPr txBox="1"/>
          <p:nvPr/>
        </p:nvSpPr>
        <p:spPr>
          <a:xfrm>
            <a:off x="838200" y="1225523"/>
            <a:ext cx="11147474" cy="1754326"/>
          </a:xfrm>
          <a:prstGeom prst="rect">
            <a:avLst/>
          </a:prstGeom>
          <a:noFill/>
        </p:spPr>
        <p:txBody>
          <a:bodyPr wrap="square" rtlCol="0">
            <a:spAutoFit/>
          </a:bodyPr>
          <a:lstStyle/>
          <a:p>
            <a:r>
              <a:rPr lang="en-US" dirty="0"/>
              <a:t>3.   Detailed information of the selected zone, with data points of real state offers and the relevant information with the variables that we find out are more sensible to the price</a:t>
            </a:r>
          </a:p>
          <a:p>
            <a:endParaRPr lang="en-US" dirty="0"/>
          </a:p>
          <a:p>
            <a:r>
              <a:rPr lang="en-US" dirty="0"/>
              <a:t>	</a:t>
            </a:r>
          </a:p>
          <a:p>
            <a:pPr marL="342900" indent="-342900">
              <a:buAutoNum type="arabicPeriod"/>
            </a:pPr>
            <a:endParaRPr lang="en-US" dirty="0"/>
          </a:p>
          <a:p>
            <a:pPr marL="342900" indent="-342900">
              <a:buAutoNum type="arabicPeriod"/>
            </a:pPr>
            <a:endParaRPr lang="en-US" dirty="0"/>
          </a:p>
        </p:txBody>
      </p:sp>
      <p:pic>
        <p:nvPicPr>
          <p:cNvPr id="4" name="Picture 3">
            <a:extLst>
              <a:ext uri="{FF2B5EF4-FFF2-40B4-BE49-F238E27FC236}">
                <a16:creationId xmlns:a16="http://schemas.microsoft.com/office/drawing/2014/main" id="{5CE40FE6-8DF4-428A-BF7C-96768F2CB89F}"/>
              </a:ext>
            </a:extLst>
          </p:cNvPr>
          <p:cNvPicPr>
            <a:picLocks noChangeAspect="1"/>
          </p:cNvPicPr>
          <p:nvPr/>
        </p:nvPicPr>
        <p:blipFill>
          <a:blip r:embed="rId2"/>
          <a:stretch>
            <a:fillRect/>
          </a:stretch>
        </p:blipFill>
        <p:spPr>
          <a:xfrm>
            <a:off x="3771900" y="2979849"/>
            <a:ext cx="4648200" cy="2857500"/>
          </a:xfrm>
          <a:prstGeom prst="rect">
            <a:avLst/>
          </a:prstGeom>
        </p:spPr>
      </p:pic>
    </p:spTree>
    <p:extLst>
      <p:ext uri="{BB962C8B-B14F-4D97-AF65-F5344CB8AC3E}">
        <p14:creationId xmlns:p14="http://schemas.microsoft.com/office/powerpoint/2010/main" val="86939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2BC3-181A-47FC-8768-F10E12E690B8}"/>
              </a:ext>
            </a:extLst>
          </p:cNvPr>
          <p:cNvSpPr>
            <a:spLocks noGrp="1"/>
          </p:cNvSpPr>
          <p:nvPr>
            <p:ph type="title"/>
          </p:nvPr>
        </p:nvSpPr>
        <p:spPr>
          <a:xfrm>
            <a:off x="838200" y="365125"/>
            <a:ext cx="10515600" cy="746223"/>
          </a:xfrm>
        </p:spPr>
        <p:txBody>
          <a:bodyPr>
            <a:normAutofit/>
          </a:bodyPr>
          <a:lstStyle/>
          <a:p>
            <a:r>
              <a:rPr lang="es-ES" sz="3600" b="1" dirty="0">
                <a:solidFill>
                  <a:schemeClr val="accent1">
                    <a:lumMod val="75000"/>
                  </a:schemeClr>
                </a:solidFill>
              </a:rPr>
              <a:t>DEEP DIVE INTERACTIVE PLOTS</a:t>
            </a:r>
            <a:endParaRPr lang="en-US" sz="3600" b="1" dirty="0">
              <a:solidFill>
                <a:schemeClr val="accent1">
                  <a:lumMod val="75000"/>
                </a:schemeClr>
              </a:solidFill>
            </a:endParaRPr>
          </a:p>
        </p:txBody>
      </p:sp>
      <p:sp>
        <p:nvSpPr>
          <p:cNvPr id="5" name="TextBox 4">
            <a:extLst>
              <a:ext uri="{FF2B5EF4-FFF2-40B4-BE49-F238E27FC236}">
                <a16:creationId xmlns:a16="http://schemas.microsoft.com/office/drawing/2014/main" id="{A8FD40EF-C4DE-4D28-ADD4-4521CE49B04F}"/>
              </a:ext>
            </a:extLst>
          </p:cNvPr>
          <p:cNvSpPr txBox="1"/>
          <p:nvPr/>
        </p:nvSpPr>
        <p:spPr>
          <a:xfrm>
            <a:off x="838200" y="1225523"/>
            <a:ext cx="11189677" cy="923330"/>
          </a:xfrm>
          <a:prstGeom prst="rect">
            <a:avLst/>
          </a:prstGeom>
          <a:noFill/>
        </p:spPr>
        <p:txBody>
          <a:bodyPr wrap="square" rtlCol="0">
            <a:spAutoFit/>
          </a:bodyPr>
          <a:lstStyle/>
          <a:p>
            <a:r>
              <a:rPr lang="en-US" dirty="0"/>
              <a:t>1.   User will have the option to select the desired independent variable (x axis in the plot). Depending on how specific the user is at this point (How many filters has selected) the information will have less variation. Variables will be number of rooms, number of bathrooms, specific information about the real state</a:t>
            </a:r>
          </a:p>
        </p:txBody>
      </p:sp>
      <p:pic>
        <p:nvPicPr>
          <p:cNvPr id="3" name="Picture 2">
            <a:extLst>
              <a:ext uri="{FF2B5EF4-FFF2-40B4-BE49-F238E27FC236}">
                <a16:creationId xmlns:a16="http://schemas.microsoft.com/office/drawing/2014/main" id="{10ACE357-69DF-4918-914F-FF8F419D494A}"/>
              </a:ext>
            </a:extLst>
          </p:cNvPr>
          <p:cNvPicPr>
            <a:picLocks noChangeAspect="1"/>
          </p:cNvPicPr>
          <p:nvPr/>
        </p:nvPicPr>
        <p:blipFill>
          <a:blip r:embed="rId2"/>
          <a:stretch>
            <a:fillRect/>
          </a:stretch>
        </p:blipFill>
        <p:spPr>
          <a:xfrm>
            <a:off x="2540658" y="2979849"/>
            <a:ext cx="7353300" cy="3457575"/>
          </a:xfrm>
          <a:prstGeom prst="rect">
            <a:avLst/>
          </a:prstGeom>
        </p:spPr>
      </p:pic>
      <p:grpSp>
        <p:nvGrpSpPr>
          <p:cNvPr id="9" name="Group 8">
            <a:extLst>
              <a:ext uri="{FF2B5EF4-FFF2-40B4-BE49-F238E27FC236}">
                <a16:creationId xmlns:a16="http://schemas.microsoft.com/office/drawing/2014/main" id="{178167CC-8D25-474E-B8EB-2FE54C2853D6}"/>
              </a:ext>
            </a:extLst>
          </p:cNvPr>
          <p:cNvGrpSpPr/>
          <p:nvPr/>
        </p:nvGrpSpPr>
        <p:grpSpPr>
          <a:xfrm>
            <a:off x="2659113" y="2402608"/>
            <a:ext cx="1696278" cy="369332"/>
            <a:chOff x="2659113" y="2402608"/>
            <a:chExt cx="1696278" cy="369332"/>
          </a:xfrm>
        </p:grpSpPr>
        <p:sp>
          <p:nvSpPr>
            <p:cNvPr id="7" name="Rectangle 6">
              <a:extLst>
                <a:ext uri="{FF2B5EF4-FFF2-40B4-BE49-F238E27FC236}">
                  <a16:creationId xmlns:a16="http://schemas.microsoft.com/office/drawing/2014/main" id="{E5A52286-F9F8-4F6C-95FC-C2D2C4700324}"/>
                </a:ext>
              </a:extLst>
            </p:cNvPr>
            <p:cNvSpPr/>
            <p:nvPr/>
          </p:nvSpPr>
          <p:spPr>
            <a:xfrm>
              <a:off x="2659113" y="2412175"/>
              <a:ext cx="1696278" cy="348966"/>
            </a:xfrm>
            <a:prstGeom prst="rect">
              <a:avLst/>
            </a:prstGeom>
            <a:solidFill>
              <a:schemeClr val="tx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3136B9-41B9-4152-8192-E17A0B996104}"/>
                </a:ext>
              </a:extLst>
            </p:cNvPr>
            <p:cNvSpPr txBox="1"/>
            <p:nvPr/>
          </p:nvSpPr>
          <p:spPr>
            <a:xfrm>
              <a:off x="2883557" y="2402608"/>
              <a:ext cx="1471834" cy="369332"/>
            </a:xfrm>
            <a:prstGeom prst="rect">
              <a:avLst/>
            </a:prstGeom>
            <a:solidFill>
              <a:schemeClr val="tx2">
                <a:lumMod val="40000"/>
                <a:lumOff val="60000"/>
              </a:schemeClr>
            </a:solidFill>
          </p:spPr>
          <p:txBody>
            <a:bodyPr wrap="square" rtlCol="0">
              <a:spAutoFit/>
            </a:bodyPr>
            <a:lstStyle/>
            <a:p>
              <a:r>
                <a:rPr lang="es-ES" dirty="0"/>
                <a:t>Variable 1</a:t>
              </a:r>
              <a:endParaRPr lang="en-US" dirty="0"/>
            </a:p>
          </p:txBody>
        </p:sp>
      </p:grpSp>
      <p:grpSp>
        <p:nvGrpSpPr>
          <p:cNvPr id="10" name="Group 9">
            <a:extLst>
              <a:ext uri="{FF2B5EF4-FFF2-40B4-BE49-F238E27FC236}">
                <a16:creationId xmlns:a16="http://schemas.microsoft.com/office/drawing/2014/main" id="{C4D5883F-7931-46F8-8C16-5E302509B3BE}"/>
              </a:ext>
            </a:extLst>
          </p:cNvPr>
          <p:cNvGrpSpPr/>
          <p:nvPr/>
        </p:nvGrpSpPr>
        <p:grpSpPr>
          <a:xfrm>
            <a:off x="4403507" y="2402608"/>
            <a:ext cx="1920722" cy="369332"/>
            <a:chOff x="2659113" y="2402608"/>
            <a:chExt cx="1920722" cy="369332"/>
          </a:xfrm>
        </p:grpSpPr>
        <p:sp>
          <p:nvSpPr>
            <p:cNvPr id="11" name="Rectangle 10">
              <a:extLst>
                <a:ext uri="{FF2B5EF4-FFF2-40B4-BE49-F238E27FC236}">
                  <a16:creationId xmlns:a16="http://schemas.microsoft.com/office/drawing/2014/main" id="{6DD4B2BE-2A7F-4DF6-8BE8-A6937C783140}"/>
                </a:ext>
              </a:extLst>
            </p:cNvPr>
            <p:cNvSpPr/>
            <p:nvPr/>
          </p:nvSpPr>
          <p:spPr>
            <a:xfrm>
              <a:off x="2659113" y="2412175"/>
              <a:ext cx="1696278" cy="348966"/>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6248A45-9880-428C-9C0D-C478164B2B4D}"/>
                </a:ext>
              </a:extLst>
            </p:cNvPr>
            <p:cNvSpPr txBox="1"/>
            <p:nvPr/>
          </p:nvSpPr>
          <p:spPr>
            <a:xfrm>
              <a:off x="2883557" y="2402608"/>
              <a:ext cx="1696278" cy="369332"/>
            </a:xfrm>
            <a:prstGeom prst="rect">
              <a:avLst/>
            </a:prstGeom>
            <a:noFill/>
          </p:spPr>
          <p:txBody>
            <a:bodyPr wrap="square" rtlCol="0">
              <a:spAutoFit/>
            </a:bodyPr>
            <a:lstStyle/>
            <a:p>
              <a:r>
                <a:rPr lang="es-ES" dirty="0"/>
                <a:t>Variable 2</a:t>
              </a:r>
              <a:endParaRPr lang="en-US" dirty="0"/>
            </a:p>
          </p:txBody>
        </p:sp>
      </p:grpSp>
      <p:grpSp>
        <p:nvGrpSpPr>
          <p:cNvPr id="13" name="Group 12">
            <a:extLst>
              <a:ext uri="{FF2B5EF4-FFF2-40B4-BE49-F238E27FC236}">
                <a16:creationId xmlns:a16="http://schemas.microsoft.com/office/drawing/2014/main" id="{7D26A676-889E-4217-839E-BB45854A31F0}"/>
              </a:ext>
            </a:extLst>
          </p:cNvPr>
          <p:cNvGrpSpPr/>
          <p:nvPr/>
        </p:nvGrpSpPr>
        <p:grpSpPr>
          <a:xfrm>
            <a:off x="6147901" y="2391809"/>
            <a:ext cx="1920722" cy="369332"/>
            <a:chOff x="2659113" y="2402608"/>
            <a:chExt cx="1920722" cy="369332"/>
          </a:xfrm>
        </p:grpSpPr>
        <p:sp>
          <p:nvSpPr>
            <p:cNvPr id="14" name="Rectangle 13">
              <a:extLst>
                <a:ext uri="{FF2B5EF4-FFF2-40B4-BE49-F238E27FC236}">
                  <a16:creationId xmlns:a16="http://schemas.microsoft.com/office/drawing/2014/main" id="{7156BBDB-E1C9-4932-A0A6-01B950F23B0E}"/>
                </a:ext>
              </a:extLst>
            </p:cNvPr>
            <p:cNvSpPr/>
            <p:nvPr/>
          </p:nvSpPr>
          <p:spPr>
            <a:xfrm>
              <a:off x="2659113" y="2412175"/>
              <a:ext cx="1696278" cy="348966"/>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6082DB8-7904-4C1E-9AFD-BE931E05CC30}"/>
                </a:ext>
              </a:extLst>
            </p:cNvPr>
            <p:cNvSpPr txBox="1"/>
            <p:nvPr/>
          </p:nvSpPr>
          <p:spPr>
            <a:xfrm>
              <a:off x="2883557" y="2402608"/>
              <a:ext cx="1696278" cy="369332"/>
            </a:xfrm>
            <a:prstGeom prst="rect">
              <a:avLst/>
            </a:prstGeom>
            <a:noFill/>
          </p:spPr>
          <p:txBody>
            <a:bodyPr wrap="square" rtlCol="0">
              <a:spAutoFit/>
            </a:bodyPr>
            <a:lstStyle/>
            <a:p>
              <a:r>
                <a:rPr lang="es-ES" dirty="0"/>
                <a:t>Variable 3</a:t>
              </a:r>
              <a:endParaRPr lang="en-US" dirty="0"/>
            </a:p>
          </p:txBody>
        </p:sp>
      </p:grpSp>
      <p:grpSp>
        <p:nvGrpSpPr>
          <p:cNvPr id="16" name="Group 15">
            <a:extLst>
              <a:ext uri="{FF2B5EF4-FFF2-40B4-BE49-F238E27FC236}">
                <a16:creationId xmlns:a16="http://schemas.microsoft.com/office/drawing/2014/main" id="{5F7064EA-47E3-4A38-8967-F654E1D0CEEF}"/>
              </a:ext>
            </a:extLst>
          </p:cNvPr>
          <p:cNvGrpSpPr/>
          <p:nvPr/>
        </p:nvGrpSpPr>
        <p:grpSpPr>
          <a:xfrm>
            <a:off x="7826327" y="2402608"/>
            <a:ext cx="1920722" cy="369332"/>
            <a:chOff x="2659113" y="2402608"/>
            <a:chExt cx="1920722" cy="369332"/>
          </a:xfrm>
        </p:grpSpPr>
        <p:sp>
          <p:nvSpPr>
            <p:cNvPr id="17" name="Rectangle 16">
              <a:extLst>
                <a:ext uri="{FF2B5EF4-FFF2-40B4-BE49-F238E27FC236}">
                  <a16:creationId xmlns:a16="http://schemas.microsoft.com/office/drawing/2014/main" id="{58EC083F-B1F7-4711-B407-355DCB2293A3}"/>
                </a:ext>
              </a:extLst>
            </p:cNvPr>
            <p:cNvSpPr/>
            <p:nvPr/>
          </p:nvSpPr>
          <p:spPr>
            <a:xfrm>
              <a:off x="2659113" y="2412175"/>
              <a:ext cx="1696278" cy="348966"/>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06352AD-4B5E-4BF7-9F07-93169949DC1D}"/>
                </a:ext>
              </a:extLst>
            </p:cNvPr>
            <p:cNvSpPr txBox="1"/>
            <p:nvPr/>
          </p:nvSpPr>
          <p:spPr>
            <a:xfrm>
              <a:off x="2883557" y="2402608"/>
              <a:ext cx="1696278" cy="369332"/>
            </a:xfrm>
            <a:prstGeom prst="rect">
              <a:avLst/>
            </a:prstGeom>
            <a:noFill/>
          </p:spPr>
          <p:txBody>
            <a:bodyPr wrap="square" rtlCol="0">
              <a:spAutoFit/>
            </a:bodyPr>
            <a:lstStyle/>
            <a:p>
              <a:r>
                <a:rPr lang="es-ES" dirty="0"/>
                <a:t>Variable 4</a:t>
              </a:r>
              <a:endParaRPr lang="en-US" dirty="0"/>
            </a:p>
          </p:txBody>
        </p:sp>
      </p:grpSp>
    </p:spTree>
    <p:extLst>
      <p:ext uri="{BB962C8B-B14F-4D97-AF65-F5344CB8AC3E}">
        <p14:creationId xmlns:p14="http://schemas.microsoft.com/office/powerpoint/2010/main" val="187328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2BC3-181A-47FC-8768-F10E12E690B8}"/>
              </a:ext>
            </a:extLst>
          </p:cNvPr>
          <p:cNvSpPr>
            <a:spLocks noGrp="1"/>
          </p:cNvSpPr>
          <p:nvPr>
            <p:ph type="title"/>
          </p:nvPr>
        </p:nvSpPr>
        <p:spPr>
          <a:xfrm>
            <a:off x="838200" y="365125"/>
            <a:ext cx="10515600" cy="746223"/>
          </a:xfrm>
        </p:spPr>
        <p:txBody>
          <a:bodyPr>
            <a:normAutofit/>
          </a:bodyPr>
          <a:lstStyle/>
          <a:p>
            <a:r>
              <a:rPr lang="es-ES" sz="3600" b="1" dirty="0">
                <a:solidFill>
                  <a:schemeClr val="accent1">
                    <a:lumMod val="75000"/>
                  </a:schemeClr>
                </a:solidFill>
              </a:rPr>
              <a:t>DEEP DIVE INTERACTIVE PLOTS</a:t>
            </a:r>
            <a:endParaRPr lang="en-US" sz="3600" b="1" dirty="0">
              <a:solidFill>
                <a:schemeClr val="accent1">
                  <a:lumMod val="75000"/>
                </a:schemeClr>
              </a:solidFill>
            </a:endParaRPr>
          </a:p>
        </p:txBody>
      </p:sp>
      <p:sp>
        <p:nvSpPr>
          <p:cNvPr id="5" name="TextBox 4">
            <a:extLst>
              <a:ext uri="{FF2B5EF4-FFF2-40B4-BE49-F238E27FC236}">
                <a16:creationId xmlns:a16="http://schemas.microsoft.com/office/drawing/2014/main" id="{A8FD40EF-C4DE-4D28-ADD4-4521CE49B04F}"/>
              </a:ext>
            </a:extLst>
          </p:cNvPr>
          <p:cNvSpPr txBox="1"/>
          <p:nvPr/>
        </p:nvSpPr>
        <p:spPr>
          <a:xfrm>
            <a:off x="838200" y="1225523"/>
            <a:ext cx="11189677" cy="369332"/>
          </a:xfrm>
          <a:prstGeom prst="rect">
            <a:avLst/>
          </a:prstGeom>
          <a:noFill/>
        </p:spPr>
        <p:txBody>
          <a:bodyPr wrap="square" rtlCol="0">
            <a:spAutoFit/>
          </a:bodyPr>
          <a:lstStyle/>
          <a:p>
            <a:r>
              <a:rPr lang="en-US" dirty="0"/>
              <a:t>2.   This plots will be interactive with the location that the user is going to select in the first chart (The heatmap)</a:t>
            </a:r>
          </a:p>
        </p:txBody>
      </p:sp>
      <p:grpSp>
        <p:nvGrpSpPr>
          <p:cNvPr id="9" name="Group 8">
            <a:extLst>
              <a:ext uri="{FF2B5EF4-FFF2-40B4-BE49-F238E27FC236}">
                <a16:creationId xmlns:a16="http://schemas.microsoft.com/office/drawing/2014/main" id="{178167CC-8D25-474E-B8EB-2FE54C2853D6}"/>
              </a:ext>
            </a:extLst>
          </p:cNvPr>
          <p:cNvGrpSpPr/>
          <p:nvPr/>
        </p:nvGrpSpPr>
        <p:grpSpPr>
          <a:xfrm>
            <a:off x="2546571" y="2107186"/>
            <a:ext cx="1696278" cy="369332"/>
            <a:chOff x="2659113" y="2402608"/>
            <a:chExt cx="1696278" cy="369332"/>
          </a:xfrm>
        </p:grpSpPr>
        <p:sp>
          <p:nvSpPr>
            <p:cNvPr id="7" name="Rectangle 6">
              <a:extLst>
                <a:ext uri="{FF2B5EF4-FFF2-40B4-BE49-F238E27FC236}">
                  <a16:creationId xmlns:a16="http://schemas.microsoft.com/office/drawing/2014/main" id="{E5A52286-F9F8-4F6C-95FC-C2D2C4700324}"/>
                </a:ext>
              </a:extLst>
            </p:cNvPr>
            <p:cNvSpPr/>
            <p:nvPr/>
          </p:nvSpPr>
          <p:spPr>
            <a:xfrm>
              <a:off x="2659113" y="2412175"/>
              <a:ext cx="1696278" cy="348966"/>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3136B9-41B9-4152-8192-E17A0B996104}"/>
                </a:ext>
              </a:extLst>
            </p:cNvPr>
            <p:cNvSpPr txBox="1"/>
            <p:nvPr/>
          </p:nvSpPr>
          <p:spPr>
            <a:xfrm>
              <a:off x="2883557" y="2402608"/>
              <a:ext cx="1471834" cy="369332"/>
            </a:xfrm>
            <a:prstGeom prst="rect">
              <a:avLst/>
            </a:prstGeom>
            <a:noFill/>
          </p:spPr>
          <p:txBody>
            <a:bodyPr wrap="square" rtlCol="0">
              <a:spAutoFit/>
            </a:bodyPr>
            <a:lstStyle/>
            <a:p>
              <a:r>
                <a:rPr lang="es-ES" dirty="0"/>
                <a:t>Variable 1</a:t>
              </a:r>
              <a:endParaRPr lang="en-US" dirty="0"/>
            </a:p>
          </p:txBody>
        </p:sp>
      </p:grpSp>
      <p:grpSp>
        <p:nvGrpSpPr>
          <p:cNvPr id="10" name="Group 9">
            <a:extLst>
              <a:ext uri="{FF2B5EF4-FFF2-40B4-BE49-F238E27FC236}">
                <a16:creationId xmlns:a16="http://schemas.microsoft.com/office/drawing/2014/main" id="{C4D5883F-7931-46F8-8C16-5E302509B3BE}"/>
              </a:ext>
            </a:extLst>
          </p:cNvPr>
          <p:cNvGrpSpPr/>
          <p:nvPr/>
        </p:nvGrpSpPr>
        <p:grpSpPr>
          <a:xfrm>
            <a:off x="4290965" y="2107186"/>
            <a:ext cx="1920722" cy="369332"/>
            <a:chOff x="2659113" y="2402608"/>
            <a:chExt cx="1920722" cy="369332"/>
          </a:xfrm>
        </p:grpSpPr>
        <p:sp>
          <p:nvSpPr>
            <p:cNvPr id="11" name="Rectangle 10">
              <a:extLst>
                <a:ext uri="{FF2B5EF4-FFF2-40B4-BE49-F238E27FC236}">
                  <a16:creationId xmlns:a16="http://schemas.microsoft.com/office/drawing/2014/main" id="{6DD4B2BE-2A7F-4DF6-8BE8-A6937C783140}"/>
                </a:ext>
              </a:extLst>
            </p:cNvPr>
            <p:cNvSpPr/>
            <p:nvPr/>
          </p:nvSpPr>
          <p:spPr>
            <a:xfrm>
              <a:off x="2659113" y="2412175"/>
              <a:ext cx="1696278" cy="348966"/>
            </a:xfrm>
            <a:prstGeom prst="rect">
              <a:avLst/>
            </a:prstGeom>
            <a:solidFill>
              <a:schemeClr val="tx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6248A45-9880-428C-9C0D-C478164B2B4D}"/>
                </a:ext>
              </a:extLst>
            </p:cNvPr>
            <p:cNvSpPr txBox="1"/>
            <p:nvPr/>
          </p:nvSpPr>
          <p:spPr>
            <a:xfrm>
              <a:off x="2883557" y="2402608"/>
              <a:ext cx="1696278" cy="369332"/>
            </a:xfrm>
            <a:prstGeom prst="rect">
              <a:avLst/>
            </a:prstGeom>
            <a:noFill/>
          </p:spPr>
          <p:txBody>
            <a:bodyPr wrap="square" rtlCol="0">
              <a:spAutoFit/>
            </a:bodyPr>
            <a:lstStyle/>
            <a:p>
              <a:r>
                <a:rPr lang="es-ES" dirty="0"/>
                <a:t>Variable 2</a:t>
              </a:r>
              <a:endParaRPr lang="en-US" dirty="0"/>
            </a:p>
          </p:txBody>
        </p:sp>
      </p:grpSp>
      <p:grpSp>
        <p:nvGrpSpPr>
          <p:cNvPr id="13" name="Group 12">
            <a:extLst>
              <a:ext uri="{FF2B5EF4-FFF2-40B4-BE49-F238E27FC236}">
                <a16:creationId xmlns:a16="http://schemas.microsoft.com/office/drawing/2014/main" id="{7D26A676-889E-4217-839E-BB45854A31F0}"/>
              </a:ext>
            </a:extLst>
          </p:cNvPr>
          <p:cNvGrpSpPr/>
          <p:nvPr/>
        </p:nvGrpSpPr>
        <p:grpSpPr>
          <a:xfrm>
            <a:off x="6035359" y="2096387"/>
            <a:ext cx="1920722" cy="369332"/>
            <a:chOff x="2659113" y="2402608"/>
            <a:chExt cx="1920722" cy="369332"/>
          </a:xfrm>
        </p:grpSpPr>
        <p:sp>
          <p:nvSpPr>
            <p:cNvPr id="14" name="Rectangle 13">
              <a:extLst>
                <a:ext uri="{FF2B5EF4-FFF2-40B4-BE49-F238E27FC236}">
                  <a16:creationId xmlns:a16="http://schemas.microsoft.com/office/drawing/2014/main" id="{7156BBDB-E1C9-4932-A0A6-01B950F23B0E}"/>
                </a:ext>
              </a:extLst>
            </p:cNvPr>
            <p:cNvSpPr/>
            <p:nvPr/>
          </p:nvSpPr>
          <p:spPr>
            <a:xfrm>
              <a:off x="2659113" y="2412175"/>
              <a:ext cx="1696278" cy="348966"/>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6082DB8-7904-4C1E-9AFD-BE931E05CC30}"/>
                </a:ext>
              </a:extLst>
            </p:cNvPr>
            <p:cNvSpPr txBox="1"/>
            <p:nvPr/>
          </p:nvSpPr>
          <p:spPr>
            <a:xfrm>
              <a:off x="2883557" y="2402608"/>
              <a:ext cx="1696278" cy="369332"/>
            </a:xfrm>
            <a:prstGeom prst="rect">
              <a:avLst/>
            </a:prstGeom>
            <a:noFill/>
          </p:spPr>
          <p:txBody>
            <a:bodyPr wrap="square" rtlCol="0">
              <a:spAutoFit/>
            </a:bodyPr>
            <a:lstStyle/>
            <a:p>
              <a:r>
                <a:rPr lang="es-ES" dirty="0"/>
                <a:t>Variable 3</a:t>
              </a:r>
              <a:endParaRPr lang="en-US" dirty="0"/>
            </a:p>
          </p:txBody>
        </p:sp>
      </p:grpSp>
      <p:grpSp>
        <p:nvGrpSpPr>
          <p:cNvPr id="16" name="Group 15">
            <a:extLst>
              <a:ext uri="{FF2B5EF4-FFF2-40B4-BE49-F238E27FC236}">
                <a16:creationId xmlns:a16="http://schemas.microsoft.com/office/drawing/2014/main" id="{5F7064EA-47E3-4A38-8967-F654E1D0CEEF}"/>
              </a:ext>
            </a:extLst>
          </p:cNvPr>
          <p:cNvGrpSpPr/>
          <p:nvPr/>
        </p:nvGrpSpPr>
        <p:grpSpPr>
          <a:xfrm>
            <a:off x="7713785" y="2107186"/>
            <a:ext cx="1920722" cy="369332"/>
            <a:chOff x="2659113" y="2402608"/>
            <a:chExt cx="1920722" cy="369332"/>
          </a:xfrm>
        </p:grpSpPr>
        <p:sp>
          <p:nvSpPr>
            <p:cNvPr id="17" name="Rectangle 16">
              <a:extLst>
                <a:ext uri="{FF2B5EF4-FFF2-40B4-BE49-F238E27FC236}">
                  <a16:creationId xmlns:a16="http://schemas.microsoft.com/office/drawing/2014/main" id="{58EC083F-B1F7-4711-B407-355DCB2293A3}"/>
                </a:ext>
              </a:extLst>
            </p:cNvPr>
            <p:cNvSpPr/>
            <p:nvPr/>
          </p:nvSpPr>
          <p:spPr>
            <a:xfrm>
              <a:off x="2659113" y="2412175"/>
              <a:ext cx="1696278" cy="348966"/>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06352AD-4B5E-4BF7-9F07-93169949DC1D}"/>
                </a:ext>
              </a:extLst>
            </p:cNvPr>
            <p:cNvSpPr txBox="1"/>
            <p:nvPr/>
          </p:nvSpPr>
          <p:spPr>
            <a:xfrm>
              <a:off x="2883557" y="2402608"/>
              <a:ext cx="1696278" cy="369332"/>
            </a:xfrm>
            <a:prstGeom prst="rect">
              <a:avLst/>
            </a:prstGeom>
            <a:noFill/>
          </p:spPr>
          <p:txBody>
            <a:bodyPr wrap="square" rtlCol="0">
              <a:spAutoFit/>
            </a:bodyPr>
            <a:lstStyle/>
            <a:p>
              <a:r>
                <a:rPr lang="es-ES" dirty="0"/>
                <a:t>Variable 4</a:t>
              </a:r>
              <a:endParaRPr lang="en-US" dirty="0"/>
            </a:p>
          </p:txBody>
        </p:sp>
      </p:grpSp>
      <p:pic>
        <p:nvPicPr>
          <p:cNvPr id="4" name="Picture 3">
            <a:extLst>
              <a:ext uri="{FF2B5EF4-FFF2-40B4-BE49-F238E27FC236}">
                <a16:creationId xmlns:a16="http://schemas.microsoft.com/office/drawing/2014/main" id="{B798CBF7-BEC3-400E-BA47-36D4D9C2DAF6}"/>
              </a:ext>
            </a:extLst>
          </p:cNvPr>
          <p:cNvPicPr>
            <a:picLocks noChangeAspect="1"/>
          </p:cNvPicPr>
          <p:nvPr/>
        </p:nvPicPr>
        <p:blipFill>
          <a:blip r:embed="rId2"/>
          <a:stretch>
            <a:fillRect/>
          </a:stretch>
        </p:blipFill>
        <p:spPr>
          <a:xfrm>
            <a:off x="2546571" y="2486085"/>
            <a:ext cx="6863492" cy="3744770"/>
          </a:xfrm>
          <a:prstGeom prst="rect">
            <a:avLst/>
          </a:prstGeom>
        </p:spPr>
      </p:pic>
    </p:spTree>
    <p:extLst>
      <p:ext uri="{BB962C8B-B14F-4D97-AF65-F5344CB8AC3E}">
        <p14:creationId xmlns:p14="http://schemas.microsoft.com/office/powerpoint/2010/main" val="287407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2BC3-181A-47FC-8768-F10E12E690B8}"/>
              </a:ext>
            </a:extLst>
          </p:cNvPr>
          <p:cNvSpPr>
            <a:spLocks noGrp="1"/>
          </p:cNvSpPr>
          <p:nvPr>
            <p:ph type="title"/>
          </p:nvPr>
        </p:nvSpPr>
        <p:spPr>
          <a:xfrm>
            <a:off x="838200" y="365125"/>
            <a:ext cx="10515600" cy="746223"/>
          </a:xfrm>
        </p:spPr>
        <p:txBody>
          <a:bodyPr>
            <a:normAutofit/>
          </a:bodyPr>
          <a:lstStyle/>
          <a:p>
            <a:r>
              <a:rPr lang="es-ES" sz="3600" b="1" dirty="0">
                <a:solidFill>
                  <a:schemeClr val="accent2"/>
                </a:solidFill>
              </a:rPr>
              <a:t>DRAG &amp; DROP</a:t>
            </a:r>
            <a:endParaRPr lang="en-US" sz="3600" b="1" dirty="0">
              <a:solidFill>
                <a:schemeClr val="accent2"/>
              </a:solidFill>
            </a:endParaRPr>
          </a:p>
        </p:txBody>
      </p:sp>
      <p:pic>
        <p:nvPicPr>
          <p:cNvPr id="3" name="Picture 2">
            <a:extLst>
              <a:ext uri="{FF2B5EF4-FFF2-40B4-BE49-F238E27FC236}">
                <a16:creationId xmlns:a16="http://schemas.microsoft.com/office/drawing/2014/main" id="{4E50F176-39E3-41E1-A0A3-E245250C9FCD}"/>
              </a:ext>
            </a:extLst>
          </p:cNvPr>
          <p:cNvPicPr>
            <a:picLocks noChangeAspect="1"/>
          </p:cNvPicPr>
          <p:nvPr/>
        </p:nvPicPr>
        <p:blipFill>
          <a:blip r:embed="rId2"/>
          <a:stretch>
            <a:fillRect/>
          </a:stretch>
        </p:blipFill>
        <p:spPr>
          <a:xfrm>
            <a:off x="3857625" y="2371633"/>
            <a:ext cx="4476750" cy="3133725"/>
          </a:xfrm>
          <a:prstGeom prst="rect">
            <a:avLst/>
          </a:prstGeom>
        </p:spPr>
      </p:pic>
      <p:sp>
        <p:nvSpPr>
          <p:cNvPr id="19" name="TextBox 18">
            <a:extLst>
              <a:ext uri="{FF2B5EF4-FFF2-40B4-BE49-F238E27FC236}">
                <a16:creationId xmlns:a16="http://schemas.microsoft.com/office/drawing/2014/main" id="{B8640471-CA6F-4B7D-8BDD-E3F6A0AF1971}"/>
              </a:ext>
            </a:extLst>
          </p:cNvPr>
          <p:cNvSpPr txBox="1"/>
          <p:nvPr/>
        </p:nvSpPr>
        <p:spPr>
          <a:xfrm>
            <a:off x="838200" y="1225523"/>
            <a:ext cx="11189677" cy="646331"/>
          </a:xfrm>
          <a:prstGeom prst="rect">
            <a:avLst/>
          </a:prstGeom>
          <a:noFill/>
        </p:spPr>
        <p:txBody>
          <a:bodyPr wrap="square" rtlCol="0">
            <a:spAutoFit/>
          </a:bodyPr>
          <a:lstStyle/>
          <a:p>
            <a:pPr marL="342900" indent="-342900">
              <a:buAutoNum type="arabicPeriod"/>
            </a:pPr>
            <a:r>
              <a:rPr lang="en-US" dirty="0"/>
              <a:t>User will select and drop the infrastructure icons over the heatmap chart. The price will change upon the sensibility of itself with the new information</a:t>
            </a:r>
          </a:p>
        </p:txBody>
      </p:sp>
    </p:spTree>
    <p:extLst>
      <p:ext uri="{BB962C8B-B14F-4D97-AF65-F5344CB8AC3E}">
        <p14:creationId xmlns:p14="http://schemas.microsoft.com/office/powerpoint/2010/main" val="2532751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2BC3-181A-47FC-8768-F10E12E690B8}"/>
              </a:ext>
            </a:extLst>
          </p:cNvPr>
          <p:cNvSpPr>
            <a:spLocks noGrp="1"/>
          </p:cNvSpPr>
          <p:nvPr>
            <p:ph type="title"/>
          </p:nvPr>
        </p:nvSpPr>
        <p:spPr>
          <a:xfrm>
            <a:off x="838200" y="365125"/>
            <a:ext cx="10515600" cy="746223"/>
          </a:xfrm>
        </p:spPr>
        <p:txBody>
          <a:bodyPr>
            <a:normAutofit/>
          </a:bodyPr>
          <a:lstStyle/>
          <a:p>
            <a:r>
              <a:rPr lang="es-ES" sz="3600" b="1" dirty="0">
                <a:solidFill>
                  <a:schemeClr val="accent6"/>
                </a:solidFill>
              </a:rPr>
              <a:t>FILTERS</a:t>
            </a:r>
            <a:endParaRPr lang="en-US" sz="3600" b="1" dirty="0">
              <a:solidFill>
                <a:schemeClr val="accent6"/>
              </a:solidFill>
            </a:endParaRPr>
          </a:p>
        </p:txBody>
      </p:sp>
      <p:sp>
        <p:nvSpPr>
          <p:cNvPr id="19" name="TextBox 18">
            <a:extLst>
              <a:ext uri="{FF2B5EF4-FFF2-40B4-BE49-F238E27FC236}">
                <a16:creationId xmlns:a16="http://schemas.microsoft.com/office/drawing/2014/main" id="{B8640471-CA6F-4B7D-8BDD-E3F6A0AF1971}"/>
              </a:ext>
            </a:extLst>
          </p:cNvPr>
          <p:cNvSpPr txBox="1"/>
          <p:nvPr/>
        </p:nvSpPr>
        <p:spPr>
          <a:xfrm>
            <a:off x="838200" y="1225523"/>
            <a:ext cx="11189677" cy="646331"/>
          </a:xfrm>
          <a:prstGeom prst="rect">
            <a:avLst/>
          </a:prstGeom>
          <a:noFill/>
        </p:spPr>
        <p:txBody>
          <a:bodyPr wrap="square" rtlCol="0">
            <a:spAutoFit/>
          </a:bodyPr>
          <a:lstStyle/>
          <a:p>
            <a:pPr marL="342900" indent="-342900">
              <a:buAutoNum type="arabicPeriod"/>
            </a:pPr>
            <a:r>
              <a:rPr lang="en-US" dirty="0"/>
              <a:t>Very general filters for the user to refine the search. This general filters could include the social stratum, type of building, </a:t>
            </a:r>
            <a:r>
              <a:rPr lang="en-US" dirty="0" err="1"/>
              <a:t>etc</a:t>
            </a:r>
            <a:endParaRPr lang="en-US" dirty="0"/>
          </a:p>
        </p:txBody>
      </p:sp>
      <p:pic>
        <p:nvPicPr>
          <p:cNvPr id="4" name="Picture 3">
            <a:extLst>
              <a:ext uri="{FF2B5EF4-FFF2-40B4-BE49-F238E27FC236}">
                <a16:creationId xmlns:a16="http://schemas.microsoft.com/office/drawing/2014/main" id="{070CFD0A-4A57-4614-9D30-6D1F2C4A5491}"/>
              </a:ext>
            </a:extLst>
          </p:cNvPr>
          <p:cNvPicPr>
            <a:picLocks noChangeAspect="1"/>
          </p:cNvPicPr>
          <p:nvPr/>
        </p:nvPicPr>
        <p:blipFill>
          <a:blip r:embed="rId2"/>
          <a:stretch>
            <a:fillRect/>
          </a:stretch>
        </p:blipFill>
        <p:spPr>
          <a:xfrm>
            <a:off x="4818200" y="2349776"/>
            <a:ext cx="2105025" cy="3695700"/>
          </a:xfrm>
          <a:prstGeom prst="rect">
            <a:avLst/>
          </a:prstGeom>
        </p:spPr>
      </p:pic>
    </p:spTree>
    <p:extLst>
      <p:ext uri="{BB962C8B-B14F-4D97-AF65-F5344CB8AC3E}">
        <p14:creationId xmlns:p14="http://schemas.microsoft.com/office/powerpoint/2010/main" val="2866328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314</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Mockup Dashboard DS4A – Group 35</vt:lpstr>
      <vt:lpstr>PowerPoint Presentation</vt:lpstr>
      <vt:lpstr>DEEP DIVE HEATMAP BOGOTÁ REAL STATE PRICES</vt:lpstr>
      <vt:lpstr>DEEP DIVE HEATMAP BOGOTÁ REAL STATE PRICES</vt:lpstr>
      <vt:lpstr>DEEP DIVE HEATMAP BOGOTÁ REAL STATE PRICES</vt:lpstr>
      <vt:lpstr>DEEP DIVE INTERACTIVE PLOTS</vt:lpstr>
      <vt:lpstr>DEEP DIVE INTERACTIVE PLOTS</vt:lpstr>
      <vt:lpstr>DRAG &amp; DROP</vt:lpstr>
      <vt:lpstr>FILTERS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Mockup Dashboard DS4A – Group 35</dc:title>
  <dc:creator>j a</dc:creator>
  <cp:lastModifiedBy>j a</cp:lastModifiedBy>
  <cp:revision>6</cp:revision>
  <dcterms:created xsi:type="dcterms:W3CDTF">2019-11-09T22:37:06Z</dcterms:created>
  <dcterms:modified xsi:type="dcterms:W3CDTF">2019-11-09T23:20:18Z</dcterms:modified>
</cp:coreProperties>
</file>