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60" r:id="rId2"/>
    <p:sldId id="264" r:id="rId3"/>
    <p:sldId id="269" r:id="rId4"/>
    <p:sldId id="272" r:id="rId5"/>
    <p:sldId id="275" r:id="rId6"/>
    <p:sldId id="276" r:id="rId7"/>
    <p:sldId id="265" r:id="rId8"/>
    <p:sldId id="274" r:id="rId9"/>
    <p:sldId id="268" r:id="rId10"/>
    <p:sldId id="273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9304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SQUEMA GRAL 2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 ESTILO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ÍTULO ESTILO 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CIÓN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SQUEMA GRAL 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CIÓN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8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CIÓN ESTILO 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AL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s-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9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733054" y="2075767"/>
            <a:ext cx="4432422" cy="9541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Ultrasónico HC sr04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779893" y="3004220"/>
            <a:ext cx="370789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" sz="1800" b="1" dirty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Integrantes:</a:t>
            </a:r>
          </a:p>
          <a:p>
            <a:pPr lvl="0">
              <a:buSzPct val="25000"/>
            </a:pPr>
            <a:r>
              <a:rPr lang="es-ES" sz="1800" b="1" dirty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Jorge Andrés Erazo.</a:t>
            </a:r>
          </a:p>
          <a:p>
            <a:pPr lvl="0">
              <a:buSzPct val="25000"/>
            </a:pPr>
            <a:r>
              <a:rPr lang="es-ES" sz="1800" b="1" dirty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Hugo Navarrete.</a:t>
            </a:r>
          </a:p>
          <a:p>
            <a:pPr lvl="0">
              <a:buSzPct val="25000"/>
            </a:pPr>
            <a:r>
              <a:rPr lang="es-ES" sz="1800" b="1" dirty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Henry Estrella.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468113" y="239609"/>
            <a:ext cx="259126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ES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Función</a:t>
            </a:r>
            <a:endParaRPr lang="es-ES" sz="3200" dirty="0">
              <a:solidFill>
                <a:schemeClr val="tx1"/>
              </a:solidFill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721" y="1963366"/>
            <a:ext cx="265430" cy="4191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16"/>
          <p:cNvSpPr txBox="1"/>
          <p:nvPr/>
        </p:nvSpPr>
        <p:spPr>
          <a:xfrm>
            <a:off x="0" y="947495"/>
            <a:ext cx="9060109" cy="3196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endParaRPr lang="es-ES" dirty="0" smtClean="0"/>
          </a:p>
          <a:p>
            <a:pPr lvl="0">
              <a:buSzPct val="25000"/>
            </a:pPr>
            <a:endParaRPr lang="es-ES" sz="10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0">
              <a:buSzPct val="25000"/>
            </a:pPr>
            <a:r>
              <a:rPr lang="es-E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econocer </a:t>
            </a:r>
            <a:r>
              <a:rPr lang="es-E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obstáculos, aunque debido su buena resolución, también se emplea para medir la distancias a </a:t>
            </a:r>
            <a:r>
              <a:rPr lang="es-E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objetos. </a:t>
            </a:r>
            <a:r>
              <a:rPr lang="es-ES" sz="2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sz="24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ufuncionamiento</a:t>
            </a:r>
            <a:r>
              <a:rPr lang="es-E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muy sencillo, tan solo hay que generar una onda sónica en el emisor mediante un pulso en la patilla que pone "trig" (trigger o disparador), esta onda al encontrarse con algún obstáculo rebotará, volviendo al sensor y siendo registrada por el receptor, traduciéndose esta en un pulso en la patilla "Echo"</a:t>
            </a:r>
            <a:endParaRPr lang="es-ES" sz="24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3074" name="Picture 2" descr="Resultado de imagen para se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446" y="3951215"/>
            <a:ext cx="1421554" cy="13506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428860" y="200936"/>
            <a:ext cx="259126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ES" sz="3200" b="1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lang="en-US" altLang="en-US" sz="3200" dirty="0">
              <a:solidFill>
                <a:schemeClr val="tx2">
                  <a:lumMod val="10000"/>
                </a:schemeClr>
              </a:solidFill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0" y="908822"/>
            <a:ext cx="8731770" cy="16958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endParaRPr lang="en-US" altLang="en-US" sz="1000" dirty="0">
              <a:solidFill>
                <a:schemeClr val="tx2">
                  <a:lumMod val="10000"/>
                </a:schemeClr>
              </a:solidFill>
            </a:endParaRPr>
          </a:p>
          <a:p>
            <a:pPr>
              <a:buSzPct val="25000"/>
            </a:pPr>
            <a:endParaRPr lang="en-US" altLang="en-US" dirty="0">
              <a:solidFill>
                <a:schemeClr val="tx2">
                  <a:lumMod val="10000"/>
                </a:schemeClr>
              </a:solidFill>
            </a:endParaRPr>
          </a:p>
          <a:p>
            <a:pPr>
              <a:buSzPct val="25000"/>
            </a:pPr>
            <a:r>
              <a:rPr lang="en-US" altLang="en-US" sz="2000" dirty="0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Lo </a:t>
            </a:r>
            <a:r>
              <a:rPr lang="en-US" altLang="en-US" sz="2000" dirty="0" err="1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más</a:t>
            </a:r>
            <a:r>
              <a:rPr lang="en-US" altLang="en-US" sz="2000" dirty="0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 singular del sensor de </a:t>
            </a:r>
            <a:r>
              <a:rPr lang="en-US" altLang="en-US" sz="2000" dirty="0" err="1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ultrasonidos</a:t>
            </a:r>
            <a:r>
              <a:rPr lang="en-US" altLang="en-US" sz="2000" dirty="0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 HC-SR04 </a:t>
            </a:r>
            <a:r>
              <a:rPr lang="en-US" altLang="en-US" sz="2000" dirty="0" err="1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es</a:t>
            </a:r>
            <a:r>
              <a:rPr lang="en-US" altLang="en-US" sz="2000" dirty="0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quizás</a:t>
            </a:r>
            <a:r>
              <a:rPr lang="en-US" altLang="en-US" sz="2000" dirty="0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 su "par de </a:t>
            </a:r>
            <a:r>
              <a:rPr lang="en-US" altLang="en-US" sz="2000" dirty="0" err="1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ojos</a:t>
            </a:r>
            <a:r>
              <a:rPr lang="en-US" altLang="en-US" sz="2000" dirty="0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", </a:t>
            </a:r>
            <a:r>
              <a:rPr lang="en-US" altLang="en-US" sz="2000" dirty="0" err="1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estos</a:t>
            </a:r>
            <a:r>
              <a:rPr lang="en-US" altLang="en-US" sz="2000" dirty="0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 no son </a:t>
            </a:r>
            <a:r>
              <a:rPr lang="en-US" altLang="en-US" sz="2000" dirty="0" err="1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más</a:t>
            </a:r>
            <a:r>
              <a:rPr lang="en-US" altLang="en-US" sz="2000" dirty="0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 que un </a:t>
            </a:r>
            <a:r>
              <a:rPr lang="en-US" altLang="en-US" sz="2000" dirty="0" err="1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emisor</a:t>
            </a:r>
            <a:r>
              <a:rPr lang="en-US" altLang="en-US" sz="2000" dirty="0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 y un receptor de </a:t>
            </a:r>
            <a:r>
              <a:rPr lang="en-US" altLang="en-US" sz="2000" dirty="0" err="1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ultrasonidos</a:t>
            </a:r>
            <a:r>
              <a:rPr lang="en-US" altLang="en-US" sz="2000" dirty="0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 que </a:t>
            </a:r>
            <a:r>
              <a:rPr lang="en-US" altLang="en-US" sz="2000" dirty="0" err="1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trabajan</a:t>
            </a:r>
            <a:r>
              <a:rPr lang="en-US" altLang="en-US" sz="2000" dirty="0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 a </a:t>
            </a:r>
            <a:r>
              <a:rPr lang="en-US" altLang="en-US" sz="2000" dirty="0" err="1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una</a:t>
            </a:r>
            <a:r>
              <a:rPr lang="en-US" altLang="en-US" sz="2000" dirty="0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frecuencia</a:t>
            </a:r>
            <a:r>
              <a:rPr lang="en-US" altLang="en-US" sz="2000" dirty="0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 de 40KHz (</a:t>
            </a:r>
            <a:r>
              <a:rPr lang="en-US" altLang="en-US" sz="2000" dirty="0" err="1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una</a:t>
            </a:r>
            <a:r>
              <a:rPr lang="en-US" altLang="en-US" sz="2000" dirty="0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frecuencia</a:t>
            </a:r>
            <a:r>
              <a:rPr lang="en-US" altLang="en-US" sz="2000" dirty="0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 inaudible para las personas</a:t>
            </a:r>
            <a:r>
              <a:rPr lang="en-US" altLang="en-US" sz="2000" dirty="0" smtClean="0">
                <a:solidFill>
                  <a:schemeClr val="tx2">
                    <a:lumMod val="10000"/>
                  </a:schemeClr>
                </a:solidFill>
                <a:cs typeface="Arial" panose="020B0604020202020204" pitchFamily="34" charset="0"/>
              </a:rPr>
              <a:t>).</a:t>
            </a:r>
            <a:endParaRPr lang="es-ES" sz="2000" dirty="0">
              <a:solidFill>
                <a:schemeClr val="tx2">
                  <a:lumMod val="10000"/>
                </a:schemeClr>
              </a:solidFill>
            </a:endParaRPr>
          </a:p>
          <a:p>
            <a:pPr lvl="0">
              <a:buSzPct val="25000"/>
            </a:pPr>
            <a:r>
              <a:rPr lang="es-ES" sz="2000" dirty="0" smtClean="0">
                <a:solidFill>
                  <a:schemeClr val="tx2">
                    <a:lumMod val="10000"/>
                  </a:schemeClr>
                </a:solidFill>
              </a:rPr>
              <a:t>Para </a:t>
            </a:r>
            <a:r>
              <a:rPr lang="es-ES" sz="2000" dirty="0">
                <a:solidFill>
                  <a:schemeClr val="tx2">
                    <a:lumMod val="10000"/>
                  </a:schemeClr>
                </a:solidFill>
              </a:rPr>
              <a:t>el correcto funcionamiento del sensor es necesario el conectar estos 4 pines.</a:t>
            </a:r>
            <a:endParaRPr lang="es-ES" sz="2000" b="1" dirty="0">
              <a:solidFill>
                <a:schemeClr val="tx2">
                  <a:lumMod val="10000"/>
                </a:schemeClr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sz="1000" dirty="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6" name="Picture 2" descr="Resultado de imagen para caracteristicas generales sensor ultrasonico hc-sr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73" y="2904196"/>
            <a:ext cx="3856007" cy="223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sen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699" y="3565321"/>
            <a:ext cx="1904301" cy="16487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578977" y="206315"/>
            <a:ext cx="3883966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Función de pines</a:t>
            </a:r>
          </a:p>
        </p:txBody>
      </p:sp>
      <p:pic>
        <p:nvPicPr>
          <p:cNvPr id="1026" name="Picture 2" descr="Resultado de imagen para sensor hc-sr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863" y="838899"/>
            <a:ext cx="9135611" cy="35609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cto de flecha 2"/>
          <p:cNvCxnSpPr/>
          <p:nvPr/>
        </p:nvCxnSpPr>
        <p:spPr>
          <a:xfrm flipH="1">
            <a:off x="830510" y="2709644"/>
            <a:ext cx="1585520" cy="158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2634143" y="2718033"/>
            <a:ext cx="1904301" cy="150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3901595" y="4345746"/>
            <a:ext cx="1744195" cy="3623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Echo = Entrada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26191" y="4364220"/>
            <a:ext cx="1694220" cy="3795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Trigger</a:t>
            </a:r>
            <a:r>
              <a:rPr lang="es-CO" dirty="0" smtClean="0"/>
              <a:t> </a:t>
            </a:r>
            <a:r>
              <a:rPr lang="es-CO" dirty="0"/>
              <a:t>= </a:t>
            </a:r>
            <a:r>
              <a:rPr lang="es-CO" dirty="0" smtClean="0"/>
              <a:t>Salida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24546" y="136057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25000"/>
            </a:pPr>
            <a:r>
              <a:rPr lang="es-ES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Características Generales</a:t>
            </a:r>
            <a:endParaRPr lang="es-ES" sz="32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118"/>
          <p:cNvSpPr txBox="1"/>
          <p:nvPr/>
        </p:nvSpPr>
        <p:spPr>
          <a:xfrm>
            <a:off x="-1" y="973124"/>
            <a:ext cx="9144001" cy="41703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/>
            <a:r>
              <a:rPr lang="en-US" sz="2400" dirty="0" smtClean="0"/>
              <a:t>-</a:t>
            </a:r>
            <a:r>
              <a:rPr lang="en-US" sz="2400" dirty="0" err="1" smtClean="0"/>
              <a:t>Corriente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/>
              <a:t>reposo</a:t>
            </a:r>
            <a:r>
              <a:rPr lang="en-US" sz="2400" dirty="0"/>
              <a:t>: &lt; </a:t>
            </a:r>
            <a:r>
              <a:rPr lang="en-US" sz="2400" dirty="0" smtClean="0"/>
              <a:t>2mA -</a:t>
            </a:r>
            <a:r>
              <a:rPr lang="en-US" sz="2400" dirty="0" err="1" smtClean="0"/>
              <a:t>Corriente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/>
              <a:t>trabajo</a:t>
            </a:r>
            <a:r>
              <a:rPr lang="en-US" sz="2400" dirty="0"/>
              <a:t>: 15mA</a:t>
            </a:r>
          </a:p>
          <a:p>
            <a:pPr lvl="0"/>
            <a:r>
              <a:rPr lang="en-US" sz="2400" dirty="0" smtClean="0"/>
              <a:t>-</a:t>
            </a:r>
            <a:r>
              <a:rPr lang="en-US" sz="2400" dirty="0" err="1" smtClean="0"/>
              <a:t>Ángulo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/>
              <a:t>medición</a:t>
            </a:r>
            <a:r>
              <a:rPr lang="en-US" sz="2400" dirty="0"/>
              <a:t>: </a:t>
            </a:r>
            <a:r>
              <a:rPr lang="en-US" sz="2400" dirty="0" smtClean="0"/>
              <a:t>30º      -</a:t>
            </a:r>
            <a:r>
              <a:rPr lang="en-US" sz="2400" dirty="0" err="1" smtClean="0"/>
              <a:t>Ángulo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/>
              <a:t>medición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: &lt; 15º</a:t>
            </a:r>
          </a:p>
          <a:p>
            <a:pPr lvl="0"/>
            <a:r>
              <a:rPr lang="es-CO" sz="2400" dirty="0" smtClean="0"/>
              <a:t>-Detección </a:t>
            </a:r>
            <a:r>
              <a:rPr lang="es-CO" sz="2400" dirty="0"/>
              <a:t>de 2cm a 400cm o 1" a 13 pies (Sirve a más de 4m, pero el fabricante no garantiza una buena medición).</a:t>
            </a:r>
            <a:endParaRPr lang="en-US" sz="2400" dirty="0"/>
          </a:p>
          <a:p>
            <a:pPr lvl="0"/>
            <a:r>
              <a:rPr lang="es-CO" sz="2400" dirty="0" smtClean="0"/>
              <a:t>-“</a:t>
            </a:r>
            <a:r>
              <a:rPr lang="es-CO" sz="2400" dirty="0"/>
              <a:t>Resolución” La precisión puede variar entre los 3mm o 0.3cm.</a:t>
            </a:r>
            <a:endParaRPr lang="en-US" sz="2400" dirty="0"/>
          </a:p>
          <a:p>
            <a:pPr lvl="0"/>
            <a:endParaRPr lang="es-ES" sz="1400" dirty="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2" descr="Resultado de imagen para se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699" y="3565321"/>
            <a:ext cx="1904301" cy="16487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7641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2613" y="1273911"/>
            <a:ext cx="88587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err="1" smtClean="0">
                <a:solidFill>
                  <a:srgbClr val="3C3C3C"/>
                </a:solidFill>
                <a:cs typeface="Arial" panose="020B0604020202020204" pitchFamily="34" charset="0"/>
              </a:rPr>
              <a:t>velocidad</a:t>
            </a:r>
            <a:r>
              <a:rPr lang="en-US" altLang="en-US" sz="2800" dirty="0" smtClean="0">
                <a:solidFill>
                  <a:srgbClr val="3C3C3C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es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igual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al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espacio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dividido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por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el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tiempo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que se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tarda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en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recorrer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dicho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espacio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. La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velocidad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del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sonido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es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conocida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(343m/s) y el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tiempo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lo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vamos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a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determinar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,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como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el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tiempo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que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transcurre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desde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que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efectuamos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el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disparo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hasta que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recibimos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el eco.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15465" y="396116"/>
            <a:ext cx="34119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err="1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B0604020202020204" pitchFamily="34" charset="0"/>
              </a:rPr>
              <a:t>Concepto</a:t>
            </a:r>
            <a:endParaRPr lang="en-US" altLang="en-US" sz="400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5" name="Picture 2" descr="Resultado de imagen para se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759" y="3569878"/>
            <a:ext cx="1644242" cy="16442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05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114028" y="729843"/>
            <a:ext cx="2234889" cy="35149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ES" sz="4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Base de su función</a:t>
            </a:r>
          </a:p>
          <a:p>
            <a:pPr lvl="0">
              <a:buSzPct val="25000"/>
            </a:pPr>
            <a:endParaRPr lang="es-ES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3707934" y="75501"/>
            <a:ext cx="5553512" cy="47146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D</a:t>
            </a:r>
            <a:r>
              <a:rPr lang="en-US" altLang="en-US" sz="2800" dirty="0" err="1" smtClean="0">
                <a:solidFill>
                  <a:srgbClr val="3C3C3C"/>
                </a:solidFill>
                <a:cs typeface="Arial" panose="020B0604020202020204" pitchFamily="34" charset="0"/>
              </a:rPr>
              <a:t>etectar</a:t>
            </a:r>
            <a:r>
              <a:rPr lang="en-US" altLang="en-US" sz="2800" dirty="0" smtClean="0">
                <a:solidFill>
                  <a:srgbClr val="3C3C3C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un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obstáculo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esperando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simplemente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que Arduino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reciba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un "Echo" o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contar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el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tiempo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que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transcurre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desde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que se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manda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el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pulso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3C3C3C"/>
                </a:solidFill>
                <a:cs typeface="Arial" panose="020B0604020202020204" pitchFamily="34" charset="0"/>
              </a:rPr>
              <a:t>por</a:t>
            </a:r>
            <a:r>
              <a:rPr lang="en-US" altLang="en-US" sz="2800" dirty="0">
                <a:solidFill>
                  <a:srgbClr val="3C3C3C"/>
                </a:solidFill>
                <a:cs typeface="Arial" panose="020B0604020202020204" pitchFamily="34" charset="0"/>
              </a:rPr>
              <a:t> el trigger hasta que se </a:t>
            </a:r>
            <a:r>
              <a:rPr lang="en-US" altLang="en-US" sz="2800" dirty="0" err="1" smtClean="0">
                <a:solidFill>
                  <a:srgbClr val="3C3C3C"/>
                </a:solidFill>
                <a:cs typeface="Arial" panose="020B0604020202020204" pitchFamily="34" charset="0"/>
              </a:rPr>
              <a:t>recibe</a:t>
            </a:r>
            <a:endParaRPr lang="en-US" altLang="en-US" sz="2800" dirty="0">
              <a:solidFill>
                <a:srgbClr val="3C3C3C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 dirty="0">
              <a:solidFill>
                <a:schemeClr val="tx1"/>
              </a:solidFill>
            </a:endParaRPr>
          </a:p>
        </p:txBody>
      </p:sp>
      <p:pic>
        <p:nvPicPr>
          <p:cNvPr id="6" name="Picture 2" descr="Resultado de imagen para se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57" y="3490869"/>
            <a:ext cx="1652631" cy="16526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sultado de imagen para caracteristicas generales sensor ultrasonico hc-sr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711" y="2676088"/>
            <a:ext cx="3917658" cy="246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145657" y="216969"/>
            <a:ext cx="8456177" cy="18169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 de su funcion</a:t>
            </a:r>
            <a:r>
              <a:rPr lang="es-ES" sz="6600" dirty="0" smtClean="0"/>
              <a:t/>
            </a:r>
            <a:br>
              <a:rPr lang="es-ES" sz="6600" dirty="0" smtClean="0"/>
            </a:br>
            <a:r>
              <a:rPr lang="es-ES" dirty="0" smtClean="0">
                <a:solidFill>
                  <a:schemeClr val="bg1"/>
                </a:solidFill>
              </a:rPr>
              <a:t>El principio en el que se basa su funcionamiento es muy sencillo, tan solo hay que generar una onda sónica en el emisor mediante un pulso en la patilla que pone "</a:t>
            </a:r>
            <a:r>
              <a:rPr lang="es-ES" dirty="0" err="1" smtClean="0">
                <a:solidFill>
                  <a:schemeClr val="bg1"/>
                </a:solidFill>
              </a:rPr>
              <a:t>trig</a:t>
            </a:r>
            <a:r>
              <a:rPr lang="es-ES" dirty="0" smtClean="0">
                <a:solidFill>
                  <a:schemeClr val="bg1"/>
                </a:solidFill>
              </a:rPr>
              <a:t>" (</a:t>
            </a:r>
            <a:r>
              <a:rPr lang="es-ES" dirty="0" err="1" smtClean="0">
                <a:solidFill>
                  <a:schemeClr val="bg1"/>
                </a:solidFill>
              </a:rPr>
              <a:t>trigger</a:t>
            </a:r>
            <a:r>
              <a:rPr lang="es-ES" dirty="0" smtClean="0">
                <a:solidFill>
                  <a:schemeClr val="bg1"/>
                </a:solidFill>
              </a:rPr>
              <a:t> o disparador), esta onda al encontrarse con algún obstáculo rebotará, volviendo al sensor y siendo registrada por el receptor, traduciéndose esta en un pulso en la patilla "Echo“</a:t>
            </a:r>
          </a:p>
          <a:p>
            <a:pPr algn="ctr">
              <a:buSzPct val="25000"/>
            </a:pPr>
            <a:endParaRPr lang="es-ES" sz="6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https://www.zonamaker.com/images/contenido/arduino/modulos_sensores_shields/ultrasonido_HCSR04/Esquema_ond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278" y="1468073"/>
            <a:ext cx="9236278" cy="36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1304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201336" y="981512"/>
            <a:ext cx="3121422" cy="33304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Importante.</a:t>
            </a:r>
          </a:p>
          <a:p>
            <a:pPr lvl="0">
              <a:buSzPct val="25000"/>
            </a:pPr>
            <a:r>
              <a:rPr lang="es-ES" sz="2400"/>
              <a:t>Tener en cuenta que este tiempo será doble, ya que la onda hace el camino de ida y el de regreso.</a:t>
            </a:r>
            <a:endParaRPr lang="es-ES"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 descr="https://www.zonamaker.com/images/contenido/arduino/modulos_sensores_shields/ultrasonido_HCSR04/formu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362" y="1"/>
            <a:ext cx="55404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294</Words>
  <Application>Microsoft Office PowerPoint</Application>
  <PresentationFormat>Presentación en pantalla (16:9)</PresentationFormat>
  <Paragraphs>29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Mantenimiento1</dc:creator>
  <cp:lastModifiedBy>Mantenimiento1</cp:lastModifiedBy>
  <cp:revision>12</cp:revision>
  <dcterms:modified xsi:type="dcterms:W3CDTF">2019-10-23T17:26:20Z</dcterms:modified>
</cp:coreProperties>
</file>