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8" r:id="rId11"/>
    <p:sldId id="269" r:id="rId12"/>
    <p:sldId id="270" r:id="rId13"/>
    <p:sldId id="271" r:id="rId14"/>
    <p:sldId id="276" r:id="rId15"/>
    <p:sldId id="272" r:id="rId16"/>
    <p:sldId id="273" r:id="rId17"/>
    <p:sldId id="282" r:id="rId18"/>
    <p:sldId id="283" r:id="rId19"/>
    <p:sldId id="274" r:id="rId20"/>
    <p:sldId id="278" r:id="rId21"/>
    <p:sldId id="280" r:id="rId22"/>
    <p:sldId id="281" r:id="rId23"/>
    <p:sldId id="275" r:id="rId24"/>
    <p:sldId id="277" r:id="rId25"/>
    <p:sldId id="284" r:id="rId26"/>
    <p:sldId id="285" r:id="rId27"/>
    <p:sldId id="286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300" r:id="rId36"/>
    <p:sldId id="295" r:id="rId37"/>
    <p:sldId id="296" r:id="rId38"/>
    <p:sldId id="297" r:id="rId39"/>
    <p:sldId id="298" r:id="rId40"/>
    <p:sldId id="299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4708-3C4F-4FB2-9F3D-760669C6A360}" type="datetimeFigureOut">
              <a:rPr lang="pt-BR" smtClean="0"/>
              <a:t>06/12/2016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7821-69C3-4AB5-826D-88680EB459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16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4708-3C4F-4FB2-9F3D-760669C6A360}" type="datetimeFigureOut">
              <a:rPr lang="pt-BR" smtClean="0"/>
              <a:t>06/12/2016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7821-69C3-4AB5-826D-88680EB459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43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4708-3C4F-4FB2-9F3D-760669C6A360}" type="datetimeFigureOut">
              <a:rPr lang="pt-BR" smtClean="0"/>
              <a:t>06/12/2016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7821-69C3-4AB5-826D-88680EB459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44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4708-3C4F-4FB2-9F3D-760669C6A360}" type="datetimeFigureOut">
              <a:rPr lang="pt-BR" smtClean="0"/>
              <a:t>06/12/2016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7821-69C3-4AB5-826D-88680EB459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44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4708-3C4F-4FB2-9F3D-760669C6A360}" type="datetimeFigureOut">
              <a:rPr lang="pt-BR" smtClean="0"/>
              <a:t>06/12/2016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7821-69C3-4AB5-826D-88680EB459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70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4708-3C4F-4FB2-9F3D-760669C6A360}" type="datetimeFigureOut">
              <a:rPr lang="pt-BR" smtClean="0"/>
              <a:t>06/12/2016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7821-69C3-4AB5-826D-88680EB459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4708-3C4F-4FB2-9F3D-760669C6A360}" type="datetimeFigureOut">
              <a:rPr lang="pt-BR" smtClean="0"/>
              <a:t>06/12/2016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7821-69C3-4AB5-826D-88680EB459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96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4708-3C4F-4FB2-9F3D-760669C6A360}" type="datetimeFigureOut">
              <a:rPr lang="pt-BR" smtClean="0"/>
              <a:t>06/12/2016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7821-69C3-4AB5-826D-88680EB459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3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4708-3C4F-4FB2-9F3D-760669C6A360}" type="datetimeFigureOut">
              <a:rPr lang="pt-BR" smtClean="0"/>
              <a:t>06/12/2016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7821-69C3-4AB5-826D-88680EB459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47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4708-3C4F-4FB2-9F3D-760669C6A360}" type="datetimeFigureOut">
              <a:rPr lang="pt-BR" smtClean="0"/>
              <a:t>06/12/2016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7821-69C3-4AB5-826D-88680EB459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42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4708-3C4F-4FB2-9F3D-760669C6A360}" type="datetimeFigureOut">
              <a:rPr lang="pt-BR" smtClean="0"/>
              <a:t>06/12/2016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7821-69C3-4AB5-826D-88680EB459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21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4708-3C4F-4FB2-9F3D-760669C6A360}" type="datetimeFigureOut">
              <a:rPr lang="pt-BR" smtClean="0"/>
              <a:t>06/12/2016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07821-69C3-4AB5-826D-88680EB459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52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Localização de Robô Humanoide aplicado a Futebol de Robôs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Aluno: Raphael Arthur Barbosa Resende</a:t>
            </a:r>
          </a:p>
          <a:p>
            <a:r>
              <a:rPr lang="pt-BR" dirty="0"/>
              <a:t>Orientador: Antônio Padilha </a:t>
            </a:r>
            <a:r>
              <a:rPr lang="pt-BR" dirty="0" err="1"/>
              <a:t>Lanari</a:t>
            </a:r>
            <a:r>
              <a:rPr lang="pt-BR" dirty="0"/>
              <a:t> </a:t>
            </a:r>
            <a:r>
              <a:rPr lang="pt-BR" dirty="0" err="1"/>
              <a:t>Bó</a:t>
            </a:r>
            <a:endParaRPr lang="pt-BR" dirty="0"/>
          </a:p>
          <a:p>
            <a:r>
              <a:rPr lang="pt-BR" dirty="0" err="1"/>
              <a:t>Co-orientadora</a:t>
            </a:r>
            <a:r>
              <a:rPr lang="pt-BR" dirty="0"/>
              <a:t>: Mariana Costa Bernardes Matias</a:t>
            </a:r>
          </a:p>
        </p:txBody>
      </p:sp>
    </p:spTree>
    <p:extLst>
      <p:ext uri="{BB962C8B-B14F-4D97-AF65-F5344CB8AC3E}">
        <p14:creationId xmlns:p14="http://schemas.microsoft.com/office/powerpoint/2010/main" val="1375981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Filtro de Kalman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002078" cy="4499527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Dado um processo estocástico da forma: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e uma medida: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i="1" dirty="0" err="1"/>
              <a:t>wk</a:t>
            </a:r>
            <a:r>
              <a:rPr lang="pt-BR" i="1" dirty="0"/>
              <a:t> e </a:t>
            </a:r>
            <a:r>
              <a:rPr lang="pt-BR" i="1" dirty="0" err="1"/>
              <a:t>vk</a:t>
            </a:r>
            <a:r>
              <a:rPr lang="pt-BR" i="1" dirty="0"/>
              <a:t> </a:t>
            </a:r>
            <a:r>
              <a:rPr lang="pt-BR" dirty="0"/>
              <a:t>são independentes e podem ser representados por uma gaussiana: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553" y="2263461"/>
            <a:ext cx="4053372" cy="6872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749" y="3026376"/>
            <a:ext cx="2472980" cy="71255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587" y="4688438"/>
            <a:ext cx="2322823" cy="40920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587" y="5097640"/>
            <a:ext cx="2322823" cy="505556"/>
          </a:xfrm>
          <a:prstGeom prst="rect">
            <a:avLst/>
          </a:prstGeom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6177306" y="1690687"/>
            <a:ext cx="5218044" cy="449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59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628081" y="2380213"/>
            <a:ext cx="3561080" cy="1820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Filtro de Kalman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pt-BR" dirty="0"/>
              <a:t>Predição</a:t>
            </a:r>
          </a:p>
          <a:p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Correção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70" y="2685013"/>
            <a:ext cx="3115175" cy="55183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35944"/>
            <a:ext cx="3183321" cy="7132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654" y="2247691"/>
            <a:ext cx="6212492" cy="296041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883965" y="2380213"/>
            <a:ext cx="5947181" cy="2960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Esquerda 20"/>
          <p:cNvSpPr/>
          <p:nvPr/>
        </p:nvSpPr>
        <p:spPr>
          <a:xfrm rot="1528201">
            <a:off x="4442178" y="3836504"/>
            <a:ext cx="1177969" cy="7288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Esquerda 21"/>
          <p:cNvSpPr/>
          <p:nvPr/>
        </p:nvSpPr>
        <p:spPr>
          <a:xfrm rot="12083913">
            <a:off x="4473862" y="2671283"/>
            <a:ext cx="1177969" cy="7288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0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Filtro de Kalman Estendido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Capaz de atuar em sistemas não-lineares;</a:t>
            </a:r>
          </a:p>
          <a:p>
            <a:r>
              <a:rPr lang="pt-BR" sz="3200" dirty="0"/>
              <a:t>Em contrapartida, não é ótimo;</a:t>
            </a:r>
          </a:p>
          <a:p>
            <a:r>
              <a:rPr lang="pt-BR" sz="3200" dirty="0"/>
              <a:t>Assume-se que o processo e a medição são governadas por funções não-lineares, sendo elas </a:t>
            </a:r>
            <a:r>
              <a:rPr lang="pt-BR" sz="3200" i="1" dirty="0"/>
              <a:t>f</a:t>
            </a:r>
            <a:r>
              <a:rPr lang="pt-BR" sz="3200" dirty="0"/>
              <a:t> e </a:t>
            </a:r>
            <a:r>
              <a:rPr lang="pt-BR" sz="3200" i="1" dirty="0"/>
              <a:t>h</a:t>
            </a:r>
            <a:r>
              <a:rPr lang="pt-BR" sz="3200" dirty="0"/>
              <a:t> respectivamente: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306" y="4066815"/>
            <a:ext cx="4907860" cy="224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3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642" y="1690688"/>
            <a:ext cx="4639751" cy="22630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Filtro de Kalman Estendido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648366" y="1370530"/>
            <a:ext cx="52843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Correção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 algn="just">
              <a:buNone/>
            </a:pPr>
            <a:r>
              <a:rPr lang="pt-BR" dirty="0"/>
              <a:t>Onde H</a:t>
            </a:r>
            <a:r>
              <a:rPr lang="pt-BR" baseline="-25000" dirty="0"/>
              <a:t>k-1 </a:t>
            </a:r>
            <a:r>
              <a:rPr lang="pt-BR" dirty="0"/>
              <a:t>é a jacobiana que contém as derivadas parciais de</a:t>
            </a:r>
            <a:r>
              <a:rPr lang="pt-BR" i="1" dirty="0"/>
              <a:t> h </a:t>
            </a:r>
            <a:r>
              <a:rPr lang="pt-BR" dirty="0"/>
              <a:t>em relação a y:</a:t>
            </a:r>
            <a:endParaRPr lang="pt-BR" dirty="0"/>
          </a:p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61" y="4637023"/>
            <a:ext cx="4410116" cy="9038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64562"/>
            <a:ext cx="3896542" cy="1701490"/>
          </a:xfrm>
          <a:prstGeom prst="rect">
            <a:avLst/>
          </a:prstGeom>
        </p:spPr>
      </p:pic>
      <p:sp>
        <p:nvSpPr>
          <p:cNvPr id="1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70530"/>
            <a:ext cx="5284304" cy="4351338"/>
          </a:xfrm>
        </p:spPr>
        <p:txBody>
          <a:bodyPr/>
          <a:lstStyle/>
          <a:p>
            <a:r>
              <a:rPr lang="pt-BR" dirty="0"/>
              <a:t>Predição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 algn="just">
              <a:buNone/>
            </a:pPr>
            <a:r>
              <a:rPr lang="pt-BR" dirty="0"/>
              <a:t>Onde </a:t>
            </a:r>
            <a:r>
              <a:rPr lang="pt-BR" dirty="0"/>
              <a:t>F</a:t>
            </a:r>
            <a:r>
              <a:rPr lang="pt-BR" baseline="-25000" dirty="0"/>
              <a:t>k-1 </a:t>
            </a:r>
            <a:r>
              <a:rPr lang="pt-BR" dirty="0"/>
              <a:t>é a jacobiana que contém as derivadas parciais de </a:t>
            </a:r>
            <a:r>
              <a:rPr lang="pt-BR" i="1" dirty="0"/>
              <a:t>f</a:t>
            </a:r>
            <a:r>
              <a:rPr lang="pt-BR" dirty="0"/>
              <a:t> em relação a x: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469" y="5333174"/>
            <a:ext cx="2935310" cy="77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2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Filtro de Kalman Estendido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8636"/>
          </a:xfrm>
        </p:spPr>
        <p:txBody>
          <a:bodyPr/>
          <a:lstStyle/>
          <a:p>
            <a:pPr algn="just"/>
            <a:r>
              <a:rPr lang="pt-BR" dirty="0"/>
              <a:t>Uma vez apresentado o equacionamento do filtro, é necessário definir qual será nosso processo de medição e qual será o corresponde da correção.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084442" y="3249198"/>
            <a:ext cx="46515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Medição                 Odometria</a:t>
            </a: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084442" y="4154517"/>
            <a:ext cx="602311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Correção                 Visão Computacional</a:t>
            </a:r>
          </a:p>
          <a:p>
            <a:endParaRPr lang="pt-BR" dirty="0"/>
          </a:p>
        </p:txBody>
      </p:sp>
      <p:sp>
        <p:nvSpPr>
          <p:cNvPr id="7" name="Seta: para a Direita 6"/>
          <p:cNvSpPr/>
          <p:nvPr/>
        </p:nvSpPr>
        <p:spPr>
          <a:xfrm>
            <a:off x="4625009" y="3357758"/>
            <a:ext cx="967409" cy="318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/>
          <p:cNvSpPr/>
          <p:nvPr/>
        </p:nvSpPr>
        <p:spPr>
          <a:xfrm>
            <a:off x="4671392" y="4263077"/>
            <a:ext cx="967409" cy="318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662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Filtro de Kalman Estendido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Vetor de estados relativos a predição </a:t>
            </a:r>
            <a:r>
              <a:rPr lang="pt-BR" dirty="0" err="1"/>
              <a:t>X</a:t>
            </a:r>
            <a:r>
              <a:rPr lang="pt-BR" baseline="-25000" dirty="0" err="1"/>
              <a:t>k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Correção: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862" y="2392431"/>
            <a:ext cx="5456431" cy="143744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768" y="4396684"/>
            <a:ext cx="5664086" cy="151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33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Filtro de Kalman Estendido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0193" y="2444359"/>
            <a:ext cx="3290493" cy="303409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719" y="1726734"/>
            <a:ext cx="2700311" cy="51060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69" y="2444359"/>
            <a:ext cx="4652189" cy="122557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920" y="3961284"/>
            <a:ext cx="5664086" cy="1517166"/>
          </a:xfrm>
          <a:prstGeom prst="rect">
            <a:avLst/>
          </a:prstGeom>
        </p:spPr>
      </p:pic>
      <p:sp>
        <p:nvSpPr>
          <p:cNvPr id="9" name="Seta: para a Direita 8"/>
          <p:cNvSpPr/>
          <p:nvPr/>
        </p:nvSpPr>
        <p:spPr>
          <a:xfrm>
            <a:off x="5664413" y="2891495"/>
            <a:ext cx="1046922" cy="331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/>
          <p:cNvSpPr/>
          <p:nvPr/>
        </p:nvSpPr>
        <p:spPr>
          <a:xfrm>
            <a:off x="6039016" y="4560841"/>
            <a:ext cx="672319" cy="31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0612" y="5478450"/>
            <a:ext cx="20859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04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Abordagem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Redução da área de trabalho: Meio campo</a:t>
            </a:r>
          </a:p>
          <a:p>
            <a:pPr lvl="1"/>
            <a:r>
              <a:rPr lang="pt-BR" dirty="0"/>
              <a:t>Reduz número de ambiguidades</a:t>
            </a:r>
          </a:p>
          <a:p>
            <a:r>
              <a:rPr lang="pt-BR" dirty="0"/>
              <a:t>Pontos de interesse no campo (</a:t>
            </a:r>
            <a:r>
              <a:rPr lang="pt-BR" i="1" dirty="0"/>
              <a:t>features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Centro de Campo;</a:t>
            </a:r>
          </a:p>
          <a:p>
            <a:pPr lvl="1"/>
            <a:r>
              <a:rPr lang="pt-BR" dirty="0"/>
              <a:t>Linhas;</a:t>
            </a:r>
          </a:p>
          <a:p>
            <a:pPr lvl="1"/>
            <a:r>
              <a:rPr lang="pt-BR" dirty="0"/>
              <a:t>Interseção de linhas;</a:t>
            </a:r>
          </a:p>
          <a:p>
            <a:pPr lvl="1"/>
            <a:r>
              <a:rPr lang="pt-BR" dirty="0"/>
              <a:t>Trave do gol;</a:t>
            </a:r>
          </a:p>
        </p:txBody>
      </p:sp>
    </p:spTree>
    <p:extLst>
      <p:ext uri="{BB962C8B-B14F-4D97-AF65-F5344CB8AC3E}">
        <p14:creationId xmlns:p14="http://schemas.microsoft.com/office/powerpoint/2010/main" val="1341782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Simulador 2D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Maior liberdade e facilidade para validação do método proposto.</a:t>
            </a:r>
          </a:p>
          <a:p>
            <a:r>
              <a:rPr lang="pt-BR" dirty="0"/>
              <a:t>Confere independência do módulo de localização em relação a qualidade das entradas esperadas:</a:t>
            </a:r>
          </a:p>
          <a:p>
            <a:pPr lvl="1"/>
            <a:r>
              <a:rPr lang="pt-BR" dirty="0"/>
              <a:t>Distancia das </a:t>
            </a:r>
            <a:r>
              <a:rPr lang="pt-BR" i="1" dirty="0"/>
              <a:t>features;</a:t>
            </a:r>
          </a:p>
          <a:p>
            <a:pPr lvl="1"/>
            <a:r>
              <a:rPr lang="pt-BR" dirty="0"/>
              <a:t>Leitura da odometria;</a:t>
            </a:r>
          </a:p>
          <a:p>
            <a:endParaRPr lang="pt-BR" dirty="0"/>
          </a:p>
          <a:p>
            <a:r>
              <a:rPr lang="pt-BR" dirty="0"/>
              <a:t>A priori, não é capaz de representar os problemas encontrados no mundo real.</a:t>
            </a:r>
            <a:endParaRPr lang="pt-BR" i="1" dirty="0"/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337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Simulador 2D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Composto por dois módulos:</a:t>
            </a:r>
          </a:p>
          <a:p>
            <a:pPr lvl="1" algn="just"/>
            <a:r>
              <a:rPr lang="pt-BR" sz="2800" dirty="0"/>
              <a:t>Campo: Capaz de gerar o mapa correspondente tanto de meio campo quanto campo completo;</a:t>
            </a:r>
          </a:p>
          <a:p>
            <a:pPr lvl="1" algn="just"/>
            <a:r>
              <a:rPr lang="pt-BR" sz="2800" dirty="0"/>
              <a:t>NAO: Emula o comportamento do NAO no campo de futebol:</a:t>
            </a:r>
          </a:p>
          <a:p>
            <a:pPr lvl="2" algn="just"/>
            <a:r>
              <a:rPr lang="pt-BR" sz="2800" dirty="0"/>
              <a:t>Ser capaz de se movimentar no campo e fornecer leituras simuladas do módulo Odometria (fornecendo estimativa de velocidade e posição);</a:t>
            </a:r>
          </a:p>
          <a:p>
            <a:pPr lvl="2" algn="just"/>
            <a:r>
              <a:rPr lang="pt-BR" sz="2800" dirty="0"/>
              <a:t>Ser capaz de identificar as mesmas </a:t>
            </a:r>
            <a:r>
              <a:rPr lang="pt-BR" sz="2800" i="1" dirty="0"/>
              <a:t>features </a:t>
            </a:r>
            <a:r>
              <a:rPr lang="pt-BR" sz="2800" dirty="0"/>
              <a:t>que o robô real deveria identificar caso estivesse na mesma pose (fornecendo classificação e distancia de cada </a:t>
            </a:r>
            <a:r>
              <a:rPr lang="pt-BR" sz="2800" i="1" dirty="0" err="1"/>
              <a:t>feature</a:t>
            </a:r>
            <a:r>
              <a:rPr lang="pt-BR" sz="2800" i="1" dirty="0"/>
              <a:t> </a:t>
            </a:r>
            <a:r>
              <a:rPr lang="pt-BR" sz="2800" dirty="0"/>
              <a:t>identificada no frame);</a:t>
            </a:r>
          </a:p>
          <a:p>
            <a:pPr lvl="2" algn="just"/>
            <a:endParaRPr lang="pt-BR" dirty="0"/>
          </a:p>
          <a:p>
            <a:pPr lvl="2" algn="just"/>
            <a:endParaRPr lang="pt-BR" dirty="0"/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725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é necessário possuir um sistema de localização?</a:t>
            </a:r>
          </a:p>
          <a:p>
            <a:r>
              <a:rPr lang="pt-BR" dirty="0"/>
              <a:t>O que é preciso para se implementar um sistema de localização?</a:t>
            </a:r>
          </a:p>
          <a:p>
            <a:r>
              <a:rPr lang="pt-BR" dirty="0"/>
              <a:t>Quais os principais métodos existentes?</a:t>
            </a:r>
          </a:p>
          <a:p>
            <a:r>
              <a:rPr lang="pt-BR" dirty="0"/>
              <a:t>Quais são os problemas associados ao processo?</a:t>
            </a:r>
          </a:p>
        </p:txBody>
      </p:sp>
    </p:spTree>
    <p:extLst>
      <p:ext uri="{BB962C8B-B14F-4D97-AF65-F5344CB8AC3E}">
        <p14:creationId xmlns:p14="http://schemas.microsoft.com/office/powerpoint/2010/main" val="1050700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200" dirty="0"/>
              <a:t>Simulador 2D – Visão Computacional Simulada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6742043" cy="284155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dirty="0"/>
              <a:t>O </a:t>
            </a:r>
            <a:r>
              <a:rPr lang="pt-BR" sz="2400" i="1" dirty="0" err="1"/>
              <a:t>fov</a:t>
            </a:r>
            <a:r>
              <a:rPr lang="pt-BR" sz="2400" i="1" dirty="0"/>
              <a:t> </a:t>
            </a:r>
            <a:r>
              <a:rPr lang="pt-BR" sz="2400" dirty="0"/>
              <a:t>do inglês </a:t>
            </a:r>
            <a:r>
              <a:rPr lang="pt-BR" sz="2400" i="1" dirty="0" err="1"/>
              <a:t>field</a:t>
            </a:r>
            <a:r>
              <a:rPr lang="pt-BR" sz="2400" i="1" dirty="0"/>
              <a:t> </a:t>
            </a:r>
            <a:r>
              <a:rPr lang="pt-BR" sz="2400" i="1" dirty="0" err="1"/>
              <a:t>of</a:t>
            </a:r>
            <a:r>
              <a:rPr lang="pt-BR" sz="2400" i="1" dirty="0"/>
              <a:t> </a:t>
            </a:r>
            <a:r>
              <a:rPr lang="pt-BR" sz="2400" i="1" dirty="0" err="1"/>
              <a:t>view</a:t>
            </a:r>
            <a:r>
              <a:rPr lang="pt-BR" sz="2400" dirty="0"/>
              <a:t> representa qual o ângulo máximo que a câmera é capaz de identificar.</a:t>
            </a:r>
          </a:p>
          <a:p>
            <a:pPr algn="just"/>
            <a:r>
              <a:rPr lang="pt-BR" sz="2400" dirty="0"/>
              <a:t>Por inspeção, constatou-se que na atual implementação do módulo de Visão Computacional, a distancia máxima que o robô real é capaz de identificar as </a:t>
            </a:r>
            <a:r>
              <a:rPr lang="pt-BR" sz="2400" i="1" dirty="0"/>
              <a:t>features</a:t>
            </a:r>
            <a:r>
              <a:rPr lang="pt-BR" sz="2400" dirty="0"/>
              <a:t> do campo na resolução de trabalho é de no máximo 5 metros.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835" y="2141261"/>
            <a:ext cx="4252285" cy="31728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8200" y="4465982"/>
            <a:ext cx="67851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Assim, traçando uma reta de comprimento igual a distancia máxima que uma </a:t>
            </a:r>
            <a:r>
              <a:rPr lang="pt-BR" sz="2400" i="1" dirty="0" err="1"/>
              <a:t>feature</a:t>
            </a:r>
            <a:r>
              <a:rPr lang="pt-BR" sz="2400" dirty="0"/>
              <a:t> pode ser identificada bem como sabendo o ângulo de visão do robô, é possível aproximar a visão do robô por um triangulo.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410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200" dirty="0"/>
              <a:t>Simulador 2D – Visão Computacional Simulada</a:t>
            </a:r>
            <a:endParaRPr lang="pt-BR" sz="42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91" y="1690688"/>
            <a:ext cx="6535934" cy="5098571"/>
          </a:xfrm>
        </p:spPr>
      </p:pic>
    </p:spTree>
    <p:extLst>
      <p:ext uri="{BB962C8B-B14F-4D97-AF65-F5344CB8AC3E}">
        <p14:creationId xmlns:p14="http://schemas.microsoft.com/office/powerpoint/2010/main" val="2987932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200" dirty="0"/>
              <a:t>Simulador 2D – Visão Computacional Simulada</a:t>
            </a:r>
            <a:endParaRPr lang="pt-BR" sz="4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simulação, identificar </a:t>
            </a:r>
            <a:r>
              <a:rPr lang="pt-BR" i="1" dirty="0"/>
              <a:t>features</a:t>
            </a:r>
            <a:r>
              <a:rPr lang="pt-BR" dirty="0"/>
              <a:t> é fácil!!</a:t>
            </a:r>
          </a:p>
          <a:p>
            <a:pPr lvl="1"/>
            <a:r>
              <a:rPr lang="pt-BR" dirty="0"/>
              <a:t>O mapa é conhecido e já foi programado.</a:t>
            </a:r>
          </a:p>
          <a:p>
            <a:pPr lvl="1"/>
            <a:r>
              <a:rPr lang="pt-BR" dirty="0"/>
              <a:t>Consequentemente já se sabe quais são as c</a:t>
            </a:r>
            <a:r>
              <a:rPr lang="pt-BR" dirty="0"/>
              <a:t>oordenadas do campo que possuem interseção de linha, traves do gol e centro de campo. Basta comparar!!</a:t>
            </a:r>
          </a:p>
          <a:p>
            <a:pPr lvl="1"/>
            <a:r>
              <a:rPr lang="pt-BR" dirty="0"/>
              <a:t>Para detecção de linhas observa-se se no conjunto de pontos que estão sendo avistados, quais possuem a mesma inclinação.</a:t>
            </a:r>
          </a:p>
          <a:p>
            <a:r>
              <a:rPr lang="pt-BR" dirty="0"/>
              <a:t>Partindo do mesmo princípio, a simulação sabe qual a posição verdadeira do robô no campo, bem como a posição que a </a:t>
            </a:r>
            <a:r>
              <a:rPr lang="pt-BR" i="1" dirty="0" err="1"/>
              <a:t>feature</a:t>
            </a:r>
            <a:r>
              <a:rPr lang="pt-BR" dirty="0"/>
              <a:t> de interesse está posicionada, logo a distancia também é conhecida.</a:t>
            </a:r>
          </a:p>
        </p:txBody>
      </p:sp>
    </p:spTree>
    <p:extLst>
      <p:ext uri="{BB962C8B-B14F-4D97-AF65-F5344CB8AC3E}">
        <p14:creationId xmlns:p14="http://schemas.microsoft.com/office/powerpoint/2010/main" val="2168150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Simulado 2D – Funções de movimento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4" y="1663887"/>
            <a:ext cx="3895491" cy="233978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967" y="4196017"/>
            <a:ext cx="3794783" cy="232003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24" y="4196016"/>
            <a:ext cx="3799129" cy="2320033"/>
          </a:xfrm>
          <a:prstGeom prst="rect">
            <a:avLst/>
          </a:prstGeom>
        </p:spPr>
      </p:pic>
      <p:sp>
        <p:nvSpPr>
          <p:cNvPr id="8" name="Seta: para a Esquerda 7"/>
          <p:cNvSpPr/>
          <p:nvPr/>
        </p:nvSpPr>
        <p:spPr>
          <a:xfrm rot="19063399">
            <a:off x="2566530" y="3317749"/>
            <a:ext cx="1125415" cy="562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Esquerda 8"/>
          <p:cNvSpPr/>
          <p:nvPr/>
        </p:nvSpPr>
        <p:spPr>
          <a:xfrm rot="12874815">
            <a:off x="8080016" y="3327946"/>
            <a:ext cx="1125415" cy="562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642723" y="2689223"/>
            <a:ext cx="1530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Avanço:</a:t>
            </a:r>
          </a:p>
          <a:p>
            <a:r>
              <a:rPr lang="pt-BR" dirty="0"/>
              <a:t>X, Y, </a:t>
            </a:r>
            <a:r>
              <a:rPr lang="el-GR" dirty="0"/>
              <a:t>Θ</a:t>
            </a:r>
            <a:r>
              <a:rPr lang="pt-BR" dirty="0"/>
              <a:t>  &gt; atual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660364" y="2689223"/>
            <a:ext cx="1483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Recuo:</a:t>
            </a:r>
          </a:p>
          <a:p>
            <a:r>
              <a:rPr lang="pt-BR" dirty="0"/>
              <a:t>X, Y, </a:t>
            </a:r>
            <a:r>
              <a:rPr lang="el-GR" dirty="0"/>
              <a:t>Θ</a:t>
            </a:r>
            <a:r>
              <a:rPr lang="pt-BR" dirty="0"/>
              <a:t> &lt; atual</a:t>
            </a:r>
          </a:p>
        </p:txBody>
      </p:sp>
    </p:spTree>
    <p:extLst>
      <p:ext uri="{BB962C8B-B14F-4D97-AF65-F5344CB8AC3E}">
        <p14:creationId xmlns:p14="http://schemas.microsoft.com/office/powerpoint/2010/main" val="611560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Simulado 2D – Funções de movimento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3" y="2974215"/>
            <a:ext cx="3895491" cy="233978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949157" y="1979760"/>
            <a:ext cx="1862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Rotação Positiva:</a:t>
            </a:r>
          </a:p>
          <a:p>
            <a:pPr algn="ctr"/>
            <a:r>
              <a:rPr lang="pt-BR" dirty="0"/>
              <a:t> </a:t>
            </a:r>
            <a:r>
              <a:rPr lang="el-GR" dirty="0"/>
              <a:t>Θ</a:t>
            </a:r>
            <a:r>
              <a:rPr lang="pt-BR" dirty="0"/>
              <a:t>  &gt; atual</a:t>
            </a:r>
          </a:p>
        </p:txBody>
      </p:sp>
      <p:sp>
        <p:nvSpPr>
          <p:cNvPr id="3" name="Seta: Curva para Cima 2"/>
          <p:cNvSpPr/>
          <p:nvPr/>
        </p:nvSpPr>
        <p:spPr>
          <a:xfrm rot="18676960">
            <a:off x="5498354" y="3047829"/>
            <a:ext cx="1484243" cy="64900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Seta: Curva para Baixo 3"/>
          <p:cNvSpPr/>
          <p:nvPr/>
        </p:nvSpPr>
        <p:spPr>
          <a:xfrm rot="2343498">
            <a:off x="5632174" y="4479235"/>
            <a:ext cx="1563757" cy="6228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56" y="4359668"/>
            <a:ext cx="3739026" cy="233097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56" y="1512807"/>
            <a:ext cx="3748404" cy="2307166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5309245" y="5599717"/>
            <a:ext cx="1862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Rotação Negativa:</a:t>
            </a:r>
          </a:p>
          <a:p>
            <a:pPr algn="ctr"/>
            <a:r>
              <a:rPr lang="pt-BR" dirty="0"/>
              <a:t> </a:t>
            </a:r>
            <a:r>
              <a:rPr lang="el-GR" dirty="0"/>
              <a:t>Θ</a:t>
            </a:r>
            <a:r>
              <a:rPr lang="pt-BR" dirty="0"/>
              <a:t>  &lt; atual</a:t>
            </a:r>
          </a:p>
        </p:txBody>
      </p:sp>
    </p:spTree>
    <p:extLst>
      <p:ext uri="{BB962C8B-B14F-4D97-AF65-F5344CB8AC3E}">
        <p14:creationId xmlns:p14="http://schemas.microsoft.com/office/powerpoint/2010/main" val="4179570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de localização - Correção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084581"/>
            <a:ext cx="10515600" cy="163319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4800" dirty="0"/>
              <a:t>Como estimar a posição do robô baseado na distancia até um tipo de </a:t>
            </a:r>
            <a:r>
              <a:rPr lang="pt-BR" sz="4800" i="1" dirty="0" err="1"/>
              <a:t>feature</a:t>
            </a:r>
            <a:r>
              <a:rPr lang="pt-BR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13335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de localização - Correção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813" y="1469284"/>
            <a:ext cx="5655714" cy="5145871"/>
          </a:xfrm>
        </p:spPr>
      </p:pic>
    </p:spTree>
    <p:extLst>
      <p:ext uri="{BB962C8B-B14F-4D97-AF65-F5344CB8AC3E}">
        <p14:creationId xmlns:p14="http://schemas.microsoft.com/office/powerpoint/2010/main" val="2511162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de localização - Correção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960" y="1690688"/>
            <a:ext cx="3812079" cy="4773684"/>
          </a:xfrm>
        </p:spPr>
      </p:pic>
    </p:spTree>
    <p:extLst>
      <p:ext uri="{BB962C8B-B14F-4D97-AF65-F5344CB8AC3E}">
        <p14:creationId xmlns:p14="http://schemas.microsoft.com/office/powerpoint/2010/main" val="3160723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de localização - Correção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2877"/>
            <a:ext cx="4542857" cy="4133333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538" y="1691782"/>
            <a:ext cx="4545262" cy="413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79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61" y="0"/>
            <a:ext cx="5500444" cy="6733728"/>
          </a:xfrm>
        </p:spPr>
      </p:pic>
    </p:spTree>
    <p:extLst>
      <p:ext uri="{BB962C8B-B14F-4D97-AF65-F5344CB8AC3E}">
        <p14:creationId xmlns:p14="http://schemas.microsoft.com/office/powerpoint/2010/main" val="280970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Motivação</a:t>
            </a:r>
          </a:p>
        </p:txBody>
      </p:sp>
      <p:pic>
        <p:nvPicPr>
          <p:cNvPr id="6" name="Picture 2" descr="http://www.robocup2014.org/wp-content/uploads/2014/04/RCfed_high_M_Trans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370" y="1690688"/>
            <a:ext cx="7549260" cy="4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571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 - Odometria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231" y="1395266"/>
            <a:ext cx="6396111" cy="4797084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" y="1395266"/>
            <a:ext cx="6501457" cy="487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03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 – Estimação de distancia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782" y="2208426"/>
            <a:ext cx="7646435" cy="323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03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 – Estimação de posição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70" y="1385884"/>
            <a:ext cx="7066450" cy="5299838"/>
          </a:xfrm>
        </p:spPr>
      </p:pic>
      <p:sp>
        <p:nvSpPr>
          <p:cNvPr id="5" name="CaixaDeTexto 4"/>
          <p:cNvSpPr txBox="1"/>
          <p:nvPr/>
        </p:nvSpPr>
        <p:spPr>
          <a:xfrm>
            <a:off x="8078720" y="3264875"/>
            <a:ext cx="2485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Precisão de 95% para XY</a:t>
            </a:r>
          </a:p>
          <a:p>
            <a:pPr algn="ctr"/>
            <a:r>
              <a:rPr lang="pt-BR" dirty="0"/>
              <a:t>e</a:t>
            </a:r>
          </a:p>
          <a:p>
            <a:pPr algn="ctr"/>
            <a:r>
              <a:rPr lang="pt-BR" dirty="0"/>
              <a:t>81.5% para orientação</a:t>
            </a:r>
          </a:p>
        </p:txBody>
      </p:sp>
    </p:spTree>
    <p:extLst>
      <p:ext uri="{BB962C8B-B14F-4D97-AF65-F5344CB8AC3E}">
        <p14:creationId xmlns:p14="http://schemas.microsoft.com/office/powerpoint/2010/main" val="403126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 – Estimação de posição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213"/>
            <a:ext cx="6358598" cy="4768949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9" y="1267126"/>
            <a:ext cx="6462827" cy="484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57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 – Estimação de posição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198" y="1399139"/>
            <a:ext cx="6779603" cy="507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6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459" y="596348"/>
            <a:ext cx="4611669" cy="5774973"/>
          </a:xfrm>
        </p:spPr>
      </p:pic>
    </p:spTree>
    <p:extLst>
      <p:ext uri="{BB962C8B-B14F-4D97-AF65-F5344CB8AC3E}">
        <p14:creationId xmlns:p14="http://schemas.microsoft.com/office/powerpoint/2010/main" val="318291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 – Impacto das features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77" y="2352102"/>
            <a:ext cx="11772645" cy="312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55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 – Campo Completo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533" y="1690688"/>
            <a:ext cx="5342857" cy="4000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93" y="1690688"/>
            <a:ext cx="5333333" cy="4000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521227" y="5690688"/>
            <a:ext cx="145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Meio Campo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165454" y="5682941"/>
            <a:ext cx="181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Campo Completo</a:t>
            </a:r>
          </a:p>
        </p:txBody>
      </p:sp>
    </p:spTree>
    <p:extLst>
      <p:ext uri="{BB962C8B-B14F-4D97-AF65-F5344CB8AC3E}">
        <p14:creationId xmlns:p14="http://schemas.microsoft.com/office/powerpoint/2010/main" val="3111562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 – Campo Completo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8" y="1423402"/>
            <a:ext cx="5945051" cy="4458789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29" y="1423402"/>
            <a:ext cx="6016283" cy="451221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706758" y="5943362"/>
            <a:ext cx="145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Meio Campo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350985" y="5935615"/>
            <a:ext cx="181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Campo Completo</a:t>
            </a:r>
          </a:p>
        </p:txBody>
      </p:sp>
    </p:spTree>
    <p:extLst>
      <p:ext uri="{BB962C8B-B14F-4D97-AF65-F5344CB8AC3E}">
        <p14:creationId xmlns:p14="http://schemas.microsoft.com/office/powerpoint/2010/main" val="1336247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 – Campo Completo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427" y="2703616"/>
            <a:ext cx="8027145" cy="17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1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Rectangle 7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https://i.ytimg.com/vi/MMs3DuzRG4s/maxresdefaul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44" r="-3" b="34139"/>
          <a:stretch/>
        </p:blipFill>
        <p:spPr bwMode="auto">
          <a:xfrm>
            <a:off x="5926239" y="10"/>
            <a:ext cx="6265760" cy="1709918"/>
          </a:xfrm>
          <a:custGeom>
            <a:avLst/>
            <a:gdLst>
              <a:gd name="connsiteX0" fmla="*/ 0 w 6265760"/>
              <a:gd name="connsiteY0" fmla="*/ 0 h 1709928"/>
              <a:gd name="connsiteX1" fmla="*/ 6265760 w 6265760"/>
              <a:gd name="connsiteY1" fmla="*/ 0 h 1709928"/>
              <a:gd name="connsiteX2" fmla="*/ 6265760 w 6265760"/>
              <a:gd name="connsiteY2" fmla="*/ 1709928 h 1709928"/>
              <a:gd name="connsiteX3" fmla="*/ 795246 w 6265760"/>
              <a:gd name="connsiteY3" fmla="*/ 1709928 h 1709928"/>
              <a:gd name="connsiteX4" fmla="*/ 790682 w 6265760"/>
              <a:gd name="connsiteY4" fmla="*/ 1700078 h 1709928"/>
              <a:gd name="connsiteX5" fmla="*/ 787724 w 6265760"/>
              <a:gd name="connsiteY5" fmla="*/ 1700078 h 17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5760" h="1709928">
                <a:moveTo>
                  <a:pt x="0" y="0"/>
                </a:moveTo>
                <a:lnTo>
                  <a:pt x="6265760" y="0"/>
                </a:lnTo>
                <a:lnTo>
                  <a:pt x="6265760" y="1709928"/>
                </a:lnTo>
                <a:lnTo>
                  <a:pt x="795246" y="1709928"/>
                </a:lnTo>
                <a:lnTo>
                  <a:pt x="790682" y="1700078"/>
                </a:lnTo>
                <a:lnTo>
                  <a:pt x="787724" y="170007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2" descr="https://i.ytimg.com/vi/ZpuFoDsGVko/maxresdefault.jpg"/>
          <p:cNvPicPr>
            <a:picLocks noChangeAspect="1"/>
          </p:cNvPicPr>
          <p:nvPr/>
        </p:nvPicPr>
        <p:blipFill rotWithShape="1">
          <a:blip r:embed="rId3"/>
          <a:srcRect t="11179" r="-2" b="33251"/>
          <a:stretch/>
        </p:blipFill>
        <p:spPr>
          <a:xfrm>
            <a:off x="6721487" y="1709929"/>
            <a:ext cx="5470513" cy="1709928"/>
          </a:xfrm>
          <a:custGeom>
            <a:avLst/>
            <a:gdLst>
              <a:gd name="connsiteX0" fmla="*/ 0 w 5470513"/>
              <a:gd name="connsiteY0" fmla="*/ 0 h 1709928"/>
              <a:gd name="connsiteX1" fmla="*/ 5470513 w 5470513"/>
              <a:gd name="connsiteY1" fmla="*/ 0 h 1709928"/>
              <a:gd name="connsiteX2" fmla="*/ 5470513 w 5470513"/>
              <a:gd name="connsiteY2" fmla="*/ 1709928 h 1709928"/>
              <a:gd name="connsiteX3" fmla="*/ 792289 w 5470513"/>
              <a:gd name="connsiteY3" fmla="*/ 1709928 h 17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0513" h="1709928">
                <a:moveTo>
                  <a:pt x="0" y="0"/>
                </a:moveTo>
                <a:lnTo>
                  <a:pt x="5470513" y="0"/>
                </a:lnTo>
                <a:lnTo>
                  <a:pt x="5470513" y="1709928"/>
                </a:lnTo>
                <a:lnTo>
                  <a:pt x="792289" y="1709928"/>
                </a:lnTo>
                <a:close/>
              </a:path>
            </a:pathLst>
          </a:custGeom>
        </p:spPr>
      </p:pic>
      <p:pic>
        <p:nvPicPr>
          <p:cNvPr id="2056" name="Picture 8" descr="http://www.robocup.org/system/leagues/images/000/000/001/list/soccer.png?146114805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5" r="-3" b="7069"/>
          <a:stretch/>
        </p:blipFill>
        <p:spPr bwMode="auto">
          <a:xfrm>
            <a:off x="7509464" y="3410554"/>
            <a:ext cx="4682536" cy="1709928"/>
          </a:xfrm>
          <a:custGeom>
            <a:avLst/>
            <a:gdLst>
              <a:gd name="connsiteX0" fmla="*/ 0 w 4682536"/>
              <a:gd name="connsiteY0" fmla="*/ 0 h 1709928"/>
              <a:gd name="connsiteX1" fmla="*/ 4682536 w 4682536"/>
              <a:gd name="connsiteY1" fmla="*/ 0 h 1709928"/>
              <a:gd name="connsiteX2" fmla="*/ 4682536 w 4682536"/>
              <a:gd name="connsiteY2" fmla="*/ 1709928 h 1709928"/>
              <a:gd name="connsiteX3" fmla="*/ 792291 w 4682536"/>
              <a:gd name="connsiteY3" fmla="*/ 1709928 h 1709928"/>
              <a:gd name="connsiteX4" fmla="*/ 404649 w 4682536"/>
              <a:gd name="connsiteY4" fmla="*/ 873316 h 1709928"/>
              <a:gd name="connsiteX5" fmla="*/ 404648 w 4682536"/>
              <a:gd name="connsiteY5" fmla="*/ 873316 h 17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82536" h="1709928">
                <a:moveTo>
                  <a:pt x="0" y="0"/>
                </a:moveTo>
                <a:lnTo>
                  <a:pt x="4682536" y="0"/>
                </a:lnTo>
                <a:lnTo>
                  <a:pt x="4682536" y="1709928"/>
                </a:lnTo>
                <a:lnTo>
                  <a:pt x="792291" y="1709928"/>
                </a:lnTo>
                <a:lnTo>
                  <a:pt x="404649" y="873316"/>
                </a:lnTo>
                <a:lnTo>
                  <a:pt x="404648" y="87331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ytimg.com/vi/C1OWXYh3Ulw/maxresdefaul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5" r="1" b="24104"/>
          <a:stretch/>
        </p:blipFill>
        <p:spPr bwMode="auto">
          <a:xfrm>
            <a:off x="7352035" y="5120483"/>
            <a:ext cx="4839964" cy="1737518"/>
          </a:xfrm>
          <a:custGeom>
            <a:avLst/>
            <a:gdLst>
              <a:gd name="connsiteX0" fmla="*/ 949721 w 4839964"/>
              <a:gd name="connsiteY0" fmla="*/ 0 h 1737518"/>
              <a:gd name="connsiteX1" fmla="*/ 4839964 w 4839964"/>
              <a:gd name="connsiteY1" fmla="*/ 0 h 1737518"/>
              <a:gd name="connsiteX2" fmla="*/ 4839964 w 4839964"/>
              <a:gd name="connsiteY2" fmla="*/ 1737518 h 1737518"/>
              <a:gd name="connsiteX3" fmla="*/ 0 w 4839964"/>
              <a:gd name="connsiteY3" fmla="*/ 1737518 h 1737518"/>
              <a:gd name="connsiteX4" fmla="*/ 0 w 4839964"/>
              <a:gd name="connsiteY4" fmla="*/ 1737517 h 1737518"/>
              <a:gd name="connsiteX5" fmla="*/ 1750164 w 4839964"/>
              <a:gd name="connsiteY5" fmla="*/ 1737517 h 1737518"/>
              <a:gd name="connsiteX6" fmla="*/ 1750164 w 4839964"/>
              <a:gd name="connsiteY6" fmla="*/ 1737516 h 1737518"/>
              <a:gd name="connsiteX7" fmla="*/ 1754794 w 4839964"/>
              <a:gd name="connsiteY7" fmla="*/ 1737516 h 173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9964" h="1737518">
                <a:moveTo>
                  <a:pt x="949721" y="0"/>
                </a:moveTo>
                <a:lnTo>
                  <a:pt x="4839964" y="0"/>
                </a:lnTo>
                <a:lnTo>
                  <a:pt x="4839964" y="1737518"/>
                </a:lnTo>
                <a:lnTo>
                  <a:pt x="0" y="1737518"/>
                </a:lnTo>
                <a:lnTo>
                  <a:pt x="0" y="1737517"/>
                </a:lnTo>
                <a:lnTo>
                  <a:pt x="1750164" y="1737517"/>
                </a:lnTo>
                <a:lnTo>
                  <a:pt x="1750164" y="1737516"/>
                </a:lnTo>
                <a:lnTo>
                  <a:pt x="1754794" y="173751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RoboCup</a:t>
            </a:r>
          </a:p>
        </p:txBody>
      </p:sp>
      <p:sp>
        <p:nvSpPr>
          <p:cNvPr id="2060" name="Content Placeholder 2059"/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en-US" sz="3600" dirty="0"/>
              <a:t>A RoboCup é </a:t>
            </a:r>
            <a:r>
              <a:rPr lang="en-US" sz="3600" dirty="0" err="1"/>
              <a:t>composta</a:t>
            </a:r>
            <a:r>
              <a:rPr lang="en-US" sz="3600" dirty="0"/>
              <a:t> </a:t>
            </a:r>
            <a:r>
              <a:rPr lang="en-US" sz="3600" dirty="0" err="1"/>
              <a:t>por</a:t>
            </a:r>
            <a:r>
              <a:rPr lang="en-US" sz="3600" dirty="0"/>
              <a:t> </a:t>
            </a:r>
            <a:r>
              <a:rPr lang="en-US" sz="3600" dirty="0" err="1"/>
              <a:t>quatro</a:t>
            </a:r>
            <a:r>
              <a:rPr lang="en-US" sz="3600" dirty="0"/>
              <a:t> </a:t>
            </a:r>
            <a:r>
              <a:rPr lang="en-US" sz="3600" dirty="0" err="1"/>
              <a:t>ligas</a:t>
            </a:r>
            <a:r>
              <a:rPr lang="en-US" sz="3600" dirty="0"/>
              <a:t> </a:t>
            </a:r>
            <a:r>
              <a:rPr lang="en-US" sz="3600" dirty="0" err="1"/>
              <a:t>principais</a:t>
            </a:r>
            <a:r>
              <a:rPr lang="en-US" sz="3600" dirty="0"/>
              <a:t>:</a:t>
            </a:r>
          </a:p>
          <a:p>
            <a:pPr lvl="1"/>
            <a:r>
              <a:rPr lang="en-US" sz="3200" dirty="0"/>
              <a:t>Industrial</a:t>
            </a:r>
          </a:p>
          <a:p>
            <a:pPr lvl="1"/>
            <a:r>
              <a:rPr lang="en-US" sz="3200" dirty="0"/>
              <a:t>Rescue</a:t>
            </a:r>
          </a:p>
          <a:p>
            <a:pPr lvl="1"/>
            <a:r>
              <a:rPr lang="en-US" sz="3200" dirty="0"/>
              <a:t>Soccer</a:t>
            </a:r>
          </a:p>
          <a:p>
            <a:pPr lvl="1"/>
            <a:r>
              <a:rPr lang="en-US" sz="3200" dirty="0"/>
              <a:t>@Home</a:t>
            </a:r>
          </a:p>
        </p:txBody>
      </p:sp>
    </p:spTree>
    <p:extLst>
      <p:ext uri="{BB962C8B-B14F-4D97-AF65-F5344CB8AC3E}">
        <p14:creationId xmlns:p14="http://schemas.microsoft.com/office/powerpoint/2010/main" val="2736488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89853" y="2806285"/>
            <a:ext cx="6198704" cy="1275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9000" dirty="0"/>
              <a:t>Obrigado!!!!</a:t>
            </a:r>
          </a:p>
        </p:txBody>
      </p:sp>
    </p:spTree>
    <p:extLst>
      <p:ext uri="{BB962C8B-B14F-4D97-AF65-F5344CB8AC3E}">
        <p14:creationId xmlns:p14="http://schemas.microsoft.com/office/powerpoint/2010/main" val="420173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2" descr="http://www.robocup.org/system/leagues/images/000/000/001/list/soccer.png?1461148054"/>
          <p:cNvPicPr>
            <a:picLocks noChangeAspect="1"/>
          </p:cNvPicPr>
          <p:nvPr/>
        </p:nvPicPr>
        <p:blipFill rotWithShape="1">
          <a:blip r:embed="rId2"/>
          <a:srcRect l="7430" r="143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pt-BR" sz="4000"/>
              <a:t>Standard Plataform League</a:t>
            </a:r>
          </a:p>
        </p:txBody>
      </p:sp>
      <p:sp>
        <p:nvSpPr>
          <p:cNvPr id="3078" name="Content Placeholder 3077"/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r>
              <a:rPr lang="en-US" sz="3200" dirty="0" err="1"/>
              <a:t>Robo</a:t>
            </a:r>
            <a:r>
              <a:rPr lang="en-US" sz="3200" dirty="0"/>
              <a:t> NAO</a:t>
            </a:r>
          </a:p>
          <a:p>
            <a:r>
              <a:rPr lang="en-US" sz="3200" dirty="0" err="1"/>
              <a:t>Desde</a:t>
            </a:r>
            <a:r>
              <a:rPr lang="en-US" sz="3200" dirty="0"/>
              <a:t> 2008 </a:t>
            </a:r>
            <a:r>
              <a:rPr lang="en-US" sz="3200" dirty="0" err="1"/>
              <a:t>até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dias</a:t>
            </a:r>
            <a:r>
              <a:rPr lang="en-US" sz="3200" dirty="0"/>
              <a:t> </a:t>
            </a:r>
            <a:r>
              <a:rPr lang="en-US" sz="3200" dirty="0" err="1"/>
              <a:t>atuais</a:t>
            </a:r>
            <a:endParaRPr lang="en-US" sz="3200" dirty="0"/>
          </a:p>
          <a:p>
            <a:r>
              <a:rPr lang="en-US" sz="3200" dirty="0" err="1"/>
              <a:t>Modalidade</a:t>
            </a:r>
            <a:r>
              <a:rPr lang="en-US" sz="3200" dirty="0"/>
              <a:t> de times</a:t>
            </a:r>
          </a:p>
          <a:p>
            <a:r>
              <a:rPr lang="en-US" sz="3200" dirty="0"/>
              <a:t>Drop-in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557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campo de futebol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705094"/>
              </p:ext>
            </p:extLst>
          </p:nvPr>
        </p:nvGraphicFramePr>
        <p:xfrm>
          <a:off x="6891130" y="86195"/>
          <a:ext cx="4632358" cy="6766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2297038312"/>
                    </a:ext>
                  </a:extLst>
                </a:gridCol>
                <a:gridCol w="2088104">
                  <a:extLst>
                    <a:ext uri="{9D8B030D-6E8A-4147-A177-3AD203B41FA5}">
                      <a16:colId xmlns:a16="http://schemas.microsoft.com/office/drawing/2014/main" val="2118447848"/>
                    </a:ext>
                  </a:extLst>
                </a:gridCol>
                <a:gridCol w="2104199">
                  <a:extLst>
                    <a:ext uri="{9D8B030D-6E8A-4147-A177-3AD203B41FA5}">
                      <a16:colId xmlns:a16="http://schemas.microsoft.com/office/drawing/2014/main" val="406974474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pt-BR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Tamanho(mm)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0347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pt-BR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Comprimento do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3393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pt-BR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Largura do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67273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pt-BR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Largura da linha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789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pt-BR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Tamanho da marca do pênalti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8347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pt-BR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Comprimento</a:t>
                      </a:r>
                      <a:r>
                        <a:rPr lang="pt-BR" sz="1600" baseline="0" dirty="0"/>
                        <a:t> da área do pênalti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4518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pt-BR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Largura da área do pênalti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2200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1539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pt-BR" sz="16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Distancia da marca do </a:t>
                      </a:r>
                      <a:r>
                        <a:rPr lang="pt-BR" sz="1600" dirty="0" err="1"/>
                        <a:t>penalti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1300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4846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pt-BR" sz="16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Diâmetro do Centro de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7888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pt-BR" sz="16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Distancia da linha até o limite do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920569"/>
                  </a:ext>
                </a:extLst>
              </a:tr>
            </a:tbl>
          </a:graphicData>
        </a:graphic>
      </p:graphicFrame>
      <p:pic>
        <p:nvPicPr>
          <p:cNvPr id="10" name="Espaço Reservado para Conteúdo 3"/>
          <p:cNvPicPr>
            <a:picLocks noChangeAspect="1"/>
          </p:cNvPicPr>
          <p:nvPr/>
        </p:nvPicPr>
        <p:blipFill rotWithShape="1">
          <a:blip r:embed="rId2"/>
          <a:srcRect t="2911" r="3" b="3367"/>
          <a:stretch/>
        </p:blipFill>
        <p:spPr>
          <a:xfrm>
            <a:off x="346027" y="1690689"/>
            <a:ext cx="5291069" cy="362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4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Robô NAO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991" y="1690688"/>
            <a:ext cx="5250809" cy="4795080"/>
          </a:xfrm>
        </p:spPr>
      </p:pic>
      <p:sp>
        <p:nvSpPr>
          <p:cNvPr id="5" name="CaixaDeTexto 4"/>
          <p:cNvSpPr txBox="1"/>
          <p:nvPr/>
        </p:nvSpPr>
        <p:spPr>
          <a:xfrm>
            <a:off x="939431" y="1690688"/>
            <a:ext cx="506233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Duas câmeras na cabeça.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Sensores táteis na cabeça e nas mãos.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Microfones.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Autofalantes.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Botão no peito.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Sensores infravermelho.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Dois pares de sensores ultrassom no peito.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Unidade Inercial composta por acelerômetro e giroscópio.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i="1" dirty="0" err="1"/>
              <a:t>Bumper</a:t>
            </a:r>
            <a:r>
              <a:rPr lang="pt-BR" sz="2400" dirty="0"/>
              <a:t> e sensores de pressão nos pés.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52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Problemática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Objetivo: Estimar a pose (x, y, </a:t>
            </a:r>
            <a:r>
              <a:rPr lang="el-GR" dirty="0"/>
              <a:t>θ</a:t>
            </a:r>
            <a:r>
              <a:rPr lang="pt-BR" dirty="0"/>
              <a:t>) no campo de futebol</a:t>
            </a:r>
          </a:p>
          <a:p>
            <a:r>
              <a:rPr lang="pt-BR" dirty="0"/>
              <a:t>Sensores utilizados: Acelerômetro, giroscópio e câmeras de vídeo</a:t>
            </a:r>
          </a:p>
          <a:p>
            <a:r>
              <a:rPr lang="pt-BR" dirty="0"/>
              <a:t>Odometria não é confiável:</a:t>
            </a:r>
          </a:p>
          <a:p>
            <a:pPr lvl="1"/>
            <a:r>
              <a:rPr lang="pt-BR" dirty="0"/>
              <a:t>Escorregamentos;</a:t>
            </a:r>
          </a:p>
          <a:p>
            <a:pPr lvl="1"/>
            <a:r>
              <a:rPr lang="pt-BR" dirty="0"/>
              <a:t>Integração dos erros de medida ao longo do tempo;</a:t>
            </a:r>
          </a:p>
          <a:p>
            <a:r>
              <a:rPr lang="pt-BR" dirty="0"/>
              <a:t>Visão Computacional:</a:t>
            </a:r>
          </a:p>
          <a:p>
            <a:pPr lvl="1"/>
            <a:r>
              <a:rPr lang="pt-BR" dirty="0"/>
              <a:t>Alto custo de processamento;</a:t>
            </a:r>
          </a:p>
          <a:p>
            <a:pPr lvl="1"/>
            <a:r>
              <a:rPr lang="pt-BR" dirty="0"/>
              <a:t>Objetos de interesse no campo não são únicos;</a:t>
            </a:r>
          </a:p>
          <a:p>
            <a:pPr lvl="1"/>
            <a:r>
              <a:rPr lang="pt-BR" dirty="0"/>
              <a:t>Nem sempre será possível obter informações relevantes do campo;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Fusão sensorial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Filtro de Kalman:</a:t>
            </a:r>
          </a:p>
          <a:p>
            <a:pPr lvl="1"/>
            <a:r>
              <a:rPr lang="pt-BR" dirty="0"/>
              <a:t>Técnica de filtragem e predição para sistemas lineares;</a:t>
            </a:r>
          </a:p>
          <a:p>
            <a:pPr lvl="1"/>
            <a:r>
              <a:rPr lang="pt-BR" dirty="0"/>
              <a:t>Algoritmo recursivo ótimo;</a:t>
            </a:r>
          </a:p>
          <a:p>
            <a:pPr lvl="1"/>
            <a:r>
              <a:rPr lang="pt-BR" dirty="0"/>
              <a:t>Provê uma medida estimada do estado de um processo baseado no estado anterior ou inicial;</a:t>
            </a:r>
          </a:p>
          <a:p>
            <a:pPr lvl="1"/>
            <a:r>
              <a:rPr lang="pt-BR" dirty="0"/>
              <a:t>Composto por duas etapas:</a:t>
            </a:r>
          </a:p>
          <a:p>
            <a:pPr lvl="2"/>
            <a:r>
              <a:rPr lang="pt-BR" dirty="0"/>
              <a:t>Predição;</a:t>
            </a:r>
          </a:p>
          <a:p>
            <a:pPr lvl="2"/>
            <a:r>
              <a:rPr lang="pt-BR" dirty="0"/>
              <a:t>Correção;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79260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1019</Words>
  <Application>Microsoft Office PowerPoint</Application>
  <PresentationFormat>Widescreen</PresentationFormat>
  <Paragraphs>182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Tema do Office</vt:lpstr>
      <vt:lpstr>Localização de Robô Humanoide aplicado a Futebol de Robôs</vt:lpstr>
      <vt:lpstr>Motivação</vt:lpstr>
      <vt:lpstr>Motivação</vt:lpstr>
      <vt:lpstr>RoboCup</vt:lpstr>
      <vt:lpstr>Standard Plataform League</vt:lpstr>
      <vt:lpstr>O campo de futebol</vt:lpstr>
      <vt:lpstr>Robô NAO</vt:lpstr>
      <vt:lpstr>Problemática</vt:lpstr>
      <vt:lpstr>Fusão sensorial</vt:lpstr>
      <vt:lpstr>Filtro de Kalman</vt:lpstr>
      <vt:lpstr>Filtro de Kalman</vt:lpstr>
      <vt:lpstr>Filtro de Kalman Estendido</vt:lpstr>
      <vt:lpstr>Filtro de Kalman Estendido</vt:lpstr>
      <vt:lpstr>Filtro de Kalman Estendido</vt:lpstr>
      <vt:lpstr>Filtro de Kalman Estendido</vt:lpstr>
      <vt:lpstr>Filtro de Kalman Estendido</vt:lpstr>
      <vt:lpstr>Abordagem</vt:lpstr>
      <vt:lpstr>Simulador 2D</vt:lpstr>
      <vt:lpstr>Simulador 2D</vt:lpstr>
      <vt:lpstr>Simulador 2D – Visão Computacional Simulada</vt:lpstr>
      <vt:lpstr>Simulador 2D – Visão Computacional Simulada</vt:lpstr>
      <vt:lpstr>Simulador 2D – Visão Computacional Simulada</vt:lpstr>
      <vt:lpstr>Simulado 2D – Funções de movimento</vt:lpstr>
      <vt:lpstr>Simulado 2D – Funções de movimento</vt:lpstr>
      <vt:lpstr>Algoritmo de localização - Correção</vt:lpstr>
      <vt:lpstr>Algoritmo de localização - Correção</vt:lpstr>
      <vt:lpstr>Algoritmo de localização - Correção</vt:lpstr>
      <vt:lpstr>Algoritmo de localização - Correção</vt:lpstr>
      <vt:lpstr>Apresentação do PowerPoint</vt:lpstr>
      <vt:lpstr>Resultados - Odometria</vt:lpstr>
      <vt:lpstr>Resultados – Estimação de distancia</vt:lpstr>
      <vt:lpstr>Resultados – Estimação de posição</vt:lpstr>
      <vt:lpstr>Resultados – Estimação de posição</vt:lpstr>
      <vt:lpstr>Resultados – Estimação de posição</vt:lpstr>
      <vt:lpstr>Apresentação do PowerPoint</vt:lpstr>
      <vt:lpstr>Resultados – Impacto das features</vt:lpstr>
      <vt:lpstr>Resultados – Campo Completo</vt:lpstr>
      <vt:lpstr>Resultados – Campo Completo</vt:lpstr>
      <vt:lpstr>Resultados – Campo Completo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Localização de Robô Humanoide aplicado a Futebol de Robôs</dc:title>
  <dc:creator>Raphael Arthur</dc:creator>
  <cp:lastModifiedBy>Raphael Arthur</cp:lastModifiedBy>
  <cp:revision>36</cp:revision>
  <dcterms:created xsi:type="dcterms:W3CDTF">2016-12-04T19:57:02Z</dcterms:created>
  <dcterms:modified xsi:type="dcterms:W3CDTF">2016-12-07T02:49:31Z</dcterms:modified>
</cp:coreProperties>
</file>