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codeacademy.com/es" TargetMode="Externa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codeacademy.com/es" TargetMode="Externa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linkedin.com/in/jhonasttanregalado" TargetMode="External"/><Relationship Id="rId3" Type="http://schemas.openxmlformats.org/officeDocument/2006/relationships/image" Target="../media/image5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chemeClr val="accent5">
            <a:hueOff val="100859"/>
            <a:satOff val="-13629"/>
            <a:lumOff val="23879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CRCNY Presenta</a:t>
            </a:r>
          </a:p>
        </p:txBody>
      </p:sp>
      <p:sp>
        <p:nvSpPr>
          <p:cNvPr id="120" name="Shape 120"/>
          <p:cNvSpPr/>
          <p:nvPr>
            <p:ph type="subTitle" sz="half" idx="1"/>
          </p:nvPr>
        </p:nvSpPr>
        <p:spPr>
          <a:xfrm>
            <a:off x="2381250" y="6883400"/>
            <a:ext cx="19621500" cy="3490715"/>
          </a:xfrm>
          <a:prstGeom prst="rect">
            <a:avLst/>
          </a:prstGeom>
        </p:spPr>
        <p:txBody>
          <a:bodyPr/>
          <a:lstStyle/>
          <a:p>
            <a:pPr defTabSz="387984">
              <a:defRPr sz="3995"/>
            </a:pPr>
            <a:r>
              <a:t>Aprenda a Programar en Python</a:t>
            </a:r>
          </a:p>
          <a:p>
            <a:pPr defTabSz="387984">
              <a:defRPr sz="3995"/>
            </a:pPr>
            <a:r>
              <a:t>con Jhonasttan Regalado, PMP</a:t>
            </a:r>
          </a:p>
          <a:p>
            <a:pPr defTabSz="387984">
              <a:defRPr sz="3525"/>
            </a:pPr>
          </a:p>
          <a:p>
            <a:pPr defTabSz="387984">
              <a:defRPr sz="3525"/>
            </a:pPr>
            <a:r>
              <a:t>¡Entérate de las carreras disponibles en tecnología!</a:t>
            </a:r>
          </a:p>
          <a:p>
            <a:pPr defTabSz="387984">
              <a:defRPr sz="3525"/>
            </a:pPr>
            <a:r>
              <a:t>¡Aprende como ayudar tus hijos con programas de computación </a:t>
            </a:r>
          </a:p>
          <a:p>
            <a:pPr defTabSz="387984">
              <a:defRPr sz="3525"/>
            </a:pPr>
            <a:r>
              <a:t>del presente y futuro!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title"/>
          </p:nvPr>
        </p:nvSpPr>
        <p:spPr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hueOff val="243286"/>
                  <a:satOff val="19694"/>
                  <a:lumOff val="-10952"/>
                </a:schemeClr>
              </a:gs>
            </a:gsLst>
            <a:lin ang="5400000"/>
          </a:gradFill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/>
          <a:lstStyle>
            <a:lvl1pPr>
              <a:defRPr sz="90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Plan de estudios</a:t>
            </a:r>
          </a:p>
        </p:txBody>
      </p:sp>
      <p:sp>
        <p:nvSpPr>
          <p:cNvPr id="155" name="Shape 155"/>
          <p:cNvSpPr/>
          <p:nvPr>
            <p:ph type="body" idx="1"/>
          </p:nvPr>
        </p:nvSpPr>
        <p:spPr>
          <a:xfrm>
            <a:off x="2184400" y="3441700"/>
            <a:ext cx="20815300" cy="8839200"/>
          </a:xfrm>
          <a:prstGeom prst="rect">
            <a:avLst/>
          </a:prstGeom>
        </p:spPr>
        <p:txBody>
          <a:bodyPr anchor="t"/>
          <a:lstStyle/>
          <a:p>
            <a:pPr marL="0" indent="0" defTabSz="652145">
              <a:spcBef>
                <a:spcPts val="0"/>
              </a:spcBef>
              <a:buSzTx/>
              <a:buNone/>
              <a:defRPr b="1" sz="4108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 defTabSz="652145">
              <a:spcBef>
                <a:spcPts val="0"/>
              </a:spcBef>
              <a:buSzTx/>
              <a:buNone/>
              <a:defRPr b="1" sz="4108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 defTabSz="652145">
              <a:spcBef>
                <a:spcPts val="0"/>
              </a:spcBef>
              <a:buSzTx/>
              <a:buNone/>
              <a:defRPr b="1" sz="4108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Lección 1 - Sintaxis</a:t>
            </a:r>
          </a:p>
          <a:p>
            <a:pPr marL="0" indent="0" defTabSz="652145">
              <a:spcBef>
                <a:spcPts val="0"/>
              </a:spcBef>
              <a:buSzTx/>
              <a:buNone/>
              <a:defRPr b="1" sz="4108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 defTabSz="652145">
              <a:spcBef>
                <a:spcPts val="0"/>
              </a:spcBef>
              <a:buSzTx/>
              <a:buNone/>
              <a:defRPr b="1" sz="4108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Lección 2 - Strings y salidas en consola</a:t>
            </a:r>
          </a:p>
          <a:p>
            <a:pPr marL="0" indent="0" defTabSz="652145">
              <a:spcBef>
                <a:spcPts val="0"/>
              </a:spcBef>
              <a:buSzTx/>
              <a:buNone/>
              <a:defRPr b="1" sz="4108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 defTabSz="652145">
              <a:spcBef>
                <a:spcPts val="0"/>
              </a:spcBef>
              <a:buSzTx/>
              <a:buNone/>
              <a:defRPr b="1" sz="4108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Lección 3 - Condicionales y control de flujo</a:t>
            </a:r>
          </a:p>
          <a:p>
            <a:pPr marL="0" indent="0" defTabSz="652145">
              <a:spcBef>
                <a:spcPts val="0"/>
              </a:spcBef>
              <a:buSzTx/>
              <a:buNone/>
              <a:defRPr b="1" sz="4108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 defTabSz="652145">
              <a:spcBef>
                <a:spcPts val="0"/>
              </a:spcBef>
              <a:buSzTx/>
              <a:buNone/>
              <a:defRPr b="1" sz="4108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Lección 4 - Funciones</a:t>
            </a:r>
          </a:p>
          <a:p>
            <a:pPr marL="0" indent="0" defTabSz="652145">
              <a:spcBef>
                <a:spcPts val="0"/>
              </a:spcBef>
              <a:buSzTx/>
              <a:buNone/>
              <a:defRPr b="1" sz="4108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 defTabSz="652145">
              <a:spcBef>
                <a:spcPts val="0"/>
              </a:spcBef>
              <a:buSzTx/>
              <a:buNone/>
              <a:defRPr b="1" sz="4108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Lección 5 - Lisata y diccionarios</a:t>
            </a:r>
          </a:p>
          <a:p>
            <a:pPr marL="0" indent="0" defTabSz="652145">
              <a:spcBef>
                <a:spcPts val="0"/>
              </a:spcBef>
              <a:buSzTx/>
              <a:buNone/>
              <a:defRPr b="1" sz="4108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 defTabSz="652145">
              <a:spcBef>
                <a:spcPts val="0"/>
              </a:spcBef>
              <a:buSzTx/>
              <a:buNone/>
              <a:defRPr b="1" sz="4108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Lección 6 - Presentar su comprensión</a:t>
            </a:r>
          </a:p>
        </p:txBody>
      </p:sp>
      <p:pic>
        <p:nvPicPr>
          <p:cNvPr id="156" name="python-logo-master-v3-T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74935" y="5179661"/>
            <a:ext cx="9194111" cy="31054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hueOff val="243286"/>
                  <a:satOff val="19694"/>
                  <a:lumOff val="-10952"/>
                </a:schemeClr>
              </a:gs>
            </a:gsLst>
            <a:lin ang="5400000"/>
          </a:gradFill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/>
          <a:lstStyle>
            <a:lvl1pPr>
              <a:defRPr sz="90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Lección 1 - Sintaxis</a:t>
            </a:r>
          </a:p>
        </p:txBody>
      </p:sp>
      <p:sp>
        <p:nvSpPr>
          <p:cNvPr id="159" name="Shape 159"/>
          <p:cNvSpPr/>
          <p:nvPr>
            <p:ph type="body" idx="1"/>
          </p:nvPr>
        </p:nvSpPr>
        <p:spPr>
          <a:xfrm>
            <a:off x="2184400" y="3441700"/>
            <a:ext cx="20815300" cy="8839200"/>
          </a:xfrm>
          <a:prstGeom prst="rect">
            <a:avLst/>
          </a:prstGeom>
        </p:spPr>
        <p:txBody>
          <a:bodyPr anchor="t"/>
          <a:lstStyle/>
          <a:p>
            <a:pPr marL="0" indent="0" defTabSz="586104">
              <a:spcBef>
                <a:spcPts val="0"/>
              </a:spcBef>
              <a:buSzTx/>
              <a:buNone/>
              <a:defRPr b="1" sz="369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 defTabSz="586104">
              <a:spcBef>
                <a:spcPts val="0"/>
              </a:spcBef>
              <a:buSzTx/>
              <a:buNone/>
              <a:defRPr b="1" sz="369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[15 Mins] Que es programacion? → video</a:t>
            </a:r>
          </a:p>
          <a:p>
            <a:pPr marL="0" indent="0" defTabSz="586104">
              <a:spcBef>
                <a:spcPts val="0"/>
              </a:spcBef>
              <a:buSzTx/>
              <a:buNone/>
              <a:defRPr b="1" sz="369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 defTabSz="586104">
              <a:spcBef>
                <a:spcPts val="0"/>
              </a:spcBef>
              <a:buSzTx/>
              <a:buNone/>
              <a:defRPr b="1" sz="369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[5 Mins] Porque Python?</a:t>
            </a:r>
          </a:p>
          <a:p>
            <a:pPr marL="0" indent="0" defTabSz="586104">
              <a:spcBef>
                <a:spcPts val="0"/>
              </a:spcBef>
              <a:buSzTx/>
              <a:buNone/>
              <a:defRPr b="1" sz="369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 defTabSz="586104">
              <a:spcBef>
                <a:spcPts val="0"/>
              </a:spcBef>
              <a:buSzTx/>
              <a:buNone/>
              <a:defRPr b="1" sz="369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[5 Mins] </a:t>
            </a:r>
            <a:r>
              <a:rPr u="sng">
                <a:hlinkClick r:id="rId2" invalidUrl="" action="" tgtFrame="" tooltip="" history="1" highlightClick="0" endSnd="0"/>
              </a:rPr>
              <a:t>codeacademy.com/es</a:t>
            </a:r>
            <a:r>
              <a:t> - registrar y aprender la plataforma</a:t>
            </a:r>
          </a:p>
          <a:p>
            <a:pPr marL="0" indent="0" defTabSz="586104">
              <a:spcBef>
                <a:spcPts val="0"/>
              </a:spcBef>
              <a:buSzTx/>
              <a:buNone/>
              <a:defRPr b="1" sz="369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 defTabSz="586104">
              <a:spcBef>
                <a:spcPts val="0"/>
              </a:spcBef>
              <a:buSzTx/>
              <a:buNone/>
              <a:defRPr b="1" sz="369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[10 Mins] Programar en pares</a:t>
            </a:r>
          </a:p>
          <a:p>
            <a:pPr lvl="3" marL="0" indent="486918" defTabSz="586104">
              <a:spcBef>
                <a:spcPts val="0"/>
              </a:spcBef>
              <a:buSzTx/>
              <a:buNone/>
              <a:defRPr b="1" sz="369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Mi primer programa → print "Bienvenido a Python!"</a:t>
            </a:r>
          </a:p>
          <a:p>
            <a:pPr lvl="3" marL="0" indent="486918" defTabSz="586104">
              <a:spcBef>
                <a:spcPts val="0"/>
              </a:spcBef>
              <a:buSzTx/>
              <a:buNone/>
              <a:defRPr b="1" sz="369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 defTabSz="586104">
              <a:spcBef>
                <a:spcPts val="0"/>
              </a:spcBef>
              <a:buSzTx/>
              <a:buNone/>
              <a:defRPr b="1" sz="369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[5 Mins] Poner en práctica fuera del la clase</a:t>
            </a:r>
          </a:p>
          <a:p>
            <a:pPr lvl="3" marL="0" indent="486918" defTabSz="586104">
              <a:spcBef>
                <a:spcPts val="0"/>
              </a:spcBef>
              <a:buSzTx/>
              <a:buNone/>
              <a:defRPr b="1" sz="369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Que necesitas para llegar a ser un programador? Ganas! → video</a:t>
            </a:r>
          </a:p>
          <a:p>
            <a:pPr lvl="3" marL="0" indent="486918" defTabSz="586104">
              <a:spcBef>
                <a:spcPts val="0"/>
              </a:spcBef>
              <a:buSzTx/>
              <a:buNone/>
              <a:defRPr b="1" sz="369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u="sng">
                <a:hlinkClick r:id="rId2" invalidUrl="" action="" tgtFrame="" tooltip="" history="1" highlightClick="0" endSnd="0"/>
              </a:rPr>
              <a:t>Codeacademy</a:t>
            </a:r>
            <a:r>
              <a:t> - completir L1 (Lección 1) → SINTAXIS DE PYTHON</a:t>
            </a:r>
            <a:endParaRPr sz="1845"/>
          </a:p>
          <a:p>
            <a:pPr marL="0" indent="0" defTabSz="586104">
              <a:spcBef>
                <a:spcPts val="0"/>
              </a:spcBef>
              <a:buSzTx/>
              <a:buNone/>
              <a:defRPr b="1" sz="369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hueOff val="243286"/>
                  <a:satOff val="19694"/>
                  <a:lumOff val="-10952"/>
                </a:schemeClr>
              </a:gs>
            </a:gsLst>
            <a:lin ang="5400000"/>
          </a:gradFill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/>
          <a:lstStyle>
            <a:lvl1pPr>
              <a:defRPr sz="90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Lección 2 - Strings y salidas en consola</a:t>
            </a:r>
          </a:p>
        </p:txBody>
      </p:sp>
      <p:sp>
        <p:nvSpPr>
          <p:cNvPr id="162" name="Shape 162"/>
          <p:cNvSpPr/>
          <p:nvPr>
            <p:ph type="body" idx="1"/>
          </p:nvPr>
        </p:nvSpPr>
        <p:spPr>
          <a:xfrm>
            <a:off x="2184400" y="3441700"/>
            <a:ext cx="20815300" cy="8839200"/>
          </a:xfrm>
          <a:prstGeom prst="rect">
            <a:avLst/>
          </a:prstGeom>
        </p:spPr>
        <p:txBody>
          <a:bodyPr anchor="t"/>
          <a:lstStyle/>
          <a:p>
            <a:pPr marL="0" indent="0" defTabSz="586104">
              <a:spcBef>
                <a:spcPts val="0"/>
              </a:spcBef>
              <a:buSzTx/>
              <a:buNone/>
              <a:defRPr b="1" sz="369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 defTabSz="586104">
              <a:spcBef>
                <a:spcPts val="0"/>
              </a:spcBef>
              <a:buSzTx/>
              <a:buNone/>
              <a:defRPr b="1" sz="369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[15 Mins] Que es programacion? → video</a:t>
            </a:r>
          </a:p>
          <a:p>
            <a:pPr marL="0" indent="0" defTabSz="586104">
              <a:spcBef>
                <a:spcPts val="0"/>
              </a:spcBef>
              <a:buSzTx/>
              <a:buNone/>
              <a:defRPr b="1" sz="369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 defTabSz="586104">
              <a:spcBef>
                <a:spcPts val="0"/>
              </a:spcBef>
              <a:buSzTx/>
              <a:buNone/>
              <a:defRPr b="1" sz="369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[5 Mins] Porque Python?</a:t>
            </a:r>
          </a:p>
          <a:p>
            <a:pPr marL="0" indent="0" defTabSz="586104">
              <a:spcBef>
                <a:spcPts val="0"/>
              </a:spcBef>
              <a:buSzTx/>
              <a:buNone/>
              <a:defRPr b="1" sz="369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 defTabSz="586104">
              <a:spcBef>
                <a:spcPts val="0"/>
              </a:spcBef>
              <a:buSzTx/>
              <a:buNone/>
              <a:defRPr b="1" sz="369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[5 Mins] </a:t>
            </a:r>
            <a:r>
              <a:rPr u="sng">
                <a:hlinkClick r:id="rId2" invalidUrl="" action="" tgtFrame="" tooltip="" history="1" highlightClick="0" endSnd="0"/>
              </a:rPr>
              <a:t>codeacademy.com/es</a:t>
            </a:r>
            <a:r>
              <a:t> - registrar y aprender la plataforma</a:t>
            </a:r>
          </a:p>
          <a:p>
            <a:pPr marL="0" indent="0" defTabSz="586104">
              <a:spcBef>
                <a:spcPts val="0"/>
              </a:spcBef>
              <a:buSzTx/>
              <a:buNone/>
              <a:defRPr b="1" sz="369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 defTabSz="586104">
              <a:spcBef>
                <a:spcPts val="0"/>
              </a:spcBef>
              <a:buSzTx/>
              <a:buNone/>
              <a:defRPr b="1" sz="369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[10 Mins] Programar en pares</a:t>
            </a:r>
          </a:p>
          <a:p>
            <a:pPr lvl="3" marL="0" indent="486918" defTabSz="586104">
              <a:spcBef>
                <a:spcPts val="0"/>
              </a:spcBef>
              <a:buSzTx/>
              <a:buNone/>
              <a:defRPr b="1" sz="369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Mi primer programa → print "Bienvenido a Python!"</a:t>
            </a:r>
          </a:p>
          <a:p>
            <a:pPr lvl="3" marL="0" indent="486918" defTabSz="586104">
              <a:spcBef>
                <a:spcPts val="0"/>
              </a:spcBef>
              <a:buSzTx/>
              <a:buNone/>
              <a:defRPr b="1" sz="369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 defTabSz="586104">
              <a:spcBef>
                <a:spcPts val="0"/>
              </a:spcBef>
              <a:buSzTx/>
              <a:buNone/>
              <a:defRPr b="1" sz="369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[5 Mins] Poner en práctica fuera del la clase</a:t>
            </a:r>
          </a:p>
          <a:p>
            <a:pPr lvl="3" marL="0" indent="486918" defTabSz="586104">
              <a:spcBef>
                <a:spcPts val="0"/>
              </a:spcBef>
              <a:buSzTx/>
              <a:buNone/>
              <a:defRPr b="1" sz="369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Que necesitas para llegar a ser un programador? Ganas! → video</a:t>
            </a:r>
          </a:p>
          <a:p>
            <a:pPr lvl="3" marL="0" indent="486918" defTabSz="586104">
              <a:spcBef>
                <a:spcPts val="0"/>
              </a:spcBef>
              <a:buSzTx/>
              <a:buNone/>
              <a:defRPr b="1" sz="369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u="sng">
                <a:hlinkClick r:id="rId2" invalidUrl="" action="" tgtFrame="" tooltip="" history="1" highlightClick="0" endSnd="0"/>
              </a:rPr>
              <a:t>Codeacademy</a:t>
            </a:r>
            <a:r>
              <a:t> - completir L1 (Lección 1) → SINTAXIS DE PYTHON</a:t>
            </a:r>
            <a:endParaRPr sz="1845"/>
          </a:p>
          <a:p>
            <a:pPr marL="0" indent="0" defTabSz="586104">
              <a:spcBef>
                <a:spcPts val="0"/>
              </a:spcBef>
              <a:buSzTx/>
              <a:buNone/>
              <a:defRPr b="1" sz="369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hueOff val="243286"/>
                  <a:satOff val="19694"/>
                  <a:lumOff val="-10952"/>
                </a:schemeClr>
              </a:gs>
            </a:gsLst>
            <a:lin ang="5400000"/>
          </a:gradFill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/>
          <a:lstStyle>
            <a:lvl1pPr>
              <a:defRPr sz="90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Fin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xfrm>
            <a:off x="1828800" y="3441700"/>
            <a:ext cx="20815300" cy="8839200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SzTx/>
              <a:buNone/>
              <a:defRPr b="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>
              <a:spcBef>
                <a:spcPts val="0"/>
              </a:spcBef>
              <a:buSzTx/>
              <a:buNone/>
              <a:defRPr b="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>
              <a:spcBef>
                <a:spcPts val="0"/>
              </a:spcBef>
              <a:buSzTx/>
              <a:buNone/>
              <a:defRPr b="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Un agradecimiento especial a Jirandy y las gentes buenas de CRCNY por proveerme una plataforma para compartir mi pasión por el aprendizaje, con ustedes!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hueOff val="243286"/>
                  <a:satOff val="19694"/>
                  <a:lumOff val="-10952"/>
                </a:schemeClr>
              </a:gs>
            </a:gsLst>
            <a:lin ang="5400000"/>
          </a:gradFill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/>
          <a:lstStyle>
            <a:lvl1pPr>
              <a:defRPr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El equipo del proyecto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xfrm>
            <a:off x="3389213" y="3644900"/>
            <a:ext cx="19204087" cy="7765257"/>
          </a:xfrm>
          <a:prstGeom prst="rect">
            <a:avLst/>
          </a:prstGeom>
          <a:ln w="25400">
            <a:solidFill>
              <a:srgbClr val="FFFFFF"/>
            </a:solidFill>
          </a:ln>
        </p:spPr>
        <p:txBody>
          <a:bodyPr anchor="t"/>
          <a:lstStyle/>
          <a:p>
            <a:pPr marL="0" indent="0">
              <a:spcBef>
                <a:spcPts val="0"/>
              </a:spcBef>
              <a:buSzTx/>
              <a:buNone/>
              <a:defRPr b="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>
              <a:spcBef>
                <a:spcPts val="0"/>
              </a:spcBef>
              <a:buSzTx/>
              <a:buNone/>
              <a:defRPr b="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>
              <a:spcBef>
                <a:spcPts val="0"/>
              </a:spcBef>
              <a:buSzTx/>
              <a:buNone/>
              <a:defRPr b="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>
              <a:spcBef>
                <a:spcPts val="0"/>
              </a:spcBef>
              <a:buSzTx/>
              <a:buNone/>
              <a:defRPr b="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>
              <a:spcBef>
                <a:spcPts val="0"/>
              </a:spcBef>
              <a:buSzTx/>
              <a:buNone/>
              <a:defRPr b="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¿Quienes son ustedes?</a:t>
            </a:r>
          </a:p>
        </p:txBody>
      </p:sp>
      <p:pic>
        <p:nvPicPr>
          <p:cNvPr id="124" name="meeting_0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27247" y="3763813"/>
            <a:ext cx="8979571" cy="89795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hueOff val="243286"/>
                  <a:satOff val="19694"/>
                  <a:lumOff val="-10952"/>
                </a:schemeClr>
              </a:gs>
            </a:gsLst>
            <a:lin ang="5400000"/>
          </a:gradFill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/>
          <a:lstStyle>
            <a:lvl1pPr>
              <a:defRPr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El equipo del proyecto</a:t>
            </a:r>
          </a:p>
        </p:txBody>
      </p:sp>
      <p:sp>
        <p:nvSpPr>
          <p:cNvPr id="127" name="Shape 127"/>
          <p:cNvSpPr/>
          <p:nvPr>
            <p:ph type="body" idx="1"/>
          </p:nvPr>
        </p:nvSpPr>
        <p:spPr>
          <a:xfrm>
            <a:off x="2322413" y="3644900"/>
            <a:ext cx="19204087" cy="7765257"/>
          </a:xfrm>
          <a:prstGeom prst="rect">
            <a:avLst/>
          </a:prstGeom>
          <a:ln w="25400">
            <a:solidFill>
              <a:srgbClr val="FFFFFF"/>
            </a:solidFill>
          </a:ln>
        </p:spPr>
        <p:txBody>
          <a:bodyPr anchor="t"/>
          <a:lstStyle/>
          <a:p>
            <a:pPr marL="0" indent="0">
              <a:spcBef>
                <a:spcPts val="0"/>
              </a:spcBef>
              <a:buSzTx/>
              <a:buNone/>
              <a:defRPr b="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>
              <a:spcBef>
                <a:spcPts val="0"/>
              </a:spcBef>
              <a:buSzTx/>
              <a:buNone/>
              <a:defRPr b="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>
              <a:spcBef>
                <a:spcPts val="0"/>
              </a:spcBef>
              <a:buSzTx/>
              <a:buNone/>
              <a:defRPr b="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>
              <a:spcBef>
                <a:spcPts val="0"/>
              </a:spcBef>
              <a:buSzTx/>
              <a:buNone/>
              <a:defRPr b="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>
              <a:spcBef>
                <a:spcPts val="0"/>
              </a:spcBef>
              <a:buSzTx/>
              <a:buNone/>
              <a:defRPr b="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¿Porque escogieron esta clase?</a:t>
            </a:r>
          </a:p>
        </p:txBody>
      </p:sp>
      <p:pic>
        <p:nvPicPr>
          <p:cNvPr id="128" name="meeting_0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27247" y="3763813"/>
            <a:ext cx="8979571" cy="89795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hueOff val="243286"/>
                  <a:satOff val="19694"/>
                  <a:lumOff val="-10952"/>
                </a:schemeClr>
              </a:gs>
            </a:gsLst>
            <a:lin ang="5400000"/>
          </a:gradFill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/>
          <a:lstStyle>
            <a:lvl1pPr>
              <a:defRPr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El equipo del proyecto</a:t>
            </a:r>
          </a:p>
        </p:txBody>
      </p:sp>
      <p:sp>
        <p:nvSpPr>
          <p:cNvPr id="131" name="Shape 131"/>
          <p:cNvSpPr/>
          <p:nvPr>
            <p:ph type="body" idx="1"/>
          </p:nvPr>
        </p:nvSpPr>
        <p:spPr>
          <a:xfrm>
            <a:off x="1968500" y="3644900"/>
            <a:ext cx="20815300" cy="8839200"/>
          </a:xfrm>
          <a:prstGeom prst="rect">
            <a:avLst/>
          </a:prstGeom>
          <a:ln w="25400">
            <a:solidFill>
              <a:srgbClr val="FFFFFF"/>
            </a:solidFill>
          </a:ln>
        </p:spPr>
        <p:txBody>
          <a:bodyPr anchor="t"/>
          <a:lstStyle/>
          <a:p>
            <a:pPr marL="0" indent="0">
              <a:spcBef>
                <a:spcPts val="0"/>
              </a:spcBef>
              <a:buSzTx/>
              <a:buNone/>
              <a:defRPr b="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>
              <a:spcBef>
                <a:spcPts val="0"/>
              </a:spcBef>
              <a:buSzTx/>
              <a:buNone/>
              <a:defRPr b="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>
              <a:spcBef>
                <a:spcPts val="0"/>
              </a:spcBef>
              <a:buSzTx/>
              <a:buNone/>
              <a:defRPr b="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>
              <a:spcBef>
                <a:spcPts val="0"/>
              </a:spcBef>
              <a:buSzTx/>
              <a:buNone/>
              <a:defRPr b="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>
              <a:spcBef>
                <a:spcPts val="0"/>
              </a:spcBef>
              <a:buSzTx/>
              <a:buNone/>
              <a:defRPr b="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¿Que desean lograr de esta clase?</a:t>
            </a:r>
          </a:p>
          <a:p>
            <a:pPr marL="0" indent="0">
              <a:spcBef>
                <a:spcPts val="0"/>
              </a:spcBef>
              <a:buSzTx/>
              <a:buNone/>
              <a:defRPr b="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32" name="meeting_0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92447" y="3883570"/>
            <a:ext cx="8740057" cy="87400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hueOff val="243286"/>
                  <a:satOff val="19694"/>
                  <a:lumOff val="-10952"/>
                </a:schemeClr>
              </a:gs>
            </a:gsLst>
            <a:lin ang="5400000"/>
          </a:gradFill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/>
          <a:lstStyle>
            <a:lvl1pPr>
              <a:defRPr sz="90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Modelo de competencias básicas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xfrm>
            <a:off x="2603500" y="3441700"/>
            <a:ext cx="20815300" cy="8839200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SzTx/>
              <a:buNone/>
              <a:defRPr b="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>
              <a:spcBef>
                <a:spcPts val="0"/>
              </a:spcBef>
              <a:buSzTx/>
              <a:buNone/>
              <a:defRPr b="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>
              <a:spcBef>
                <a:spcPts val="0"/>
              </a:spcBef>
              <a:buSzTx/>
              <a:buNone/>
              <a:defRPr b="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Técnico</a:t>
            </a:r>
          </a:p>
          <a:p>
            <a:pPr marL="0" indent="0">
              <a:spcBef>
                <a:spcPts val="0"/>
              </a:spcBef>
              <a:buSzTx/>
              <a:buNone/>
              <a:defRPr b="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>
              <a:spcBef>
                <a:spcPts val="0"/>
              </a:spcBef>
              <a:buSzTx/>
              <a:buNone/>
              <a:defRPr b="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>
              <a:spcBef>
                <a:spcPts val="0"/>
              </a:spcBef>
              <a:buSzTx/>
              <a:buNone/>
              <a:defRPr b="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Proceso</a:t>
            </a:r>
          </a:p>
          <a:p>
            <a:pPr marL="0" indent="0">
              <a:spcBef>
                <a:spcPts val="0"/>
              </a:spcBef>
              <a:buSzTx/>
              <a:buNone/>
              <a:defRPr b="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>
              <a:spcBef>
                <a:spcPts val="0"/>
              </a:spcBef>
              <a:buSzTx/>
              <a:buNone/>
              <a:defRPr b="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>
              <a:spcBef>
                <a:spcPts val="0"/>
              </a:spcBef>
              <a:buSzTx/>
              <a:buNone/>
              <a:defRPr b="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Liderazgo</a:t>
            </a:r>
          </a:p>
        </p:txBody>
      </p:sp>
      <p:pic>
        <p:nvPicPr>
          <p:cNvPr id="136" name="business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19198" y="3816846"/>
            <a:ext cx="9765804" cy="97658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hueOff val="243286"/>
                  <a:satOff val="19694"/>
                  <a:lumOff val="-10952"/>
                </a:schemeClr>
              </a:gs>
            </a:gsLst>
            <a:lin ang="5400000"/>
          </a:gradFill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/>
          <a:lstStyle>
            <a:lvl1pPr>
              <a:defRPr sz="70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Definir el proyecto de curso, funciones y entregas</a:t>
            </a:r>
          </a:p>
        </p:txBody>
      </p:sp>
      <p:sp>
        <p:nvSpPr>
          <p:cNvPr id="139" name="Shape 139"/>
          <p:cNvSpPr/>
          <p:nvPr>
            <p:ph type="body" idx="1"/>
          </p:nvPr>
        </p:nvSpPr>
        <p:spPr>
          <a:xfrm>
            <a:off x="5105400" y="3429000"/>
            <a:ext cx="20815300" cy="8839200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SzTx/>
              <a:buNone/>
              <a:defRPr b="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>
              <a:spcBef>
                <a:spcPts val="0"/>
              </a:spcBef>
              <a:buSzTx/>
              <a:buNone/>
              <a:defRPr b="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>
              <a:spcBef>
                <a:spcPts val="0"/>
              </a:spcBef>
              <a:buSzTx/>
              <a:buNone/>
              <a:defRPr b="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Proyecto</a:t>
            </a:r>
          </a:p>
          <a:p>
            <a:pPr marL="0" indent="0">
              <a:spcBef>
                <a:spcPts val="0"/>
              </a:spcBef>
              <a:buSzTx/>
              <a:buNone/>
              <a:defRPr b="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>
              <a:spcBef>
                <a:spcPts val="0"/>
              </a:spcBef>
              <a:buSzTx/>
              <a:buNone/>
              <a:defRPr b="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>
              <a:spcBef>
                <a:spcPts val="0"/>
              </a:spcBef>
              <a:buSzTx/>
              <a:buNone/>
              <a:defRPr b="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Funciones</a:t>
            </a:r>
          </a:p>
          <a:p>
            <a:pPr marL="0" indent="0">
              <a:spcBef>
                <a:spcPts val="0"/>
              </a:spcBef>
              <a:buSzTx/>
              <a:buNone/>
              <a:defRPr b="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>
              <a:spcBef>
                <a:spcPts val="0"/>
              </a:spcBef>
              <a:buSzTx/>
              <a:buNone/>
              <a:defRPr b="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>
              <a:spcBef>
                <a:spcPts val="0"/>
              </a:spcBef>
              <a:buSzTx/>
              <a:buNone/>
              <a:defRPr b="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Entregables</a:t>
            </a:r>
          </a:p>
        </p:txBody>
      </p:sp>
      <p:pic>
        <p:nvPicPr>
          <p:cNvPr id="140" name="315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52894" y="4237558"/>
            <a:ext cx="7959379" cy="79593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hueOff val="243286"/>
                  <a:satOff val="19694"/>
                  <a:lumOff val="-10952"/>
                </a:schemeClr>
              </a:gs>
            </a:gsLst>
            <a:lin ang="5400000"/>
          </a:gradFill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/>
          <a:lstStyle>
            <a:lvl1pPr>
              <a:defRPr sz="90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El director de proyecto</a:t>
            </a:r>
          </a:p>
        </p:txBody>
      </p:sp>
      <p:sp>
        <p:nvSpPr>
          <p:cNvPr id="143" name="Shape 143"/>
          <p:cNvSpPr/>
          <p:nvPr>
            <p:ph type="body" idx="1"/>
          </p:nvPr>
        </p:nvSpPr>
        <p:spPr>
          <a:xfrm>
            <a:off x="6239172" y="3441700"/>
            <a:ext cx="16760528" cy="8839200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SzTx/>
              <a:buNone/>
              <a:defRPr b="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>
              <a:spcBef>
                <a:spcPts val="0"/>
              </a:spcBef>
              <a:buSzTx/>
              <a:buNone/>
              <a:defRPr b="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>
              <a:spcBef>
                <a:spcPts val="0"/>
              </a:spcBef>
              <a:buSzTx/>
              <a:buNone/>
              <a:defRPr b="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>
              <a:spcBef>
                <a:spcPts val="0"/>
              </a:spcBef>
              <a:buSzTx/>
              <a:buNone/>
              <a:defRPr b="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>
              <a:spcBef>
                <a:spcPts val="0"/>
              </a:spcBef>
              <a:buSzTx/>
              <a:buNone/>
              <a:defRPr b="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>
              <a:spcBef>
                <a:spcPts val="0"/>
              </a:spcBef>
              <a:buSzTx/>
              <a:buNone/>
              <a:defRPr b="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¿Quién </a:t>
            </a:r>
            <a:r>
              <a:rPr u="sng">
                <a:hlinkClick r:id="rId2" invalidUrl="" action="" tgtFrame="" tooltip="" history="1" highlightClick="0" endSnd="0"/>
              </a:rPr>
              <a:t>soy</a:t>
            </a:r>
            <a:r>
              <a:t>?</a:t>
            </a:r>
          </a:p>
        </p:txBody>
      </p:sp>
      <p:pic>
        <p:nvPicPr>
          <p:cNvPr id="144" name="2367298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927978" y="4174430"/>
            <a:ext cx="7373740" cy="73737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hueOff val="243286"/>
                  <a:satOff val="19694"/>
                  <a:lumOff val="-10952"/>
                </a:schemeClr>
              </a:gs>
            </a:gsLst>
            <a:lin ang="5400000"/>
          </a:gradFill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/>
          <a:lstStyle>
            <a:lvl1pPr>
              <a:defRPr sz="90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El director de proyecto</a:t>
            </a:r>
          </a:p>
        </p:txBody>
      </p:sp>
      <p:sp>
        <p:nvSpPr>
          <p:cNvPr id="147" name="Shape 147"/>
          <p:cNvSpPr/>
          <p:nvPr>
            <p:ph type="body" idx="1"/>
          </p:nvPr>
        </p:nvSpPr>
        <p:spPr>
          <a:xfrm>
            <a:off x="3548260" y="3340100"/>
            <a:ext cx="19184740" cy="8839200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SzTx/>
              <a:buNone/>
              <a:defRPr b="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>
              <a:spcBef>
                <a:spcPts val="0"/>
              </a:spcBef>
              <a:buSzTx/>
              <a:buNone/>
              <a:defRPr b="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>
              <a:spcBef>
                <a:spcPts val="0"/>
              </a:spcBef>
              <a:buSzTx/>
              <a:buNone/>
              <a:defRPr b="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>
              <a:spcBef>
                <a:spcPts val="0"/>
              </a:spcBef>
              <a:buSzTx/>
              <a:buNone/>
              <a:defRPr b="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>
              <a:spcBef>
                <a:spcPts val="0"/>
              </a:spcBef>
              <a:buSzTx/>
              <a:buNone/>
              <a:defRPr b="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>
              <a:spcBef>
                <a:spcPts val="0"/>
              </a:spcBef>
              <a:buSzTx/>
              <a:buNone/>
              <a:defRPr b="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¿Que pueden esperar de mí?</a:t>
            </a:r>
          </a:p>
        </p:txBody>
      </p:sp>
      <p:pic>
        <p:nvPicPr>
          <p:cNvPr id="148" name="2367298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23378" y="4136330"/>
            <a:ext cx="7373740" cy="73737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hueOff val="243286"/>
                  <a:satOff val="19694"/>
                  <a:lumOff val="-10952"/>
                </a:schemeClr>
              </a:gs>
            </a:gsLst>
            <a:lin ang="5400000"/>
          </a:gradFill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/>
          <a:lstStyle>
            <a:lvl1pPr>
              <a:defRPr sz="90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El director de proyecto</a:t>
            </a:r>
          </a:p>
        </p:txBody>
      </p:sp>
      <p:sp>
        <p:nvSpPr>
          <p:cNvPr id="151" name="Shape 151"/>
          <p:cNvSpPr/>
          <p:nvPr>
            <p:ph type="body" idx="1"/>
          </p:nvPr>
        </p:nvSpPr>
        <p:spPr>
          <a:xfrm>
            <a:off x="4826992" y="3441700"/>
            <a:ext cx="18172708" cy="8839200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SzTx/>
              <a:buNone/>
              <a:defRPr b="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>
              <a:spcBef>
                <a:spcPts val="0"/>
              </a:spcBef>
              <a:buSzTx/>
              <a:buNone/>
              <a:defRPr b="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>
              <a:spcBef>
                <a:spcPts val="0"/>
              </a:spcBef>
              <a:buSzTx/>
              <a:buNone/>
              <a:defRPr b="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>
              <a:spcBef>
                <a:spcPts val="0"/>
              </a:spcBef>
              <a:buSzTx/>
              <a:buNone/>
              <a:defRPr b="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>
              <a:spcBef>
                <a:spcPts val="0"/>
              </a:spcBef>
              <a:buSzTx/>
              <a:buNone/>
              <a:defRPr b="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>
              <a:spcBef>
                <a:spcPts val="0"/>
              </a:spcBef>
              <a:buSzTx/>
              <a:buNone/>
              <a:defRPr b="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¿Qué espero de ustedes?</a:t>
            </a:r>
          </a:p>
        </p:txBody>
      </p:sp>
      <p:pic>
        <p:nvPicPr>
          <p:cNvPr id="152" name="2367298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34478" y="3893889"/>
            <a:ext cx="7373740" cy="73737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