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9" r:id="rId2"/>
    <p:sldId id="273" r:id="rId3"/>
    <p:sldId id="330" r:id="rId4"/>
    <p:sldId id="284" r:id="rId5"/>
    <p:sldId id="323" r:id="rId6"/>
    <p:sldId id="324" r:id="rId7"/>
    <p:sldId id="329" r:id="rId8"/>
    <p:sldId id="322" r:id="rId9"/>
    <p:sldId id="285" r:id="rId10"/>
    <p:sldId id="286" r:id="rId11"/>
    <p:sldId id="287" r:id="rId12"/>
    <p:sldId id="288" r:id="rId13"/>
    <p:sldId id="293" r:id="rId14"/>
    <p:sldId id="289" r:id="rId15"/>
    <p:sldId id="326" r:id="rId16"/>
    <p:sldId id="292" r:id="rId17"/>
    <p:sldId id="296" r:id="rId18"/>
    <p:sldId id="299" r:id="rId19"/>
    <p:sldId id="300" r:id="rId20"/>
    <p:sldId id="291" r:id="rId21"/>
    <p:sldId id="313" r:id="rId22"/>
    <p:sldId id="308" r:id="rId23"/>
    <p:sldId id="316" r:id="rId24"/>
    <p:sldId id="319" r:id="rId25"/>
    <p:sldId id="307" r:id="rId26"/>
    <p:sldId id="302" r:id="rId27"/>
    <p:sldId id="305" r:id="rId28"/>
    <p:sldId id="304" r:id="rId29"/>
    <p:sldId id="301" r:id="rId30"/>
    <p:sldId id="310" r:id="rId31"/>
    <p:sldId id="327" r:id="rId32"/>
    <p:sldId id="325" r:id="rId33"/>
    <p:sldId id="290" r:id="rId34"/>
    <p:sldId id="303" r:id="rId35"/>
    <p:sldId id="294" r:id="rId36"/>
    <p:sldId id="321" r:id="rId37"/>
    <p:sldId id="318" r:id="rId38"/>
    <p:sldId id="315" r:id="rId39"/>
    <p:sldId id="306" r:id="rId40"/>
    <p:sldId id="311" r:id="rId41"/>
    <p:sldId id="312" r:id="rId42"/>
    <p:sldId id="295" r:id="rId43"/>
    <p:sldId id="309" r:id="rId44"/>
    <p:sldId id="334" r:id="rId45"/>
    <p:sldId id="297" r:id="rId46"/>
    <p:sldId id="331" r:id="rId47"/>
    <p:sldId id="332" r:id="rId48"/>
    <p:sldId id="333"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9" autoAdjust="0"/>
    <p:restoredTop sz="94660"/>
  </p:normalViewPr>
  <p:slideViewPr>
    <p:cSldViewPr>
      <p:cViewPr varScale="1">
        <p:scale>
          <a:sx n="60" d="100"/>
          <a:sy n="60" d="100"/>
        </p:scale>
        <p:origin x="11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9C72993D-9CEF-40BE-B281-87F77DC54722}" type="datetimeFigureOut">
              <a:rPr lang="en-US" smtClean="0"/>
              <a:t>5/27/2017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89132FC-4F77-4285-B9FF-6E46A93984D2}" type="slidenum">
              <a:rPr lang="en-US" smtClean="0"/>
              <a:t>‹#›</a:t>
            </a:fld>
            <a:endParaRPr lang="en-US"/>
          </a:p>
        </p:txBody>
      </p:sp>
    </p:spTree>
    <p:extLst>
      <p:ext uri="{BB962C8B-B14F-4D97-AF65-F5344CB8AC3E}">
        <p14:creationId xmlns:p14="http://schemas.microsoft.com/office/powerpoint/2010/main" val="1513443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206C9E7-7B50-4268-93C5-CC6F125943AF}" type="datetimeFigureOut">
              <a:rPr lang="en-US" smtClean="0"/>
              <a:t>5/27/2017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C98388C-B293-494E-9DEA-7193AA948771}" type="slidenum">
              <a:rPr lang="en-US" smtClean="0"/>
              <a:t>‹#›</a:t>
            </a:fld>
            <a:endParaRPr lang="en-US"/>
          </a:p>
        </p:txBody>
      </p:sp>
    </p:spTree>
    <p:extLst>
      <p:ext uri="{BB962C8B-B14F-4D97-AF65-F5344CB8AC3E}">
        <p14:creationId xmlns:p14="http://schemas.microsoft.com/office/powerpoint/2010/main" val="296130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98388C-B293-494E-9DEA-7193AA948771}" type="slidenum">
              <a:rPr lang="en-US" smtClean="0"/>
              <a:t>46</a:t>
            </a:fld>
            <a:endParaRPr lang="en-US"/>
          </a:p>
        </p:txBody>
      </p:sp>
    </p:spTree>
    <p:extLst>
      <p:ext uri="{BB962C8B-B14F-4D97-AF65-F5344CB8AC3E}">
        <p14:creationId xmlns:p14="http://schemas.microsoft.com/office/powerpoint/2010/main" val="131450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D2E0C1-1B64-40AE-994E-7BAB7BB652D1}"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117051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2E0C1-1B64-40AE-994E-7BAB7BB652D1}"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52409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2E0C1-1B64-40AE-994E-7BAB7BB652D1}"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26549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2E0C1-1B64-40AE-994E-7BAB7BB652D1}"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116937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2E0C1-1B64-40AE-994E-7BAB7BB652D1}"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94878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D2E0C1-1B64-40AE-994E-7BAB7BB652D1}"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58399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D2E0C1-1B64-40AE-994E-7BAB7BB652D1}" type="datetimeFigureOut">
              <a:rPr lang="en-US" smtClean="0"/>
              <a:pPr/>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31430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D2E0C1-1B64-40AE-994E-7BAB7BB652D1}" type="datetimeFigureOut">
              <a:rPr lang="en-US" smtClean="0"/>
              <a:pPr/>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418233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2E0C1-1B64-40AE-994E-7BAB7BB652D1}" type="datetimeFigureOut">
              <a:rPr lang="en-US" smtClean="0"/>
              <a:pPr/>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379052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2E0C1-1B64-40AE-994E-7BAB7BB652D1}"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119382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2E0C1-1B64-40AE-994E-7BAB7BB652D1}"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83B66-8245-4FE2-AAF3-7A8AEFEA6191}" type="slidenum">
              <a:rPr lang="en-US" smtClean="0"/>
              <a:pPr/>
              <a:t>‹#›</a:t>
            </a:fld>
            <a:endParaRPr lang="en-US"/>
          </a:p>
        </p:txBody>
      </p:sp>
    </p:spTree>
    <p:extLst>
      <p:ext uri="{BB962C8B-B14F-4D97-AF65-F5344CB8AC3E}">
        <p14:creationId xmlns:p14="http://schemas.microsoft.com/office/powerpoint/2010/main" val="18674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2E0C1-1B64-40AE-994E-7BAB7BB652D1}" type="datetimeFigureOut">
              <a:rPr lang="en-US" smtClean="0"/>
              <a:pPr/>
              <a:t>5/27/2017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83B66-8245-4FE2-AAF3-7A8AEFEA6191}" type="slidenum">
              <a:rPr lang="en-US" smtClean="0"/>
              <a:pPr/>
              <a:t>‹#›</a:t>
            </a:fld>
            <a:endParaRPr lang="en-US"/>
          </a:p>
        </p:txBody>
      </p:sp>
    </p:spTree>
    <p:extLst>
      <p:ext uri="{BB962C8B-B14F-4D97-AF65-F5344CB8AC3E}">
        <p14:creationId xmlns:p14="http://schemas.microsoft.com/office/powerpoint/2010/main" val="154030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tamako.com/products/metamux-48.html"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metamako.com/news/updates/metaconnect-a-better-way-to-tap.html"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algo-logic.com/phymac"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algo-logic.com/tcp" TargetMode="External"/><Relationship Id="rId4" Type="http://schemas.openxmlformats.org/officeDocument/2006/relationships/hyperlink" Target="http://algo-logic.com/futures-options-orderboo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cid:image001.jpg@01D2A262.0AA18D2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access.redhat.com/sites/default/files/attachments/201501-perf-brief-low-latency-tuning-rhel7-v1.1.pdf" TargetMode="External"/><Relationship Id="rId2" Type="http://schemas.openxmlformats.org/officeDocument/2006/relationships/hyperlink" Target="https://developers.redhat.com/blog/2015/02/11/low-latency-performance-tuning-rhel-7/"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resource.datamanagementreview.com/e1t/c/*VBwH5W7BsPcQW1Pqsyt7Lf_sn0/*M9wMHHyTSXFW6H5Vry3ZGj9N0/5/f18dQhb0Sq5x8Y9-RWW9jkTmC8LCvkbN56Bs7cs1bY0W6Dk5Sd1Nvw7TVM7Yn31rLBRdW8nvsK76255SxW6PQ8B55wL96LW1sL3M03MybvyW4XHP4_8q55k7Mh4zfDTGpMvW62VmxB3W5gBdN3P1zVPRJ3w1W8n7jxp66kNrjVRbkL83RFKksW1kT5_t1s6krSVXwWyZ4KDypnW1L4xyj6FKg-TW2WcyHp7B1cJ7W7v5DdL8m7Y9zW5wM1V88q5FTlW4HCfKw8W1JLSN2KSCYpTlGs9W55T8N87w3wPSW1NC3Kc1F6KSLW7zNv8v1D7ZgkVqB3kG1RBdQ4W8WQPjH1zNqGqW8SVfXK7BjF3YW8Zw2297rpD1cW91fV8q50DwN2W529GyK47n77QVsC8d045TKpbVy-wfZ2S1XpkW2PTq2v8PFsdjN491wcHmjGr1W1FJD0M7ZjRCNVpQ2sJ7YhhDdMfTlLH1KsWcW1K0ns-5r5pfsW6cBq-d7fkLv-N5mZ4YkWDM00W2vD4qF7ZT2vvW4lmyFX56fHKhW5vJkwG4jwH_YW51YX1J7xhklzW3y19vC3wqspBf4MnC5411"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www.waterstechnology.com/inside-market-data/news/2474409/novasparks-cuts-book-building-latency-fpga-ticker-plant" TargetMode="External"/><Relationship Id="rId3" Type="http://schemas.openxmlformats.org/officeDocument/2006/relationships/hyperlink" Target="https://www.nextplatform.com/2016/10/19/turning-openmp-programs-parallel-hardware/" TargetMode="External"/><Relationship Id="rId7" Type="http://schemas.openxmlformats.org/officeDocument/2006/relationships/hyperlink" Target="http://www.waterstechnology.com/connectivity-networks/latency/3365761/xcelor-ciara-ally-for-high-frequency-on-server-feed-handling-book-building"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xcelorgroup.com/wp-content/uploads/2015/07/xCelor-and-Ciara-Partnership_FINAL.pdf" TargetMode="External"/><Relationship Id="rId5" Type="http://schemas.openxmlformats.org/officeDocument/2006/relationships/hyperlink" Target="http://xcelorgroup.com/" TargetMode="External"/><Relationship Id="rId4" Type="http://schemas.openxmlformats.org/officeDocument/2006/relationships/hyperlink" Target="http://intelligenttradingtechnology.com/events/intelligent-trading-summit-its-new-york-city/agenda/" TargetMode="External"/><Relationship Id="rId9" Type="http://schemas.openxmlformats.org/officeDocument/2006/relationships/hyperlink" Target="http://www.waterstechnology.com/tag/fpga-field-programmable-gate-array"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pta.fia.org/articles/flash-crashes-&#8211;-time-stop-knee-jerk-blaming-hft"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nextplatform.com/2017/03/21/can-fpgas-beat-gpus-accelerating-next-generation-deep-learning/" TargetMode="External"/><Relationship Id="rId7" Type="http://schemas.openxmlformats.org/officeDocument/2006/relationships/hyperlink" Target="https://solarflare.com/Media/Default/PDFs/Software/Solarflare_SolarCapture_Product_Brief.pdf" TargetMode="External"/><Relationship Id="rId2" Type="http://schemas.openxmlformats.org/officeDocument/2006/relationships/hyperlink" Target="https://www.nextplatform.com/2017/05/25/logistics-application-path-neural-networks/" TargetMode="External"/><Relationship Id="rId1" Type="http://schemas.openxmlformats.org/officeDocument/2006/relationships/slideLayout" Target="../slideLayouts/slideLayout1.xml"/><Relationship Id="rId6" Type="http://schemas.openxmlformats.org/officeDocument/2006/relationships/hyperlink" Target="https://solarflare.com/solarcapture" TargetMode="External"/><Relationship Id="rId5" Type="http://schemas.openxmlformats.org/officeDocument/2006/relationships/hyperlink" Target="http://corvil.com/content/lp/tabb-group-speed-ii-have-we-reached-a-tipping-point/speed-2-tipping-point-report.pdf" TargetMode="External"/><Relationship Id="rId4" Type="http://schemas.openxmlformats.org/officeDocument/2006/relationships/hyperlink" Target="http://corvil.com/lp/tabb-group-speed-ii-have-we-reached-a-tipping-poin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143000"/>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0" y="228600"/>
              <a:ext cx="9144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pPr lvl="1">
                <a:lnSpc>
                  <a:spcPct val="100000"/>
                </a:lnSpc>
              </a:pPr>
              <a:r>
                <a:rPr lang="en-US" dirty="0"/>
                <a:t>ULL Architectures for Electronic Trading</a:t>
              </a:r>
              <a:endParaRPr lang="en-CA" sz="2800" kern="0" dirty="0">
                <a:solidFill>
                  <a:prstClr val="white"/>
                </a:solidFill>
                <a:latin typeface="Arial"/>
              </a:endParaRP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923330"/>
          </a:xfrm>
          <a:prstGeom prst="rect">
            <a:avLst/>
          </a:prstGeom>
          <a:noFill/>
        </p:spPr>
        <p:txBody>
          <a:bodyPr wrap="square" rtlCol="0">
            <a:spAutoFit/>
          </a:bodyPr>
          <a:lstStyle/>
          <a:p>
            <a:r>
              <a:rPr lang="en-US" b="1" u="sng" dirty="0">
                <a:solidFill>
                  <a:srgbClr val="7030A0"/>
                </a:solidFill>
              </a:rPr>
              <a:t>Course Objectives</a:t>
            </a:r>
            <a:endParaRPr lang="en-US" dirty="0">
              <a:solidFill>
                <a:srgbClr val="7030A0"/>
              </a:solidFill>
            </a:endParaRPr>
          </a:p>
          <a:p>
            <a:r>
              <a:rPr lang="en-US" dirty="0"/>
              <a:t>Develop advanced skills in architecting electronic trading (</a:t>
            </a:r>
            <a:r>
              <a:rPr lang="en-US" b="1" dirty="0">
                <a:solidFill>
                  <a:srgbClr val="7030A0"/>
                </a:solidFill>
              </a:rPr>
              <a:t>ET</a:t>
            </a:r>
            <a:r>
              <a:rPr lang="en-US" dirty="0"/>
              <a:t>) and market data applications for ultra low latency (</a:t>
            </a:r>
            <a:r>
              <a:rPr lang="en-US" b="1" dirty="0">
                <a:solidFill>
                  <a:srgbClr val="7030A0"/>
                </a:solidFill>
              </a:rPr>
              <a:t>ULL</a:t>
            </a:r>
            <a:r>
              <a:rPr lang="en-US" dirty="0"/>
              <a:t>), for competitive advantage, and for positive </a:t>
            </a:r>
            <a:r>
              <a:rPr lang="en-US" b="1" dirty="0">
                <a:solidFill>
                  <a:srgbClr val="7030A0"/>
                </a:solidFill>
              </a:rPr>
              <a:t>ROI</a:t>
            </a:r>
            <a:r>
              <a:rPr lang="en-US" dirty="0"/>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0725" y="2443163"/>
            <a:ext cx="51625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3"/>
          <p:cNvSpPr txBox="1"/>
          <p:nvPr/>
        </p:nvSpPr>
        <p:spPr>
          <a:xfrm>
            <a:off x="770092" y="4572000"/>
            <a:ext cx="7772400"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0070C0"/>
                </a:solidFill>
              </a:rPr>
              <a:t>Ted Hruzd, Sr. Infrastructure Architect</a:t>
            </a:r>
          </a:p>
          <a:p>
            <a:r>
              <a:rPr lang="en-US" sz="1400" dirty="0">
                <a:solidFill>
                  <a:srgbClr val="0070C0"/>
                </a:solidFill>
              </a:rPr>
              <a:t>Wall Street IT since 1983</a:t>
            </a:r>
          </a:p>
          <a:p>
            <a:r>
              <a:rPr lang="en-US" sz="1400" dirty="0">
                <a:solidFill>
                  <a:srgbClr val="0070C0"/>
                </a:solidFill>
              </a:rPr>
              <a:t>ULL (Ultra Low Latency) Architect at Citigroup, Deutsche Bank, JP Morgan </a:t>
            </a:r>
          </a:p>
          <a:p>
            <a:r>
              <a:rPr lang="en-US" sz="1400" dirty="0">
                <a:solidFill>
                  <a:srgbClr val="0070C0"/>
                </a:solidFill>
              </a:rPr>
              <a:t>Utilized ML Neural Networks (NN) for Latency predictions</a:t>
            </a:r>
          </a:p>
          <a:p>
            <a:r>
              <a:rPr lang="en-US" sz="1400" dirty="0">
                <a:solidFill>
                  <a:srgbClr val="0070C0"/>
                </a:solidFill>
              </a:rPr>
              <a:t>Rutgers Grad – BA 1978; MCRP 1982 + few MBA courses</a:t>
            </a:r>
          </a:p>
          <a:p>
            <a:r>
              <a:rPr lang="en-US" sz="1400" dirty="0">
                <a:solidFill>
                  <a:srgbClr val="0070C0"/>
                </a:solidFill>
              </a:rPr>
              <a:t>NYU – Certificates in C++ &amp; Internet Technologies 1994-97</a:t>
            </a:r>
          </a:p>
          <a:p>
            <a:r>
              <a:rPr lang="en-US" sz="1400" dirty="0">
                <a:solidFill>
                  <a:srgbClr val="0070C0"/>
                </a:solidFill>
              </a:rPr>
              <a:t>Rutgers Adjunct Instructor – Machine Learning/AI (2017 -&gt;  )</a:t>
            </a:r>
          </a:p>
          <a:p>
            <a:r>
              <a:rPr lang="en-US" sz="1400" dirty="0">
                <a:solidFill>
                  <a:srgbClr val="0070C0"/>
                </a:solidFill>
              </a:rPr>
              <a:t>NYU Adjunct Instructor – teach ULL Architectures for Electronic Trading (ET)</a:t>
            </a:r>
          </a:p>
          <a:p>
            <a:r>
              <a:rPr lang="en-US" sz="1400" i="1" dirty="0">
                <a:solidFill>
                  <a:srgbClr val="FF0000"/>
                </a:solidFill>
              </a:rPr>
              <a:t>Comments by Ted Hruzd here are their own personal view and not that of Ted’s current or past employers</a:t>
            </a: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37731"/>
            <a:ext cx="1219200" cy="875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44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82397" y="1233161"/>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87592" y="1343267"/>
            <a:ext cx="5100810" cy="4200637"/>
          </a:xfrm>
          <a:prstGeom prst="rect">
            <a:avLst/>
          </a:prstGeom>
        </p:spPr>
        <p:txBody>
          <a:bodyPr wrap="square">
            <a:spAutoFit/>
          </a:bodyPr>
          <a:lstStyle/>
          <a:p>
            <a:pPr>
              <a:lnSpc>
                <a:spcPct val="115000"/>
              </a:lnSpc>
              <a:spcAft>
                <a:spcPts val="375"/>
              </a:spcAft>
            </a:pPr>
            <a:r>
              <a:rPr lang="en-US" sz="1400" b="1" dirty="0">
                <a:solidFill>
                  <a:srgbClr val="223761"/>
                </a:solidFill>
                <a:latin typeface="myriad-pro"/>
                <a:ea typeface="Times New Roman" panose="02020603050405020304" pitchFamily="18" charset="0"/>
                <a:cs typeface="Times New Roman" panose="02020603050405020304" pitchFamily="18" charset="0"/>
              </a:rPr>
              <a:t>Multiplexing Connections (Order entry)</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dirty="0">
                <a:ea typeface="Times New Roman" panose="02020603050405020304" pitchFamily="18" charset="0"/>
                <a:cs typeface="Times New Roman" panose="02020603050405020304" pitchFamily="18" charset="0"/>
              </a:rPr>
              <a:t>Multiple connections can be funneled into a single connection in around </a:t>
            </a:r>
            <a:r>
              <a:rPr lang="en-US" sz="1600" b="1" dirty="0">
                <a:solidFill>
                  <a:srgbClr val="7030A0"/>
                </a:solidFill>
                <a:ea typeface="Times New Roman" panose="02020603050405020304" pitchFamily="18" charset="0"/>
                <a:cs typeface="Times New Roman" panose="02020603050405020304" pitchFamily="18" charset="0"/>
              </a:rPr>
              <a:t>80 ns </a:t>
            </a:r>
            <a:r>
              <a:rPr lang="en-US" sz="1600" dirty="0">
                <a:ea typeface="Times New Roman" panose="02020603050405020304" pitchFamily="18" charset="0"/>
                <a:cs typeface="Times New Roman" panose="02020603050405020304" pitchFamily="18" charset="0"/>
              </a:rPr>
              <a:t>using </a:t>
            </a:r>
            <a:r>
              <a:rPr lang="en-US" sz="1600" dirty="0" err="1">
                <a:solidFill>
                  <a:srgbClr val="0000FF"/>
                </a:solidFill>
                <a:ea typeface="Times New Roman" panose="02020603050405020304" pitchFamily="18" charset="0"/>
                <a:cs typeface="Times New Roman" panose="02020603050405020304" pitchFamily="18" charset="0"/>
                <a:hlinkClick r:id="rId3"/>
              </a:rPr>
              <a:t>MetaMux</a:t>
            </a:r>
            <a:r>
              <a:rPr lang="en-US" sz="1600" dirty="0">
                <a:ea typeface="Times New Roman" panose="02020603050405020304" pitchFamily="18" charset="0"/>
                <a:cs typeface="Times New Roman" panose="02020603050405020304" pitchFamily="18" charset="0"/>
              </a:rPr>
              <a:t>, assuming there is no congestion. Otherwise packets will be queued. Packet ordering is strictly FIFO (first-in first-out) with no starvation if a link is saturated.</a:t>
            </a:r>
          </a:p>
          <a:p>
            <a:pPr>
              <a:lnSpc>
                <a:spcPct val="115000"/>
              </a:lnSpc>
              <a:spcAft>
                <a:spcPts val="1000"/>
              </a:spcAft>
            </a:pPr>
            <a:r>
              <a:rPr lang="en-US" sz="1600" dirty="0">
                <a:ea typeface="Times New Roman" panose="02020603050405020304" pitchFamily="18" charset="0"/>
                <a:cs typeface="Times New Roman" panose="02020603050405020304" pitchFamily="18" charset="0"/>
              </a:rPr>
              <a:t>In this trading example, multiple trading clients are multiplexed into a single link with around 80-100 ns latency. The downstream direction can be configured to use </a:t>
            </a:r>
            <a:r>
              <a:rPr lang="en-US" sz="1600" dirty="0" err="1">
                <a:solidFill>
                  <a:srgbClr val="0000FF"/>
                </a:solidFill>
                <a:ea typeface="Times New Roman" panose="02020603050405020304" pitchFamily="18" charset="0"/>
                <a:cs typeface="Times New Roman" panose="02020603050405020304" pitchFamily="18" charset="0"/>
                <a:hlinkClick r:id="rId3"/>
              </a:rPr>
              <a:t>MetaMux's</a:t>
            </a:r>
            <a:r>
              <a:rPr lang="en-US" sz="1600" dirty="0">
                <a:ea typeface="Times New Roman" panose="02020603050405020304" pitchFamily="18" charset="0"/>
                <a:cs typeface="Times New Roman" panose="02020603050405020304" pitchFamily="18" charset="0"/>
              </a:rPr>
              <a:t> layer 1 matrix switching in order to deliver </a:t>
            </a:r>
            <a:r>
              <a:rPr lang="en-US" sz="1600" b="1" dirty="0">
                <a:solidFill>
                  <a:srgbClr val="7030A0"/>
                </a:solidFill>
                <a:ea typeface="Times New Roman" panose="02020603050405020304" pitchFamily="18" charset="0"/>
                <a:cs typeface="Times New Roman" panose="02020603050405020304" pitchFamily="18" charset="0"/>
              </a:rPr>
              <a:t>5 ns </a:t>
            </a:r>
            <a:r>
              <a:rPr lang="en-US" sz="1600" dirty="0">
                <a:ea typeface="Times New Roman" panose="02020603050405020304" pitchFamily="18" charset="0"/>
                <a:cs typeface="Times New Roman" panose="02020603050405020304" pitchFamily="18" charset="0"/>
              </a:rPr>
              <a:t>in that direction (ex X-Bar). Therefore, the combined latency through the switch is a little over 85 ns compared to a few hundred nanoseconds in each direction for a conventional switch.</a:t>
            </a:r>
            <a:endParaRPr lang="en-US" sz="1600" dirty="0">
              <a:effectLst/>
              <a:ea typeface="Times New Roman" panose="02020603050405020304" pitchFamily="18" charset="0"/>
              <a:cs typeface="Times New Roman" panose="02020603050405020304" pitchFamily="18" charset="0"/>
            </a:endParaRPr>
          </a:p>
        </p:txBody>
      </p:sp>
      <p:pic>
        <p:nvPicPr>
          <p:cNvPr id="18" name="Picture 17" descr="https://cdn.metamako.com/media/images/mux-use-case.png"/>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18763"/>
            <a:ext cx="3491865" cy="2694151"/>
          </a:xfrm>
          <a:prstGeom prst="rect">
            <a:avLst/>
          </a:prstGeom>
          <a:noFill/>
          <a:ln>
            <a:noFill/>
          </a:ln>
        </p:spPr>
      </p:pic>
      <p:sp>
        <p:nvSpPr>
          <p:cNvPr id="19" name="Rectangle 18"/>
          <p:cNvSpPr/>
          <p:nvPr/>
        </p:nvSpPr>
        <p:spPr>
          <a:xfrm>
            <a:off x="5149913" y="3876700"/>
            <a:ext cx="3905076" cy="2357568"/>
          </a:xfrm>
          <a:prstGeom prst="rect">
            <a:avLst/>
          </a:prstGeom>
        </p:spPr>
        <p:txBody>
          <a:bodyPr wrap="square">
            <a:spAutoFit/>
          </a:bodyPr>
          <a:lstStyle/>
          <a:p>
            <a:pPr>
              <a:lnSpc>
                <a:spcPct val="115000"/>
              </a:lnSpc>
              <a:spcAft>
                <a:spcPts val="1000"/>
              </a:spcAft>
            </a:pPr>
            <a:r>
              <a:rPr lang="en-US" sz="1600" dirty="0" err="1">
                <a:ea typeface="Times New Roman" panose="02020603050405020304" pitchFamily="18" charset="0"/>
                <a:cs typeface="Times New Roman" panose="02020603050405020304" pitchFamily="18" charset="0"/>
              </a:rPr>
              <a:t>MetaMux</a:t>
            </a:r>
            <a:r>
              <a:rPr lang="en-US" sz="1600" dirty="0">
                <a:ea typeface="Times New Roman" panose="02020603050405020304" pitchFamily="18" charset="0"/>
                <a:cs typeface="Times New Roman" panose="02020603050405020304" pitchFamily="18" charset="0"/>
              </a:rPr>
              <a:t> can both tap and aggregate up to 16 bi-directional connections in a single device, with an overhead of only 4-5 ns, while simultaneously significantly improving the quality of the signals, providing a re-patching capability, providing network insights, and all at a </a:t>
            </a:r>
            <a:r>
              <a:rPr lang="en-US" sz="1600" u="sng" dirty="0">
                <a:solidFill>
                  <a:srgbClr val="0000FF"/>
                </a:solidFill>
                <a:ea typeface="Times New Roman" panose="02020603050405020304" pitchFamily="18" charset="0"/>
                <a:cs typeface="Times New Roman" panose="02020603050405020304" pitchFamily="18" charset="0"/>
                <a:hlinkClick r:id="rId5"/>
              </a:rPr>
              <a:t>lower cost than traditional passive optical taps</a:t>
            </a:r>
            <a:r>
              <a:rPr lang="en-US" sz="1600" dirty="0">
                <a:ea typeface="Times New Roman" panose="02020603050405020304" pitchFamily="18" charset="0"/>
                <a:cs typeface="Times New Roman" panose="02020603050405020304" pitchFamily="18" charset="0"/>
              </a:rPr>
              <a:t>. </a:t>
            </a:r>
            <a:endParaRPr lang="en-US" sz="16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41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17"/>
          <p:cNvPicPr/>
          <p:nvPr/>
        </p:nvPicPr>
        <p:blipFill>
          <a:blip r:embed="rId3"/>
          <a:stretch>
            <a:fillRect/>
          </a:stretch>
        </p:blipFill>
        <p:spPr>
          <a:xfrm>
            <a:off x="76200" y="1067035"/>
            <a:ext cx="8763000" cy="4337498"/>
          </a:xfrm>
          <a:prstGeom prst="rect">
            <a:avLst/>
          </a:prstGeom>
        </p:spPr>
      </p:pic>
      <p:sp>
        <p:nvSpPr>
          <p:cNvPr id="19" name="Rectangle 18"/>
          <p:cNvSpPr/>
          <p:nvPr/>
        </p:nvSpPr>
        <p:spPr>
          <a:xfrm>
            <a:off x="272902" y="5567198"/>
            <a:ext cx="8559703" cy="923330"/>
          </a:xfrm>
          <a:prstGeom prst="rect">
            <a:avLst/>
          </a:prstGeom>
        </p:spPr>
        <p:txBody>
          <a:bodyPr wrap="square">
            <a:spAutoFit/>
          </a:bodyPr>
          <a:lstStyle/>
          <a:p>
            <a:r>
              <a:rPr lang="en-US" dirty="0">
                <a:solidFill>
                  <a:srgbClr val="333333"/>
                </a:solidFill>
                <a:ea typeface="Times New Roman" panose="02020603050405020304" pitchFamily="18" charset="0"/>
                <a:cs typeface="Times New Roman" panose="02020603050405020304" pitchFamily="18" charset="0"/>
              </a:rPr>
              <a:t>Sub-microsecond wire-to-wire latencies are achieved by receiving CME MDP 3.0 tick data directly into FPGA on 10G link, detecting opportunities, placing trades as FIX messages encapsulated in TCP packets per ULL 10G TCP Endpoint.</a:t>
            </a:r>
            <a:endParaRPr lang="en-US" sz="2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55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89737" y="1143000"/>
            <a:ext cx="8869326" cy="5716437"/>
          </a:xfrm>
          <a:prstGeom prst="rect">
            <a:avLst/>
          </a:prstGeom>
        </p:spPr>
        <p:txBody>
          <a:bodyPr wrap="square">
            <a:spAutoFit/>
          </a:bodyPr>
          <a:lstStyle/>
          <a:p>
            <a:pPr>
              <a:lnSpc>
                <a:spcPct val="115000"/>
              </a:lnSpc>
              <a:spcBef>
                <a:spcPts val="200"/>
              </a:spcBef>
            </a:pPr>
            <a:r>
              <a:rPr lang="en-US" sz="1200" b="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rPr>
              <a:t>Pre-Built Modules:</a:t>
            </a:r>
          </a:p>
          <a:p>
            <a:pPr marL="342900" marR="0" lvl="0" indent="-342900">
              <a:lnSpc>
                <a:spcPts val="1350"/>
              </a:lnSpc>
              <a:spcBef>
                <a:spcPts val="0"/>
              </a:spcBef>
              <a:spcAft>
                <a:spcPts val="1000"/>
              </a:spcAft>
              <a:buSzPts val="1000"/>
              <a:buFont typeface="Courier New" panose="02070309020205020404" pitchFamily="49" charset="0"/>
              <a:buChar char="o"/>
              <a:tabLst>
                <a:tab pos="457200" algn="l"/>
              </a:tabLst>
            </a:pPr>
            <a:r>
              <a:rPr lang="en-US" sz="900" b="1"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3"/>
              </a:rPr>
              <a:t>ULL 10GE PHY+MAC</a:t>
            </a: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Lowest round trip latency of 89.6ns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Cut through packet processing to avoid buffering delays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ts val="1350"/>
              </a:lnSpc>
              <a:spcBef>
                <a:spcPts val="0"/>
              </a:spcBef>
              <a:spcAft>
                <a:spcPts val="1000"/>
              </a:spcAft>
              <a:buSzPts val="1000"/>
              <a:buFont typeface="Courier New" panose="02070309020205020404" pitchFamily="49" charset="0"/>
              <a:buChar char="o"/>
              <a:tabLst>
                <a:tab pos="457200" algn="l"/>
              </a:tabLst>
            </a:pPr>
            <a:r>
              <a:rPr lang="en-US" sz="900" b="1" u="sng" dirty="0">
                <a:solidFill>
                  <a:srgbClr val="7030A0"/>
                </a:solidFill>
                <a:latin typeface="Arial" panose="020B0604020202020204" pitchFamily="34" charset="0"/>
                <a:ea typeface="Times New Roman" panose="02020603050405020304" pitchFamily="18" charset="0"/>
                <a:cs typeface="Times New Roman" panose="02020603050405020304" pitchFamily="18" charset="0"/>
              </a:rPr>
              <a:t>CME Feed Handler</a:t>
            </a: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A/B faster feed arbitration resulting in earliest possible market data event detection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Filtering on subscribed multicast channels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MDP3.0 message processing and parsing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ts val="1350"/>
              </a:lnSpc>
              <a:spcBef>
                <a:spcPts val="0"/>
              </a:spcBef>
              <a:spcAft>
                <a:spcPts val="1000"/>
              </a:spcAft>
              <a:buSzPts val="1000"/>
              <a:buFont typeface="Courier New" panose="02070309020205020404" pitchFamily="49" charset="0"/>
              <a:buChar char="o"/>
              <a:tabLst>
                <a:tab pos="457200" algn="l"/>
              </a:tabLst>
            </a:pPr>
            <a:r>
              <a:rPr lang="en-US" sz="900" b="1"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4"/>
              </a:rPr>
              <a:t>CME Futures &amp; Options Order Book</a:t>
            </a: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Book building for instruments that have real and implied orders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Reporting L2 snapshots with the best bid offer (BBO) information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Recovery based on CME Natural Refresh mechanism in the event of packet loss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ts val="1350"/>
              </a:lnSpc>
              <a:spcBef>
                <a:spcPts val="0"/>
              </a:spcBef>
              <a:spcAft>
                <a:spcPts val="1000"/>
              </a:spcAft>
              <a:buSzPts val="1000"/>
              <a:buFont typeface="Courier New" panose="02070309020205020404" pitchFamily="49" charset="0"/>
              <a:buChar char="o"/>
              <a:tabLst>
                <a:tab pos="457200" algn="l"/>
              </a:tabLst>
            </a:pPr>
            <a:r>
              <a:rPr lang="en-US" sz="900" b="1"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5"/>
              </a:rPr>
              <a:t>10G TCP Endpoint</a:t>
            </a: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100% FPGA accelerated full TCP termination  (for FIX orders)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Lowest packet processing latency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Full TCP protocol support including fast retransmission</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ts val="1350"/>
              </a:lnSpc>
              <a:spcBef>
                <a:spcPts val="0"/>
              </a:spcBef>
              <a:spcAft>
                <a:spcPts val="1000"/>
              </a:spcAft>
              <a:buSzPts val="1000"/>
              <a:buFont typeface="Courier New" panose="02070309020205020404" pitchFamily="49" charset="0"/>
              <a:buChar char="o"/>
              <a:tabLst>
                <a:tab pos="457200" algn="l"/>
              </a:tabLst>
            </a:pPr>
            <a:r>
              <a:rPr lang="en-US" sz="900" b="1" u="sng" dirty="0">
                <a:solidFill>
                  <a:srgbClr val="7030A0"/>
                </a:solidFill>
                <a:latin typeface="Arial" panose="020B0604020202020204" pitchFamily="34" charset="0"/>
                <a:ea typeface="Times New Roman" panose="02020603050405020304" pitchFamily="18" charset="0"/>
                <a:cs typeface="Times New Roman" panose="02020603050405020304" pitchFamily="18" charset="0"/>
              </a:rPr>
              <a:t>FIX Message Processing</a:t>
            </a: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Session tracking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50"/>
              </a:lnSpc>
              <a:spcBef>
                <a:spcPts val="0"/>
              </a:spcBef>
              <a:spcAft>
                <a:spcPts val="1000"/>
              </a:spcAft>
              <a:buSzPts val="1000"/>
              <a:buFont typeface="Courier New" panose="02070309020205020404" pitchFamily="49" charset="0"/>
              <a:buChar char="o"/>
              <a:tabLst>
                <a:tab pos="914400" algn="l"/>
              </a:tabLst>
            </a:pPr>
            <a:r>
              <a:rPr lang="en-US" sz="9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FIX message processing and parsing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TextBox 16"/>
          <p:cNvSpPr txBox="1"/>
          <p:nvPr/>
        </p:nvSpPr>
        <p:spPr>
          <a:xfrm>
            <a:off x="5715000" y="1600200"/>
            <a:ext cx="3124200" cy="1200329"/>
          </a:xfrm>
          <a:prstGeom prst="rect">
            <a:avLst/>
          </a:prstGeom>
          <a:noFill/>
        </p:spPr>
        <p:txBody>
          <a:bodyPr wrap="square" rtlCol="0">
            <a:spAutoFit/>
          </a:bodyPr>
          <a:lstStyle/>
          <a:p>
            <a:r>
              <a:rPr lang="en-US" b="1" i="1" dirty="0">
                <a:solidFill>
                  <a:srgbClr val="7030A0"/>
                </a:solidFill>
              </a:rPr>
              <a:t>Add Nova Sparks or xCelor multi FH’s for more complete mkt data solution integrated with order flow?</a:t>
            </a:r>
          </a:p>
        </p:txBody>
      </p:sp>
    </p:spTree>
    <p:extLst>
      <p:ext uri="{BB962C8B-B14F-4D97-AF65-F5344CB8AC3E}">
        <p14:creationId xmlns:p14="http://schemas.microsoft.com/office/powerpoint/2010/main" val="77413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descr="cid:image001.jpg@01D2A262.0AA18D2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91465" y="1351862"/>
            <a:ext cx="5042535" cy="4438650"/>
          </a:xfrm>
          <a:prstGeom prst="rect">
            <a:avLst/>
          </a:prstGeom>
          <a:noFill/>
          <a:ln>
            <a:noFill/>
          </a:ln>
        </p:spPr>
      </p:pic>
      <p:sp>
        <p:nvSpPr>
          <p:cNvPr id="9" name="Rectangle 8"/>
          <p:cNvSpPr/>
          <p:nvPr/>
        </p:nvSpPr>
        <p:spPr>
          <a:xfrm>
            <a:off x="4568190" y="1668092"/>
            <a:ext cx="4572000" cy="3962623"/>
          </a:xfrm>
          <a:prstGeom prst="rect">
            <a:avLst/>
          </a:prstGeom>
        </p:spPr>
        <p:txBody>
          <a:bodyPr>
            <a:spAutoFit/>
          </a:bodyPr>
          <a:lstStyle/>
          <a:p>
            <a:r>
              <a:rPr lang="en-US"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all in FPGA – mkt data feed -&gt; FH with decode/filtering (Exchange–Network </a:t>
            </a:r>
            <a:r>
              <a:rPr lang="en-US" dirty="0">
                <a:solidFill>
                  <a:srgbClr val="7030A0"/>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MFH ) MFH includes 4 DMA on-chip engines for hashing /pipelining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en-US" sz="2000" b="1" i="1"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switch reads the packet to </a:t>
            </a:r>
            <a:r>
              <a:rPr lang="en-US" sz="2000" b="1" i="1" u="sng"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prepare</a:t>
            </a:r>
            <a:r>
              <a:rPr lang="en-US" sz="2000" b="1" i="1"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it for (b) feed handler normalization in FPGA. </a:t>
            </a:r>
          </a:p>
          <a:p>
            <a:r>
              <a:rPr lang="en-US" dirty="0">
                <a:latin typeface="Calibri" panose="020F0502020204030204" pitchFamily="34" charset="0"/>
                <a:ea typeface="Times New Roman" panose="02020603050405020304" pitchFamily="18" charset="0"/>
                <a:cs typeface="Times New Roman" panose="02020603050405020304" pitchFamily="18" charset="0"/>
              </a:rPr>
              <a:t> </a:t>
            </a:r>
          </a:p>
          <a:p>
            <a:pPr marL="114300" marR="0">
              <a:lnSpc>
                <a:spcPct val="115000"/>
              </a:lnSpc>
              <a:spcBef>
                <a:spcPts val="0"/>
              </a:spcBef>
              <a:spcAft>
                <a:spcPts val="1000"/>
              </a:spcAft>
            </a:pPr>
            <a:r>
              <a:rPr lang="en-GB" b="1" dirty="0">
                <a:latin typeface="Calibri" panose="020F0502020204030204" pitchFamily="34" charset="0"/>
                <a:ea typeface="Times New Roman" panose="02020603050405020304" pitchFamily="18" charset="0"/>
                <a:cs typeface="Times New Roman" panose="02020603050405020304" pitchFamily="18" charset="0"/>
              </a:rPr>
              <a:t>xCelor</a:t>
            </a:r>
            <a:r>
              <a:rPr lang="en-GB" dirty="0">
                <a:latin typeface="Calibri" panose="020F0502020204030204" pitchFamily="34" charset="0"/>
                <a:ea typeface="Times New Roman" panose="02020603050405020304" pitchFamily="18" charset="0"/>
                <a:cs typeface="Times New Roman" panose="02020603050405020304" pitchFamily="18" charset="0"/>
              </a:rPr>
              <a:t> - 48 port Layer 1 software programmable switch with deterministic 2-4 </a:t>
            </a:r>
            <a:r>
              <a:rPr lang="en-GB" dirty="0" err="1">
                <a:latin typeface="Calibri" panose="020F0502020204030204" pitchFamily="34" charset="0"/>
                <a:ea typeface="Times New Roman" panose="02020603050405020304" pitchFamily="18" charset="0"/>
                <a:cs typeface="Times New Roman" panose="02020603050405020304" pitchFamily="18" charset="0"/>
              </a:rPr>
              <a:t>nSec</a:t>
            </a:r>
            <a:r>
              <a:rPr lang="en-GB" dirty="0">
                <a:latin typeface="Calibri" panose="020F0502020204030204" pitchFamily="34" charset="0"/>
                <a:ea typeface="Times New Roman" panose="02020603050405020304" pitchFamily="18" charset="0"/>
                <a:cs typeface="Times New Roman" panose="02020603050405020304" pitchFamily="18" charset="0"/>
              </a:rPr>
              <a:t> latency from exchange to any port or any port to another port with zero jitter; aggregation is at 80 ns (like Metamako)</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5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0" y="1295400"/>
            <a:ext cx="9010476" cy="3139321"/>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accent4">
                    <a:lumMod val="75000"/>
                  </a:schemeClr>
                </a:solidFill>
              </a:rPr>
              <a:t>FPGA filtered data sets for speed advantages (</a:t>
            </a:r>
            <a:r>
              <a:rPr lang="en-US" b="1" i="1" dirty="0">
                <a:solidFill>
                  <a:srgbClr val="7030A0"/>
                </a:solidFill>
              </a:rPr>
              <a:t>xCelor</a:t>
            </a:r>
            <a:r>
              <a:rPr lang="en-US" dirty="0">
                <a:solidFill>
                  <a:schemeClr val="accent4">
                    <a:lumMod val="75000"/>
                  </a:schemeClr>
                </a:solidFill>
              </a:rPr>
              <a:t>)</a:t>
            </a:r>
          </a:p>
          <a:p>
            <a:pPr marL="1200150" lvl="2" indent="-285750">
              <a:buFont typeface="Arial" panose="020B0604020202020204" pitchFamily="34" charset="0"/>
              <a:buChar char="•"/>
            </a:pPr>
            <a:r>
              <a:rPr lang="en-US" dirty="0">
                <a:solidFill>
                  <a:schemeClr val="accent4">
                    <a:lumMod val="75000"/>
                  </a:schemeClr>
                </a:solidFill>
              </a:rPr>
              <a:t>FH</a:t>
            </a:r>
          </a:p>
          <a:p>
            <a:pPr marL="1200150" lvl="2" indent="-285750">
              <a:buFont typeface="Arial" panose="020B0604020202020204" pitchFamily="34" charset="0"/>
              <a:buChar char="•"/>
            </a:pPr>
            <a:r>
              <a:rPr lang="en-US" dirty="0" err="1">
                <a:solidFill>
                  <a:schemeClr val="accent4">
                    <a:lumMod val="75000"/>
                  </a:schemeClr>
                </a:solidFill>
              </a:rPr>
              <a:t>xCelor’s</a:t>
            </a:r>
            <a:r>
              <a:rPr lang="en-US" dirty="0">
                <a:solidFill>
                  <a:schemeClr val="accent4">
                    <a:lumMod val="75000"/>
                  </a:schemeClr>
                </a:solidFill>
              </a:rPr>
              <a:t> Market Feed Handler (</a:t>
            </a:r>
            <a:r>
              <a:rPr lang="en-US" b="1" dirty="0">
                <a:solidFill>
                  <a:srgbClr val="7030A0"/>
                </a:solidFill>
              </a:rPr>
              <a:t>MFH</a:t>
            </a:r>
            <a:r>
              <a:rPr lang="en-US" dirty="0">
                <a:solidFill>
                  <a:schemeClr val="accent4">
                    <a:lumMod val="75000"/>
                  </a:schemeClr>
                </a:solidFill>
              </a:rPr>
              <a:t>) is a low-profile, PCIe card that delivers ultra-low latency to process market data from a myriad of exchanges</a:t>
            </a:r>
            <a:r>
              <a:rPr lang="en-US" sz="2000" dirty="0">
                <a:solidFill>
                  <a:schemeClr val="accent4">
                    <a:lumMod val="75000"/>
                  </a:schemeClr>
                </a:solidFill>
              </a:rPr>
              <a:t>.</a:t>
            </a:r>
          </a:p>
          <a:p>
            <a:pPr marL="1200150" lvl="2" indent="-285750">
              <a:buFont typeface="Arial" panose="020B0604020202020204" pitchFamily="34" charset="0"/>
              <a:buChar char="•"/>
            </a:pPr>
            <a:r>
              <a:rPr lang="en-US" dirty="0">
                <a:solidFill>
                  <a:schemeClr val="accent4">
                    <a:lumMod val="75000"/>
                  </a:schemeClr>
                </a:solidFill>
              </a:rPr>
              <a:t>L5 switch (few slides later …)</a:t>
            </a:r>
          </a:p>
          <a:p>
            <a:pPr marL="1200150" lvl="2" indent="-285750">
              <a:buFont typeface="Arial" panose="020B0604020202020204" pitchFamily="34" charset="0"/>
              <a:buChar char="•"/>
            </a:pPr>
            <a:endParaRPr lang="en-US" sz="1600" dirty="0">
              <a:solidFill>
                <a:schemeClr val="accent4">
                  <a:lumMod val="75000"/>
                </a:schemeClr>
              </a:solidFill>
            </a:endParaRPr>
          </a:p>
          <a:p>
            <a:pPr marL="742950" lvl="1" indent="-285750">
              <a:buFont typeface="Arial" panose="020B0604020202020204" pitchFamily="34" charset="0"/>
              <a:buChar char="•"/>
            </a:pPr>
            <a:r>
              <a:rPr lang="en-US" dirty="0">
                <a:solidFill>
                  <a:schemeClr val="accent4">
                    <a:lumMod val="75000"/>
                  </a:schemeClr>
                </a:solidFill>
              </a:rPr>
              <a:t>Integration with </a:t>
            </a:r>
            <a:r>
              <a:rPr lang="en-US" b="1" i="1" dirty="0">
                <a:solidFill>
                  <a:srgbClr val="7030A0"/>
                </a:solidFill>
              </a:rPr>
              <a:t>CIARA HFT SuperMicro </a:t>
            </a:r>
            <a:r>
              <a:rPr lang="en-US" b="1" i="1" dirty="0" err="1">
                <a:solidFill>
                  <a:srgbClr val="7030A0"/>
                </a:solidFill>
              </a:rPr>
              <a:t>OverClocked</a:t>
            </a:r>
            <a:r>
              <a:rPr lang="en-US" b="1" i="1" dirty="0">
                <a:solidFill>
                  <a:srgbClr val="7030A0"/>
                </a:solidFill>
              </a:rPr>
              <a:t> servers</a:t>
            </a:r>
            <a:r>
              <a:rPr lang="en-US" dirty="0">
                <a:solidFill>
                  <a:schemeClr val="accent4">
                    <a:lumMod val="75000"/>
                  </a:schemeClr>
                </a:solidFill>
              </a:rPr>
              <a:t>:</a:t>
            </a:r>
          </a:p>
          <a:p>
            <a:pPr marL="1200150" lvl="2" indent="-285750">
              <a:buFont typeface="Arial" panose="020B0604020202020204" pitchFamily="34" charset="0"/>
              <a:buChar char="•"/>
            </a:pPr>
            <a:r>
              <a:rPr lang="en-US" dirty="0">
                <a:solidFill>
                  <a:schemeClr val="accent4">
                    <a:lumMod val="75000"/>
                  </a:schemeClr>
                </a:solidFill>
              </a:rPr>
              <a:t>Uses xCelor FH PCIe adapters for Book Builds</a:t>
            </a:r>
          </a:p>
          <a:p>
            <a:pPr marL="1200150" lvl="2" indent="-285750">
              <a:buFont typeface="Arial" panose="020B0604020202020204" pitchFamily="34" charset="0"/>
              <a:buChar char="•"/>
            </a:pPr>
            <a:r>
              <a:rPr lang="en-US" dirty="0">
                <a:solidFill>
                  <a:schemeClr val="accent4">
                    <a:lumMod val="75000"/>
                  </a:schemeClr>
                </a:solidFill>
              </a:rPr>
              <a:t>Includes CME, NASDAQ, NYSE, BATS</a:t>
            </a:r>
          </a:p>
          <a:p>
            <a:pPr marL="1200150" lvl="2" indent="-285750">
              <a:buFont typeface="Arial" panose="020B0604020202020204" pitchFamily="34" charset="0"/>
              <a:buChar char="•"/>
            </a:pPr>
            <a:endParaRPr lang="en-US" dirty="0">
              <a:solidFill>
                <a:schemeClr val="accent4">
                  <a:lumMod val="75000"/>
                </a:schemeClr>
              </a:solidFill>
            </a:endParaRPr>
          </a:p>
          <a:p>
            <a:endParaRPr lang="en-US"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60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0" y="1295400"/>
            <a:ext cx="9010476" cy="3416320"/>
          </a:xfrm>
          <a:prstGeom prst="rect">
            <a:avLst/>
          </a:prstGeom>
          <a:noFill/>
        </p:spPr>
        <p:txBody>
          <a:bodyPr wrap="square" rtlCol="0">
            <a:spAutoFit/>
          </a:bodyPr>
          <a:lstStyle/>
          <a:p>
            <a:r>
              <a:rPr lang="en-US" dirty="0"/>
              <a:t>The </a:t>
            </a:r>
            <a:r>
              <a:rPr lang="en-US" b="1" i="1" dirty="0" err="1">
                <a:solidFill>
                  <a:srgbClr val="7030A0"/>
                </a:solidFill>
              </a:rPr>
              <a:t>xCelor</a:t>
            </a:r>
            <a:r>
              <a:rPr lang="en-US" dirty="0"/>
              <a:t> </a:t>
            </a:r>
            <a:r>
              <a:rPr lang="en-US" b="1" dirty="0"/>
              <a:t>XPM40G-MUX</a:t>
            </a:r>
            <a:r>
              <a:rPr lang="en-US" dirty="0"/>
              <a:t> switch is most impressive.  Out of the box it provides:</a:t>
            </a:r>
          </a:p>
          <a:p>
            <a:pPr marL="285750" lvl="0" indent="-285750">
              <a:buFont typeface="Arial" panose="020B0604020202020204" pitchFamily="34" charset="0"/>
              <a:buChar char="•"/>
            </a:pPr>
            <a:r>
              <a:rPr lang="en-US" dirty="0"/>
              <a:t>Approx. 2-4 ns Mkt Data fan-out via its L1 switch component (faster than </a:t>
            </a:r>
            <a:r>
              <a:rPr lang="en-US" dirty="0" err="1"/>
              <a:t>Metamako’s</a:t>
            </a:r>
            <a:r>
              <a:rPr lang="en-US" dirty="0"/>
              <a:t> 5 ns)</a:t>
            </a:r>
          </a:p>
          <a:p>
            <a:pPr marL="285750" lvl="0" indent="-285750">
              <a:buFont typeface="Arial" panose="020B0604020202020204" pitchFamily="34" charset="0"/>
              <a:buChar char="•"/>
            </a:pPr>
            <a:r>
              <a:rPr lang="en-US" b="1" i="1" dirty="0">
                <a:solidFill>
                  <a:srgbClr val="7030A0"/>
                </a:solidFill>
              </a:rPr>
              <a:t>Instantaneous decodes of the feeds</a:t>
            </a:r>
            <a:r>
              <a:rPr lang="en-US" dirty="0"/>
              <a:t>, filters over 12,000 symbols, normalizes the data  --- </a:t>
            </a:r>
            <a:r>
              <a:rPr lang="en-US" b="1" i="1" dirty="0">
                <a:solidFill>
                  <a:srgbClr val="7030A0"/>
                </a:solidFill>
              </a:rPr>
              <a:t>for all major US feeds.  </a:t>
            </a:r>
            <a:r>
              <a:rPr lang="en-US" dirty="0"/>
              <a:t>In essence it is a </a:t>
            </a:r>
            <a:r>
              <a:rPr lang="en-US" b="1" i="1" dirty="0">
                <a:solidFill>
                  <a:srgbClr val="7030A0"/>
                </a:solidFill>
              </a:rPr>
              <a:t>FPFA feed handle that sends to order flow app (ex C++) over </a:t>
            </a:r>
            <a:r>
              <a:rPr lang="en-US" b="1" i="1" dirty="0" err="1">
                <a:solidFill>
                  <a:srgbClr val="7030A0"/>
                </a:solidFill>
              </a:rPr>
              <a:t>PCIe</a:t>
            </a:r>
            <a:r>
              <a:rPr lang="en-US" b="1" i="1" dirty="0">
                <a:solidFill>
                  <a:srgbClr val="7030A0"/>
                </a:solidFill>
              </a:rPr>
              <a:t> in 780 ns. </a:t>
            </a:r>
            <a:r>
              <a:rPr lang="en-US" dirty="0"/>
              <a:t> Thus its Tick-to-Trade </a:t>
            </a:r>
            <a:r>
              <a:rPr lang="en-US" b="1" i="1" dirty="0">
                <a:solidFill>
                  <a:srgbClr val="7030A0"/>
                </a:solidFill>
              </a:rPr>
              <a:t>(T2T) is 780 ns </a:t>
            </a:r>
            <a:r>
              <a:rPr lang="en-US" dirty="0"/>
              <a:t>– time of ingress from Exchanges to point were order flow app receives it.  BTW the longest latency is the PCIe transmission of 400 ns.  </a:t>
            </a:r>
          </a:p>
          <a:p>
            <a:pPr marL="285750" lvl="0" indent="-285750">
              <a:buFont typeface="Arial" panose="020B0604020202020204" pitchFamily="34" charset="0"/>
              <a:buChar char="•"/>
            </a:pPr>
            <a:r>
              <a:rPr lang="en-US" dirty="0"/>
              <a:t>xCelor Thin API (symbols, books, updates …)</a:t>
            </a:r>
          </a:p>
          <a:p>
            <a:pPr marL="285750" lvl="0" indent="-285750">
              <a:buFont typeface="Arial" panose="020B0604020202020204" pitchFamily="34" charset="0"/>
              <a:buChar char="•"/>
            </a:pPr>
            <a:r>
              <a:rPr lang="en-US" dirty="0"/>
              <a:t>5 SSD’s with each 1 up to 2 TB to store </a:t>
            </a:r>
            <a:r>
              <a:rPr lang="en-US" dirty="0" err="1"/>
              <a:t>pcap</a:t>
            </a:r>
            <a:r>
              <a:rPr lang="en-US" dirty="0"/>
              <a:t> data –with time stamps within 10 ns accuracy.  The PCAP’s can be forwarded to </a:t>
            </a:r>
            <a:r>
              <a:rPr lang="en-US" b="1" i="1" dirty="0">
                <a:solidFill>
                  <a:srgbClr val="7030A0"/>
                </a:solidFill>
              </a:rPr>
              <a:t>Corvil</a:t>
            </a:r>
            <a:r>
              <a:rPr lang="en-US" dirty="0"/>
              <a:t> for advanced network/transaction analytics, or it can be forward to a </a:t>
            </a:r>
            <a:r>
              <a:rPr lang="en-US" b="1" i="1" dirty="0">
                <a:solidFill>
                  <a:srgbClr val="7030A0"/>
                </a:solidFill>
              </a:rPr>
              <a:t>SolarFlare</a:t>
            </a:r>
            <a:r>
              <a:rPr lang="en-US" dirty="0"/>
              <a:t> appliance that is completing with Corvil – not here yet all the way but with plans to get there and cheaper??</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4627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 sum, the </a:t>
            </a:r>
            <a:r>
              <a:rPr lang="en-GB" b="1" i="1" dirty="0">
                <a:solidFill>
                  <a:srgbClr val="7030A0"/>
                </a:solidFill>
              </a:rPr>
              <a:t>key advantage </a:t>
            </a:r>
            <a:r>
              <a:rPr lang="en-GB" b="1" i="1" dirty="0" err="1">
                <a:solidFill>
                  <a:srgbClr val="7030A0"/>
                </a:solidFill>
              </a:rPr>
              <a:t>xCelor</a:t>
            </a:r>
            <a:r>
              <a:rPr lang="en-GB" b="1" i="1" dirty="0">
                <a:solidFill>
                  <a:srgbClr val="7030A0"/>
                </a:solidFill>
              </a:rPr>
              <a:t> </a:t>
            </a:r>
            <a:r>
              <a:rPr lang="en-GB" dirty="0"/>
              <a:t>has over competitors are (1) FPGA feed handlers – all major US feeds + (2) SSD storage.  The 780 ns T2T is faster than </a:t>
            </a:r>
            <a:r>
              <a:rPr lang="en-GB" dirty="0" err="1"/>
              <a:t>Metamako</a:t>
            </a:r>
            <a:r>
              <a:rPr lang="en-GB" dirty="0"/>
              <a:t> – </a:t>
            </a:r>
            <a:r>
              <a:rPr lang="en-GB" dirty="0" err="1"/>
              <a:t>AlgoLogic</a:t>
            </a:r>
            <a:r>
              <a:rPr lang="en-GB" dirty="0"/>
              <a:t> CME feed combo of approx. 900 ns, but not as fast as The ZL appliance ZL builds (Intel Core – FPGA cache coherency) that results in </a:t>
            </a:r>
            <a:r>
              <a:rPr lang="en-GB" b="1" i="1" dirty="0">
                <a:solidFill>
                  <a:srgbClr val="7030A0"/>
                </a:solidFill>
              </a:rPr>
              <a:t>400 ns T2T (validate!!) </a:t>
            </a:r>
          </a:p>
          <a:p>
            <a:pPr marL="285750" indent="-285750">
              <a:buFont typeface="Arial" panose="020B0604020202020204" pitchFamily="34" charset="0"/>
              <a:buChar char="•"/>
            </a:pPr>
            <a:r>
              <a:rPr lang="en-US" dirty="0"/>
              <a:t>xCelor may have industry lead in immediate and fastest FH normalization with their 330 ns timings.  Other solutions (ex: Metamako) ingest the feed in 5 ns for market data fan-out or to connect with another device / app for feed normalization</a:t>
            </a:r>
          </a:p>
          <a:p>
            <a:pPr marL="285750" indent="-285750">
              <a:buFont typeface="Arial" panose="020B0604020202020204" pitchFamily="34" charset="0"/>
              <a:buChar char="•"/>
            </a:pPr>
            <a:r>
              <a:rPr lang="en-US" b="1" i="1" dirty="0">
                <a:solidFill>
                  <a:srgbClr val="7030A0"/>
                </a:solidFill>
              </a:rPr>
              <a:t>SolarFlare </a:t>
            </a:r>
            <a:r>
              <a:rPr lang="en-US" b="1" i="1" dirty="0" err="1">
                <a:solidFill>
                  <a:srgbClr val="7030A0"/>
                </a:solidFill>
              </a:rPr>
              <a:t>XtremeScale</a:t>
            </a:r>
            <a:r>
              <a:rPr lang="en-US" b="1" i="1" dirty="0">
                <a:solidFill>
                  <a:srgbClr val="7030A0"/>
                </a:solidFill>
              </a:rPr>
              <a:t> NICs / </a:t>
            </a:r>
            <a:r>
              <a:rPr lang="en-US" b="1" i="1" dirty="0" err="1">
                <a:solidFill>
                  <a:srgbClr val="7030A0"/>
                </a:solidFill>
              </a:rPr>
              <a:t>LDAtech</a:t>
            </a:r>
            <a:r>
              <a:rPr lang="en-US" b="1" i="1" dirty="0">
                <a:solidFill>
                  <a:srgbClr val="7030A0"/>
                </a:solidFill>
              </a:rPr>
              <a:t> combo 120 ns T2T </a:t>
            </a:r>
            <a:r>
              <a:rPr lang="en-US" dirty="0"/>
              <a:t>is a </a:t>
            </a:r>
            <a:r>
              <a:rPr lang="en-US" b="1" i="1" dirty="0">
                <a:solidFill>
                  <a:srgbClr val="FF0000"/>
                </a:solidFill>
              </a:rPr>
              <a:t>very niche </a:t>
            </a:r>
            <a:r>
              <a:rPr lang="en-US" dirty="0"/>
              <a:t>solution</a:t>
            </a:r>
          </a:p>
          <a:p>
            <a:pPr marL="742950" lvl="1" indent="-285750">
              <a:buFont typeface="Arial" panose="020B0604020202020204" pitchFamily="34" charset="0"/>
              <a:buChar char="•"/>
            </a:pPr>
            <a:r>
              <a:rPr lang="en-US" dirty="0"/>
              <a:t>No decoding of mkt data; trader knows exact messages in packets to act on for FIX order.  This is not true generic T2T</a:t>
            </a:r>
          </a:p>
          <a:p>
            <a:pPr marL="742950" lvl="1" indent="-285750">
              <a:buFont typeface="Arial" panose="020B0604020202020204" pitchFamily="34" charset="0"/>
              <a:buChar char="•"/>
            </a:pPr>
            <a:r>
              <a:rPr lang="en-US" dirty="0"/>
              <a:t>If </a:t>
            </a:r>
            <a:r>
              <a:rPr lang="en-US" dirty="0" err="1"/>
              <a:t>msg</a:t>
            </a:r>
            <a:r>
              <a:rPr lang="en-US" dirty="0"/>
              <a:t> is #15 of 30 then timing starts at receipt of #15 (may be 200ns+ already)</a:t>
            </a:r>
          </a:p>
          <a:p>
            <a:pPr marL="742950" lvl="1" indent="-285750">
              <a:buFont typeface="Arial" panose="020B0604020202020204" pitchFamily="34" charset="0"/>
              <a:buChar char="•"/>
            </a:pPr>
            <a:r>
              <a:rPr lang="en-US" dirty="0"/>
              <a:t>LDS </a:t>
            </a:r>
            <a:r>
              <a:rPr lang="en-US" dirty="0" err="1"/>
              <a:t>LightSpeed</a:t>
            </a:r>
            <a:r>
              <a:rPr lang="en-US" dirty="0"/>
              <a:t> TCP IP core has parallel TCP connections for order flow</a:t>
            </a:r>
          </a:p>
          <a:p>
            <a:pPr marL="285750" lvl="0" indent="-285750">
              <a:buFont typeface="Arial" panose="020B0604020202020204" pitchFamily="34" charset="0"/>
              <a:buChar char="•"/>
            </a:pPr>
            <a:r>
              <a:rPr lang="en-US" b="1" i="1" dirty="0" err="1">
                <a:solidFill>
                  <a:srgbClr val="7030A0"/>
                </a:solidFill>
              </a:rPr>
              <a:t>xCelor</a:t>
            </a:r>
            <a:r>
              <a:rPr lang="en-US" b="1" i="1" dirty="0">
                <a:solidFill>
                  <a:srgbClr val="7030A0"/>
                </a:solidFill>
              </a:rPr>
              <a:t> new Layer 5 FPGA switches </a:t>
            </a:r>
            <a:r>
              <a:rPr lang="en-US" dirty="0"/>
              <a:t>now ingest 1 feed on 1 port at Layer 5, parsing symbols, then distribute to “custom” (by symbol) trading sessions off other 31 ports.</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8536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3416320"/>
          </a:xfrm>
          <a:prstGeom prst="rect">
            <a:avLst/>
          </a:prstGeom>
          <a:noFill/>
        </p:spPr>
        <p:txBody>
          <a:bodyPr wrap="square" rtlCol="0">
            <a:spAutoFit/>
          </a:bodyPr>
          <a:lstStyle/>
          <a:p>
            <a:r>
              <a:rPr lang="en-US" b="1" u="sng" dirty="0"/>
              <a:t>FIXNETICS</a:t>
            </a:r>
            <a:endParaRPr lang="en-US" dirty="0"/>
          </a:p>
          <a:p>
            <a:r>
              <a:rPr lang="en-US" dirty="0"/>
              <a:t> </a:t>
            </a:r>
          </a:p>
          <a:p>
            <a:pPr marL="285750" lvl="0" indent="-285750">
              <a:buFont typeface="Arial" panose="020B0604020202020204" pitchFamily="34" charset="0"/>
              <a:buChar char="•"/>
            </a:pPr>
            <a:r>
              <a:rPr lang="en-US" dirty="0"/>
              <a:t>Zero Latency (ZL) FPGA + Intel cores appliance (</a:t>
            </a:r>
            <a:r>
              <a:rPr lang="en-US" b="1" i="1" dirty="0">
                <a:solidFill>
                  <a:srgbClr val="7030A0"/>
                </a:solidFill>
              </a:rPr>
              <a:t>core and FPGA on separate sockets</a:t>
            </a:r>
            <a:r>
              <a:rPr lang="en-US" dirty="0"/>
              <a:t>)</a:t>
            </a:r>
          </a:p>
          <a:p>
            <a:pPr marL="285750" lvl="0" indent="-285750">
              <a:buFont typeface="Arial" panose="020B0604020202020204" pitchFamily="34" charset="0"/>
              <a:buChar char="•"/>
            </a:pPr>
            <a:r>
              <a:rPr lang="en-US" dirty="0"/>
              <a:t>Intel focus on parallelizing code more than doubling processing speeds now</a:t>
            </a:r>
          </a:p>
          <a:p>
            <a:pPr marL="285750" lvl="0" indent="-285750">
              <a:buFont typeface="Arial" panose="020B0604020202020204" pitchFamily="34" charset="0"/>
              <a:buChar char="•"/>
            </a:pPr>
            <a:r>
              <a:rPr lang="en-US" dirty="0"/>
              <a:t>ZL appliance target -- Broker (integrated with client); broker in control</a:t>
            </a:r>
          </a:p>
          <a:p>
            <a:pPr marL="285750" lvl="0" indent="-285750">
              <a:buFont typeface="Arial" panose="020B0604020202020204" pitchFamily="34" charset="0"/>
              <a:buChar char="•"/>
            </a:pPr>
            <a:r>
              <a:rPr lang="en-US" dirty="0"/>
              <a:t>The future – shared infrastructure</a:t>
            </a:r>
          </a:p>
          <a:p>
            <a:pPr marL="285750" lvl="0" indent="-285750">
              <a:buFont typeface="Arial" panose="020B0604020202020204" pitchFamily="34" charset="0"/>
              <a:buChar char="•"/>
            </a:pPr>
            <a:r>
              <a:rPr lang="en-US" dirty="0"/>
              <a:t>Protocol agnostic</a:t>
            </a:r>
          </a:p>
          <a:p>
            <a:pPr marL="285750" lvl="0" indent="-285750">
              <a:buFont typeface="Arial" panose="020B0604020202020204" pitchFamily="34" charset="0"/>
              <a:buChar char="•"/>
            </a:pPr>
            <a:r>
              <a:rPr lang="en-US" dirty="0"/>
              <a:t>Multiple asset classes</a:t>
            </a:r>
          </a:p>
          <a:p>
            <a:r>
              <a:rPr lang="en-US" dirty="0"/>
              <a:t> </a:t>
            </a:r>
          </a:p>
          <a:p>
            <a:r>
              <a:rPr lang="en-US" b="1" i="1" dirty="0">
                <a:solidFill>
                  <a:srgbClr val="7030A0"/>
                </a:solidFill>
              </a:rPr>
              <a:t>Combo</a:t>
            </a:r>
            <a:r>
              <a:rPr lang="en-US" dirty="0"/>
              <a:t> of </a:t>
            </a:r>
            <a:r>
              <a:rPr lang="en-US" dirty="0" err="1"/>
              <a:t>MetaMako</a:t>
            </a:r>
            <a:r>
              <a:rPr lang="en-US" dirty="0"/>
              <a:t> </a:t>
            </a:r>
            <a:r>
              <a:rPr lang="en-US" dirty="0" err="1"/>
              <a:t>MetaMux</a:t>
            </a:r>
            <a:r>
              <a:rPr lang="en-US" dirty="0"/>
              <a:t> 48 port $18K multi layer switches complement ZL very well, servicing it with market data and FIX order flow in 5ns and 70ns respectively, and also in sending orders to venues in 70ns.</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069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80741" y="1351862"/>
            <a:ext cx="8915400" cy="954107"/>
          </a:xfrm>
          <a:prstGeom prst="rect">
            <a:avLst/>
          </a:prstGeom>
        </p:spPr>
        <p:txBody>
          <a:bodyPr wrap="square">
            <a:spAutoFit/>
          </a:bodyPr>
          <a:lstStyle/>
          <a:p>
            <a:r>
              <a:rPr lang="en-US" sz="2000" b="1" u="sng"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Intel Core – Altera FPGA - Cache Coherency</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rPr>
              <a:t>Upon receiving process data in a core on 1 socket, a mirror of that data is directly transported to cache on another socket for an FPGA process in _____. No driver, bus, or PCIE are in play. </a:t>
            </a:r>
            <a:endParaRPr lang="en-US" sz="2800" dirty="0">
              <a:effectLst/>
              <a:ea typeface="Times New Roman" panose="02020603050405020304" pitchFamily="18" charset="0"/>
            </a:endParaRPr>
          </a:p>
        </p:txBody>
      </p:sp>
    </p:spTree>
    <p:extLst>
      <p:ext uri="{BB962C8B-B14F-4D97-AF65-F5344CB8AC3E}">
        <p14:creationId xmlns:p14="http://schemas.microsoft.com/office/powerpoint/2010/main" val="365129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152400" y="1235325"/>
            <a:ext cx="7543800" cy="3262432"/>
          </a:xfrm>
          <a:prstGeom prst="rect">
            <a:avLst/>
          </a:prstGeom>
        </p:spPr>
        <p:txBody>
          <a:bodyPr wrap="square">
            <a:spAutoFit/>
          </a:bodyPr>
          <a:lstStyle/>
          <a:p>
            <a:r>
              <a:rPr lang="en-US" sz="2000" b="1" u="sng"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Intel Cores + FPGA: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r>
              <a:rPr lang="en-US" sz="24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b="1" i="1" dirty="0">
                <a:solidFill>
                  <a:srgbClr val="7030A0"/>
                </a:solidFill>
                <a:ea typeface="Times New Roman" panose="02020603050405020304" pitchFamily="18" charset="0"/>
                <a:cs typeface="Times New Roman" panose="02020603050405020304" pitchFamily="18" charset="0"/>
              </a:rPr>
              <a:t>joint FPGA/Intel-core appliance (which one?) </a:t>
            </a:r>
            <a:r>
              <a:rPr lang="en-US" dirty="0">
                <a:ea typeface="Times New Roman" panose="02020603050405020304" pitchFamily="18" charset="0"/>
                <a:cs typeface="Times New Roman" panose="02020603050405020304" pitchFamily="18" charset="0"/>
              </a:rPr>
              <a:t>for deterministic latencies, Tick 2 Trades (T2T) consistently under 1 </a:t>
            </a:r>
            <a:r>
              <a:rPr lang="en-US" dirty="0" err="1">
                <a:ea typeface="Times New Roman" panose="02020603050405020304" pitchFamily="18" charset="0"/>
                <a:cs typeface="Times New Roman" panose="02020603050405020304" pitchFamily="18" charset="0"/>
              </a:rPr>
              <a:t>uSec</a:t>
            </a:r>
            <a:r>
              <a:rPr lang="en-US" dirty="0">
                <a:ea typeface="Times New Roman" panose="02020603050405020304" pitchFamily="18" charset="0"/>
                <a:cs typeface="Times New Roman" panose="02020603050405020304" pitchFamily="18" charset="0"/>
              </a:rPr>
              <a:t>;  actually expect 400 ns?</a:t>
            </a:r>
          </a:p>
          <a:p>
            <a:pPr marL="342900" marR="0" lvl="0" indent="-342900">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quick software to hardware transport for</a:t>
            </a:r>
          </a:p>
          <a:p>
            <a:pPr marL="800100" lvl="1" indent="-342900">
              <a:buFont typeface="Symbol" panose="05050102010706020507" pitchFamily="18" charset="2"/>
              <a:buChar char=""/>
            </a:pPr>
            <a:r>
              <a:rPr lang="en-US" dirty="0">
                <a:ea typeface="Times New Roman" panose="02020603050405020304" pitchFamily="18" charset="0"/>
                <a:cs typeface="Times New Roman" panose="02020603050405020304" pitchFamily="18" charset="0"/>
              </a:rPr>
              <a:t>cache coherent CPU core -FPGA</a:t>
            </a:r>
          </a:p>
          <a:p>
            <a:pPr marL="742950" lvl="1" indent="-285750">
              <a:buFont typeface="Arial" panose="020B0604020202020204" pitchFamily="34" charset="0"/>
              <a:buChar char="•"/>
            </a:pPr>
            <a:r>
              <a:rPr lang="en-US" dirty="0">
                <a:ea typeface="Times New Roman" panose="02020603050405020304" pitchFamily="18" charset="0"/>
                <a:cs typeface="Times New Roman" panose="02020603050405020304" pitchFamily="18" charset="0"/>
              </a:rPr>
              <a:t>significant factor in providing deterministic latencies, even with spikes in peak message processing.  This overcomes other ULL solutions which encounter jitter during spikes.</a:t>
            </a:r>
            <a:br>
              <a:rPr lang="en-US" dirty="0">
                <a:ea typeface="Times New Roman" panose="02020603050405020304" pitchFamily="18" charset="0"/>
                <a:cs typeface="Times New Roman" panose="02020603050405020304" pitchFamily="18" charset="0"/>
              </a:rPr>
            </a:br>
            <a:br>
              <a:rPr lang="en-US" dirty="0">
                <a:latin typeface="Verdana" panose="020B0604030504040204" pitchFamily="34" charset="0"/>
                <a:ea typeface="Times New Roman" panose="02020603050405020304" pitchFamily="18" charset="0"/>
                <a:cs typeface="Times New Roman" panose="02020603050405020304" pitchFamily="18" charset="0"/>
              </a:rPr>
            </a:br>
            <a:endParaRPr lang="en-US" dirty="0"/>
          </a:p>
        </p:txBody>
      </p:sp>
      <p:sp>
        <p:nvSpPr>
          <p:cNvPr id="17" name="TextBox 16"/>
          <p:cNvSpPr txBox="1"/>
          <p:nvPr/>
        </p:nvSpPr>
        <p:spPr>
          <a:xfrm>
            <a:off x="2362200" y="4648200"/>
            <a:ext cx="5486400" cy="1477328"/>
          </a:xfrm>
          <a:prstGeom prst="rect">
            <a:avLst/>
          </a:prstGeom>
          <a:noFill/>
        </p:spPr>
        <p:txBody>
          <a:bodyPr wrap="square" rtlCol="0">
            <a:spAutoFit/>
          </a:bodyPr>
          <a:lstStyle/>
          <a:p>
            <a:r>
              <a:rPr lang="en-US" b="1" i="1" dirty="0">
                <a:solidFill>
                  <a:srgbClr val="7030A0"/>
                </a:solidFill>
              </a:rPr>
              <a:t>What may be advantages of high speed cache coherency between Intel cores and FPGA’s for ET?  Prospects for the lead player?  How can this speed up End-2-Enf flow from mkt data </a:t>
            </a:r>
            <a:r>
              <a:rPr lang="en-US" b="1" i="1" dirty="0">
                <a:solidFill>
                  <a:srgbClr val="7030A0"/>
                </a:solidFill>
                <a:sym typeface="Wingdings" panose="05000000000000000000" pitchFamily="2" charset="2"/>
              </a:rPr>
              <a:t> order flow  exchange and back?</a:t>
            </a:r>
            <a:endParaRPr lang="en-US" b="1" i="1" dirty="0">
              <a:solidFill>
                <a:srgbClr val="7030A0"/>
              </a:solidFill>
            </a:endParaRPr>
          </a:p>
        </p:txBody>
      </p:sp>
    </p:spTree>
    <p:extLst>
      <p:ext uri="{BB962C8B-B14F-4D97-AF65-F5344CB8AC3E}">
        <p14:creationId xmlns:p14="http://schemas.microsoft.com/office/powerpoint/2010/main" val="88326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0675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pPr lvl="1">
                <a:lnSpc>
                  <a:spcPct val="100000"/>
                </a:lnSpc>
              </a:pPr>
              <a:r>
                <a:rPr lang="en-US" sz="2400" dirty="0">
                  <a:solidFill>
                    <a:schemeClr val="bg1"/>
                  </a:solidFill>
                </a:rPr>
                <a:t>Intro</a:t>
              </a:r>
              <a:endParaRPr lang="en-CA" sz="2400" kern="0" dirty="0">
                <a:solidFill>
                  <a:schemeClr val="bg1"/>
                </a:solidFill>
                <a:latin typeface="Arial"/>
              </a:endParaRP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3216265"/>
          </a:xfrm>
          <a:prstGeom prst="rect">
            <a:avLst/>
          </a:prstGeom>
          <a:noFill/>
        </p:spPr>
        <p:txBody>
          <a:bodyPr wrap="square" rtlCol="0">
            <a:spAutoFit/>
          </a:bodyPr>
          <a:lstStyle/>
          <a:p>
            <a:pPr marL="342900" indent="-342900">
              <a:buFont typeface="+mj-lt"/>
              <a:buAutoNum type="arabicPeriod"/>
            </a:pPr>
            <a:r>
              <a:rPr lang="en-US" dirty="0"/>
              <a:t>Thanks to all enrolled (reached max of 20) – ULL – ET</a:t>
            </a:r>
          </a:p>
          <a:p>
            <a:pPr marL="342900" indent="-342900">
              <a:buFont typeface="+mj-lt"/>
              <a:buAutoNum type="arabicPeriod"/>
            </a:pPr>
            <a:r>
              <a:rPr lang="en-US" dirty="0"/>
              <a:t>Career goal</a:t>
            </a:r>
          </a:p>
          <a:p>
            <a:pPr marL="342900" indent="-342900">
              <a:buFont typeface="+mj-lt"/>
              <a:buAutoNum type="arabicPeriod"/>
            </a:pPr>
            <a:r>
              <a:rPr lang="en-US" dirty="0"/>
              <a:t>ULL-ET opportunities in 2017</a:t>
            </a:r>
          </a:p>
          <a:p>
            <a:pPr marL="342900" indent="-342900">
              <a:buFont typeface="+mj-lt"/>
              <a:buAutoNum type="arabicPeriod"/>
            </a:pPr>
            <a:r>
              <a:rPr lang="en-US" dirty="0"/>
              <a:t>Course goals include – competitive advantages &amp; ROI</a:t>
            </a:r>
          </a:p>
          <a:p>
            <a:pPr marL="342900" indent="-342900">
              <a:buFont typeface="+mj-lt"/>
              <a:buAutoNum type="arabicPeriod"/>
            </a:pPr>
            <a:r>
              <a:rPr lang="en-US" dirty="0"/>
              <a:t>Thanks to NYU</a:t>
            </a:r>
          </a:p>
          <a:p>
            <a:pPr marL="342900" indent="-342900">
              <a:buFont typeface="+mj-lt"/>
              <a:buAutoNum type="arabicPeriod"/>
            </a:pPr>
            <a:r>
              <a:rPr lang="en-US" dirty="0"/>
              <a:t>My career and teaching in brief</a:t>
            </a:r>
          </a:p>
          <a:p>
            <a:pPr marL="342900" indent="-342900">
              <a:buFont typeface="+mj-lt"/>
              <a:buAutoNum type="arabicPeriod"/>
            </a:pPr>
            <a:r>
              <a:rPr lang="en-US" dirty="0"/>
              <a:t>Your goals</a:t>
            </a:r>
          </a:p>
          <a:p>
            <a:pPr marL="342900" indent="-342900">
              <a:buFont typeface="+mj-lt"/>
              <a:buAutoNum type="arabicPeriod"/>
            </a:pPr>
            <a:r>
              <a:rPr lang="en-US" dirty="0"/>
              <a:t>White board – ET skills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62" y="4800600"/>
            <a:ext cx="46386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5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5170646"/>
          </a:xfrm>
          <a:prstGeom prst="rect">
            <a:avLst/>
          </a:prstGeom>
          <a:noFill/>
        </p:spPr>
        <p:txBody>
          <a:bodyPr wrap="square" rtlCol="0">
            <a:spAutoFit/>
          </a:bodyPr>
          <a:lstStyle/>
          <a:p>
            <a:pPr lvl="0"/>
            <a:r>
              <a:rPr lang="en-US" b="1" dirty="0">
                <a:solidFill>
                  <a:schemeClr val="accent4">
                    <a:lumMod val="75000"/>
                  </a:schemeClr>
                </a:solidFill>
              </a:rPr>
              <a:t>Key advantages of FPGA</a:t>
            </a:r>
            <a:r>
              <a:rPr lang="en-US" dirty="0">
                <a:solidFill>
                  <a:schemeClr val="accent4">
                    <a:lumMod val="75000"/>
                  </a:schemeClr>
                </a:solidFill>
              </a:rPr>
              <a:t> (reference -</a:t>
            </a:r>
            <a:r>
              <a:rPr lang="en-US" sz="2400" b="1" dirty="0">
                <a:solidFill>
                  <a:schemeClr val="accent4">
                    <a:lumMod val="75000"/>
                  </a:schemeClr>
                </a:solidFill>
              </a:rPr>
              <a:t>Ted’s A-Team Doc</a:t>
            </a:r>
            <a:r>
              <a:rPr lang="en-US" dirty="0">
                <a:solidFill>
                  <a:schemeClr val="accent4">
                    <a:lumMod val="75000"/>
                  </a:schemeClr>
                </a:solidFill>
              </a:rPr>
              <a:t>)</a:t>
            </a:r>
          </a:p>
          <a:p>
            <a:pPr marL="742950" lvl="1" indent="-285750">
              <a:buFont typeface="Arial" panose="020B0604020202020204" pitchFamily="34" charset="0"/>
              <a:buChar char="•"/>
            </a:pPr>
            <a:r>
              <a:rPr lang="en-US" dirty="0">
                <a:solidFill>
                  <a:schemeClr val="accent4">
                    <a:lumMod val="75000"/>
                  </a:schemeClr>
                </a:solidFill>
              </a:rPr>
              <a:t>wire speed processing</a:t>
            </a:r>
          </a:p>
          <a:p>
            <a:pPr marL="742950" lvl="1" indent="-285750">
              <a:buFont typeface="Arial" panose="020B0604020202020204" pitchFamily="34" charset="0"/>
              <a:buChar char="•"/>
            </a:pPr>
            <a:r>
              <a:rPr lang="en-US" dirty="0">
                <a:solidFill>
                  <a:schemeClr val="accent4">
                    <a:lumMod val="75000"/>
                  </a:schemeClr>
                </a:solidFill>
              </a:rPr>
              <a:t>deep pipelining</a:t>
            </a:r>
          </a:p>
          <a:p>
            <a:pPr marL="742950" lvl="1" indent="-285750">
              <a:buFont typeface="Arial" panose="020B0604020202020204" pitchFamily="34" charset="0"/>
              <a:buChar char="•"/>
            </a:pPr>
            <a:r>
              <a:rPr lang="en-US" dirty="0">
                <a:solidFill>
                  <a:schemeClr val="accent4">
                    <a:lumMod val="75000"/>
                  </a:schemeClr>
                </a:solidFill>
              </a:rPr>
              <a:t>Superior parallelization (massive)</a:t>
            </a:r>
          </a:p>
          <a:p>
            <a:pPr marL="742950" lvl="1" indent="-285750">
              <a:buFont typeface="Arial" panose="020B0604020202020204" pitchFamily="34" charset="0"/>
              <a:buChar char="•"/>
            </a:pPr>
            <a:r>
              <a:rPr lang="en-US" dirty="0">
                <a:solidFill>
                  <a:schemeClr val="accent4">
                    <a:lumMod val="75000"/>
                  </a:schemeClr>
                </a:solidFill>
              </a:rPr>
              <a:t>can act immediately on specific events (per Verilog @always clause)</a:t>
            </a:r>
          </a:p>
          <a:p>
            <a:pPr marL="742950" lvl="1" indent="-285750">
              <a:buFont typeface="Arial" panose="020B0604020202020204" pitchFamily="34" charset="0"/>
              <a:buChar char="•"/>
            </a:pPr>
            <a:r>
              <a:rPr lang="en-US" dirty="0">
                <a:solidFill>
                  <a:schemeClr val="accent4">
                    <a:lumMod val="75000"/>
                  </a:schemeClr>
                </a:solidFill>
              </a:rPr>
              <a:t>Data transformation (ideal for feed handlers)  -- contrast with GPU’s</a:t>
            </a:r>
          </a:p>
          <a:p>
            <a:pPr marL="742950" lvl="1" indent="-285750">
              <a:buFont typeface="Arial" panose="020B0604020202020204" pitchFamily="34" charset="0"/>
              <a:buChar char="•"/>
            </a:pPr>
            <a:r>
              <a:rPr lang="en-US" dirty="0">
                <a:solidFill>
                  <a:schemeClr val="accent4">
                    <a:lumMod val="75000"/>
                  </a:schemeClr>
                </a:solidFill>
              </a:rPr>
              <a:t>deterministic latencies</a:t>
            </a:r>
          </a:p>
          <a:p>
            <a:pPr marL="742950" lvl="1" indent="-285750">
              <a:buFont typeface="Arial" panose="020B0604020202020204" pitchFamily="34" charset="0"/>
              <a:buChar char="•"/>
            </a:pPr>
            <a:r>
              <a:rPr lang="en-US" dirty="0">
                <a:solidFill>
                  <a:schemeClr val="accent4">
                    <a:lumMod val="75000"/>
                  </a:schemeClr>
                </a:solidFill>
              </a:rPr>
              <a:t>accelerates </a:t>
            </a:r>
            <a:r>
              <a:rPr lang="en-US" dirty="0" err="1">
                <a:solidFill>
                  <a:schemeClr val="accent4">
                    <a:lumMod val="75000"/>
                  </a:schemeClr>
                </a:solidFill>
              </a:rPr>
              <a:t>algos</a:t>
            </a:r>
            <a:r>
              <a:rPr lang="en-US" dirty="0">
                <a:solidFill>
                  <a:schemeClr val="accent4">
                    <a:lumMod val="75000"/>
                  </a:schemeClr>
                </a:solidFill>
              </a:rPr>
              <a:t> of many ops on small data</a:t>
            </a:r>
          </a:p>
          <a:p>
            <a:pPr marL="742950" lvl="1" indent="-285750">
              <a:buFont typeface="Arial" panose="020B0604020202020204" pitchFamily="34" charset="0"/>
              <a:buChar char="•"/>
            </a:pPr>
            <a:r>
              <a:rPr lang="en-US" dirty="0">
                <a:solidFill>
                  <a:schemeClr val="accent4">
                    <a:lumMod val="75000"/>
                  </a:schemeClr>
                </a:solidFill>
              </a:rPr>
              <a:t>re-program</a:t>
            </a:r>
          </a:p>
          <a:p>
            <a:pPr marL="742950" lvl="1" indent="-285750">
              <a:buFont typeface="Arial" panose="020B0604020202020204" pitchFamily="34" charset="0"/>
              <a:buChar char="•"/>
            </a:pPr>
            <a:r>
              <a:rPr lang="en-US" dirty="0">
                <a:solidFill>
                  <a:schemeClr val="accent4">
                    <a:lumMod val="75000"/>
                  </a:schemeClr>
                </a:solidFill>
              </a:rPr>
              <a:t>create ‘cores’ in FPGA – Sweden Royal Inst of Tech</a:t>
            </a:r>
          </a:p>
          <a:p>
            <a:pPr lvl="0"/>
            <a:r>
              <a:rPr lang="en-US" b="1" dirty="0">
                <a:solidFill>
                  <a:schemeClr val="accent4">
                    <a:lumMod val="75000"/>
                  </a:schemeClr>
                </a:solidFill>
              </a:rPr>
              <a:t>FPGAs have many registers +  many tiny RAM blocks</a:t>
            </a:r>
            <a:r>
              <a:rPr lang="en-US" dirty="0">
                <a:solidFill>
                  <a:schemeClr val="accent4">
                    <a:lumMod val="75000"/>
                  </a:schemeClr>
                </a:solidFill>
              </a:rPr>
              <a:t> which can be useful for some pipelines.</a:t>
            </a:r>
          </a:p>
          <a:p>
            <a:pPr lvl="1"/>
            <a:r>
              <a:rPr lang="en-US" dirty="0">
                <a:solidFill>
                  <a:schemeClr val="accent4">
                    <a:lumMod val="75000"/>
                  </a:schemeClr>
                </a:solidFill>
              </a:rPr>
              <a:t>If you can break down your algorithm into many tiny steps with a register at the end of each step, you can feed in a new data value on each clock tick. During each clock cycle, the whole algorithm is performed, but each part is done on a different "piece" of the input data. After the clock has ticked enough times to cover the number of register stages in your pipeline, the answer for the data which went in that many ticks ago comes out.</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052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4893647"/>
          </a:xfrm>
          <a:prstGeom prst="rect">
            <a:avLst/>
          </a:prstGeom>
          <a:noFill/>
        </p:spPr>
        <p:txBody>
          <a:bodyPr wrap="square" rtlCol="0">
            <a:spAutoFit/>
          </a:bodyPr>
          <a:lstStyle/>
          <a:p>
            <a:pPr lvl="0"/>
            <a:r>
              <a:rPr lang="en-US" dirty="0">
                <a:solidFill>
                  <a:schemeClr val="accent4">
                    <a:lumMod val="75000"/>
                  </a:schemeClr>
                </a:solidFill>
              </a:rPr>
              <a:t>FPGA’s – Verilog vs OpenCL programming.  Present </a:t>
            </a:r>
            <a:r>
              <a:rPr lang="en-US" sz="2400" b="1" dirty="0">
                <a:solidFill>
                  <a:schemeClr val="accent4">
                    <a:lumMod val="75000"/>
                  </a:schemeClr>
                </a:solidFill>
              </a:rPr>
              <a:t>FPGA Module</a:t>
            </a:r>
            <a:r>
              <a:rPr lang="en-US" dirty="0">
                <a:solidFill>
                  <a:schemeClr val="accent4">
                    <a:lumMod val="75000"/>
                  </a:schemeClr>
                </a:solidFill>
              </a:rPr>
              <a:t>.</a:t>
            </a:r>
          </a:p>
          <a:p>
            <a:pPr marL="742950" lvl="1" indent="-285750">
              <a:buFont typeface="Arial" panose="020B0604020202020204" pitchFamily="34" charset="0"/>
              <a:buChar char="•"/>
            </a:pPr>
            <a:r>
              <a:rPr lang="en-US" dirty="0">
                <a:solidFill>
                  <a:schemeClr val="accent4">
                    <a:lumMod val="75000"/>
                  </a:schemeClr>
                </a:solidFill>
              </a:rPr>
              <a:t>Verilog ‘module’ design subassembly with defined connections to other modules</a:t>
            </a:r>
          </a:p>
          <a:p>
            <a:pPr marL="742950" lvl="1" indent="-285750">
              <a:buFont typeface="Arial" panose="020B0604020202020204" pitchFamily="34" charset="0"/>
              <a:buChar char="•"/>
            </a:pPr>
            <a:r>
              <a:rPr lang="en-US" dirty="0">
                <a:solidFill>
                  <a:schemeClr val="accent4">
                    <a:lumMod val="75000"/>
                  </a:schemeClr>
                </a:solidFill>
              </a:rPr>
              <a:t>Registers store state, function as variables</a:t>
            </a:r>
          </a:p>
          <a:p>
            <a:pPr marL="742950" lvl="1" indent="-285750">
              <a:buFont typeface="Arial" panose="020B0604020202020204" pitchFamily="34" charset="0"/>
              <a:buChar char="•"/>
            </a:pPr>
            <a:r>
              <a:rPr lang="en-US" dirty="0">
                <a:solidFill>
                  <a:schemeClr val="accent4">
                    <a:lumMod val="75000"/>
                  </a:schemeClr>
                </a:solidFill>
              </a:rPr>
              <a:t>Vectors</a:t>
            </a:r>
          </a:p>
          <a:p>
            <a:pPr marL="742950" lvl="1" indent="-285750">
              <a:buFont typeface="Arial" panose="020B0604020202020204" pitchFamily="34" charset="0"/>
              <a:buChar char="•"/>
            </a:pPr>
            <a:r>
              <a:rPr lang="en-US" dirty="0">
                <a:solidFill>
                  <a:schemeClr val="accent4">
                    <a:lumMod val="75000"/>
                  </a:schemeClr>
                </a:solidFill>
              </a:rPr>
              <a:t>Multiple counters with multiple clocks all process in parallel</a:t>
            </a:r>
          </a:p>
          <a:p>
            <a:pPr marL="742950" lvl="1" indent="-285750">
              <a:buFont typeface="Arial" panose="020B0604020202020204" pitchFamily="34" charset="0"/>
              <a:buChar char="•"/>
            </a:pPr>
            <a:r>
              <a:rPr lang="en-US" dirty="0">
                <a:solidFill>
                  <a:schemeClr val="accent4">
                    <a:lumMod val="75000"/>
                  </a:schemeClr>
                </a:solidFill>
              </a:rPr>
              <a:t>Use ‘&lt;=’ when adding to output Q.  use with ‘sequential logic’ – will be done in parallel, then next sequence (&lt;= is ‘non-blocking, order of assignments is irrelevant)</a:t>
            </a:r>
          </a:p>
          <a:p>
            <a:pPr lvl="0"/>
            <a:r>
              <a:rPr lang="en-US" dirty="0">
                <a:solidFill>
                  <a:schemeClr val="accent4">
                    <a:lumMod val="75000"/>
                  </a:schemeClr>
                </a:solidFill>
              </a:rPr>
              <a:t>FPGA – </a:t>
            </a:r>
          </a:p>
          <a:p>
            <a:pPr marL="742950" lvl="1" indent="-285750">
              <a:buFont typeface="Arial" panose="020B0604020202020204" pitchFamily="34" charset="0"/>
              <a:buChar char="•"/>
            </a:pPr>
            <a:r>
              <a:rPr lang="en-US" dirty="0">
                <a:solidFill>
                  <a:schemeClr val="accent4">
                    <a:lumMod val="75000"/>
                  </a:schemeClr>
                </a:solidFill>
              </a:rPr>
              <a:t>Module,</a:t>
            </a:r>
          </a:p>
          <a:p>
            <a:pPr marL="742950" lvl="1" indent="-285750">
              <a:buFont typeface="Arial" panose="020B0604020202020204" pitchFamily="34" charset="0"/>
              <a:buChar char="•"/>
            </a:pPr>
            <a:r>
              <a:rPr lang="en-US" dirty="0">
                <a:solidFill>
                  <a:schemeClr val="accent4">
                    <a:lumMod val="75000"/>
                  </a:schemeClr>
                </a:solidFill>
              </a:rPr>
              <a:t> UCF, </a:t>
            </a:r>
          </a:p>
          <a:p>
            <a:pPr marL="742950" lvl="1" indent="-285750">
              <a:buFont typeface="Arial" panose="020B0604020202020204" pitchFamily="34" charset="0"/>
              <a:buChar char="•"/>
            </a:pPr>
            <a:r>
              <a:rPr lang="en-US" dirty="0">
                <a:solidFill>
                  <a:schemeClr val="accent4">
                    <a:lumMod val="75000"/>
                  </a:schemeClr>
                </a:solidFill>
              </a:rPr>
              <a:t>Binary to FPGA </a:t>
            </a:r>
          </a:p>
          <a:p>
            <a:pPr lvl="0"/>
            <a:r>
              <a:rPr lang="en-US" dirty="0">
                <a:solidFill>
                  <a:schemeClr val="accent4">
                    <a:lumMod val="75000"/>
                  </a:schemeClr>
                </a:solidFill>
              </a:rPr>
              <a:t>‘always’ clause executes whenever any entities change</a:t>
            </a:r>
          </a:p>
          <a:p>
            <a:pPr lvl="1"/>
            <a:r>
              <a:rPr lang="en-US" dirty="0">
                <a:solidFill>
                  <a:schemeClr val="accent4">
                    <a:lumMod val="75000"/>
                  </a:schemeClr>
                </a:solidFill>
              </a:rPr>
              <a:t>Ex: always @(b or e)</a:t>
            </a:r>
          </a:p>
          <a:p>
            <a:pPr lvl="0"/>
            <a:r>
              <a:rPr lang="en-US" sz="1400" dirty="0">
                <a:solidFill>
                  <a:srgbClr val="FF0000"/>
                </a:solidFill>
              </a:rPr>
              <a:t>Present some </a:t>
            </a:r>
            <a:r>
              <a:rPr lang="en-US" b="1" dirty="0">
                <a:solidFill>
                  <a:srgbClr val="FF0000"/>
                </a:solidFill>
              </a:rPr>
              <a:t>FPGA Verilog code;</a:t>
            </a:r>
            <a:endParaRPr lang="en-US" sz="1400" dirty="0">
              <a:solidFill>
                <a:srgbClr val="FF0000"/>
              </a:solidFill>
            </a:endParaRPr>
          </a:p>
          <a:p>
            <a:pPr lvl="0"/>
            <a:r>
              <a:rPr lang="en-US" b="1" dirty="0">
                <a:solidFill>
                  <a:srgbClr val="FF0000"/>
                </a:solidFill>
              </a:rPr>
              <a:t> then OpenCL code --- white board?</a:t>
            </a:r>
            <a:endParaRPr lang="en-US" sz="1400" dirty="0">
              <a:solidFill>
                <a:srgbClr val="FF0000"/>
              </a:solidFill>
            </a:endParaRP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2249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381000" y="1447800"/>
            <a:ext cx="8348663" cy="3046988"/>
          </a:xfrm>
          <a:prstGeom prst="rect">
            <a:avLst/>
          </a:prstGeom>
          <a:noFill/>
        </p:spPr>
        <p:txBody>
          <a:bodyPr wrap="square" rtlCol="0">
            <a:spAutoFit/>
          </a:bodyPr>
          <a:lstStyle/>
          <a:p>
            <a:pPr lvl="0"/>
            <a:r>
              <a:rPr lang="en-US" dirty="0">
                <a:solidFill>
                  <a:schemeClr val="accent4">
                    <a:lumMod val="75000"/>
                  </a:schemeClr>
                </a:solidFill>
              </a:rPr>
              <a:t>More Re: FPGA’s</a:t>
            </a:r>
            <a:endParaRPr lang="en-US" sz="1600" dirty="0">
              <a:solidFill>
                <a:schemeClr val="accent4">
                  <a:lumMod val="75000"/>
                </a:schemeClr>
              </a:solidFill>
            </a:endParaRPr>
          </a:p>
          <a:p>
            <a:pPr marL="742950" lvl="1" indent="-285750">
              <a:buFont typeface="Arial" panose="020B0604020202020204" pitchFamily="34" charset="0"/>
              <a:buChar char="•"/>
            </a:pPr>
            <a:r>
              <a:rPr lang="en-US" dirty="0">
                <a:solidFill>
                  <a:schemeClr val="accent4">
                    <a:lumMod val="75000"/>
                  </a:schemeClr>
                </a:solidFill>
              </a:rPr>
              <a:t>Cost effective / quickly address competitiveness (Re-program)</a:t>
            </a:r>
            <a:endParaRPr lang="en-US" sz="1600" dirty="0">
              <a:solidFill>
                <a:schemeClr val="accent4">
                  <a:lumMod val="75000"/>
                </a:schemeClr>
              </a:solidFill>
            </a:endParaRPr>
          </a:p>
          <a:p>
            <a:pPr marL="742950" lvl="1" indent="-285750">
              <a:buFont typeface="Arial" panose="020B0604020202020204" pitchFamily="34" charset="0"/>
              <a:buChar char="•"/>
            </a:pPr>
            <a:r>
              <a:rPr lang="en-US" dirty="0">
                <a:solidFill>
                  <a:schemeClr val="accent4">
                    <a:lumMod val="75000"/>
                  </a:schemeClr>
                </a:solidFill>
              </a:rPr>
              <a:t>Intelligent circuitry design – advantage over GPU’s</a:t>
            </a:r>
            <a:endParaRPr lang="en-US" sz="1600" dirty="0">
              <a:solidFill>
                <a:schemeClr val="accent4">
                  <a:lumMod val="75000"/>
                </a:schemeClr>
              </a:solidFill>
            </a:endParaRPr>
          </a:p>
          <a:p>
            <a:pPr marL="742950" lvl="1" indent="-285750">
              <a:buFont typeface="Arial" panose="020B0604020202020204" pitchFamily="34" charset="0"/>
              <a:buChar char="•"/>
            </a:pPr>
            <a:r>
              <a:rPr lang="en-US" dirty="0">
                <a:solidFill>
                  <a:schemeClr val="accent4">
                    <a:lumMod val="75000"/>
                  </a:schemeClr>
                </a:solidFill>
              </a:rPr>
              <a:t>Turnkey compilers may fall short</a:t>
            </a:r>
            <a:endParaRPr lang="en-US" sz="1600" dirty="0">
              <a:solidFill>
                <a:schemeClr val="accent4">
                  <a:lumMod val="75000"/>
                </a:schemeClr>
              </a:solidFill>
            </a:endParaRPr>
          </a:p>
          <a:p>
            <a:pPr marL="1200150" lvl="2" indent="-285750">
              <a:buFont typeface="Arial" panose="020B0604020202020204" pitchFamily="34" charset="0"/>
              <a:buChar char="•"/>
            </a:pPr>
            <a:r>
              <a:rPr lang="en-US" dirty="0">
                <a:solidFill>
                  <a:schemeClr val="accent4">
                    <a:lumMod val="75000"/>
                  </a:schemeClr>
                </a:solidFill>
              </a:rPr>
              <a:t>However – </a:t>
            </a:r>
            <a:r>
              <a:rPr lang="en-US" dirty="0" err="1">
                <a:solidFill>
                  <a:schemeClr val="accent4">
                    <a:lumMod val="75000"/>
                  </a:schemeClr>
                </a:solidFill>
              </a:rPr>
              <a:t>FiberBlaze</a:t>
            </a:r>
            <a:r>
              <a:rPr lang="en-US" dirty="0">
                <a:solidFill>
                  <a:schemeClr val="accent4">
                    <a:lumMod val="75000"/>
                  </a:schemeClr>
                </a:solidFill>
              </a:rPr>
              <a:t> hooks into multiple paths into NIC IP’s</a:t>
            </a:r>
            <a:endParaRPr lang="en-US" sz="1600" dirty="0">
              <a:solidFill>
                <a:schemeClr val="accent4">
                  <a:lumMod val="75000"/>
                </a:schemeClr>
              </a:solidFill>
            </a:endParaRPr>
          </a:p>
          <a:p>
            <a:pPr marL="742950" lvl="1" indent="-285750">
              <a:buFont typeface="Arial" panose="020B0604020202020204" pitchFamily="34" charset="0"/>
              <a:buChar char="•"/>
            </a:pPr>
            <a:r>
              <a:rPr lang="en-US" dirty="0">
                <a:solidFill>
                  <a:schemeClr val="accent4">
                    <a:lumMod val="75000"/>
                  </a:schemeClr>
                </a:solidFill>
              </a:rPr>
              <a:t>Ideal for automated risk </a:t>
            </a:r>
            <a:r>
              <a:rPr lang="en-US" dirty="0" err="1">
                <a:solidFill>
                  <a:schemeClr val="accent4">
                    <a:lumMod val="75000"/>
                  </a:schemeClr>
                </a:solidFill>
              </a:rPr>
              <a:t>mgt</a:t>
            </a:r>
            <a:endParaRPr lang="en-US" sz="1600" dirty="0">
              <a:solidFill>
                <a:schemeClr val="accent4">
                  <a:lumMod val="75000"/>
                </a:schemeClr>
              </a:solidFill>
            </a:endParaRPr>
          </a:p>
          <a:p>
            <a:pPr lvl="2"/>
            <a:r>
              <a:rPr lang="en-US" dirty="0">
                <a:solidFill>
                  <a:schemeClr val="accent4">
                    <a:lumMod val="75000"/>
                  </a:schemeClr>
                </a:solidFill>
              </a:rPr>
              <a:t> </a:t>
            </a:r>
          </a:p>
          <a:p>
            <a:pPr lvl="1"/>
            <a:r>
              <a:rPr lang="en-US" dirty="0">
                <a:solidFill>
                  <a:schemeClr val="accent4">
                    <a:lumMod val="75000"/>
                  </a:schemeClr>
                </a:solidFill>
              </a:rPr>
              <a:t>10 Gb message processing 300 ns (2013) </a:t>
            </a:r>
            <a:r>
              <a:rPr lang="en-US" dirty="0" err="1">
                <a:solidFill>
                  <a:schemeClr val="accent4">
                    <a:lumMod val="75000"/>
                  </a:schemeClr>
                </a:solidFill>
              </a:rPr>
              <a:t>Stratix</a:t>
            </a:r>
            <a:r>
              <a:rPr lang="en-US" dirty="0">
                <a:solidFill>
                  <a:schemeClr val="accent4">
                    <a:lumMod val="75000"/>
                  </a:schemeClr>
                </a:solidFill>
              </a:rPr>
              <a:t> V</a:t>
            </a:r>
          </a:p>
          <a:p>
            <a:pPr lvl="1"/>
            <a:r>
              <a:rPr lang="en-US" sz="1600" dirty="0">
                <a:solidFill>
                  <a:schemeClr val="accent4">
                    <a:lumMod val="75000"/>
                  </a:schemeClr>
                </a:solidFill>
              </a:rPr>
              <a:t>Leading FPGA – 5 million gates</a:t>
            </a:r>
          </a:p>
          <a:p>
            <a:pPr lvl="1"/>
            <a:endParaRPr lang="en-US" sz="1600" dirty="0">
              <a:solidFill>
                <a:schemeClr val="accent4">
                  <a:lumMod val="75000"/>
                </a:schemeClr>
              </a:solidFill>
            </a:endParaRPr>
          </a:p>
          <a:p>
            <a:pPr lvl="1"/>
            <a:r>
              <a:rPr lang="en-US" sz="1600" b="1" i="1" dirty="0">
                <a:solidFill>
                  <a:srgbClr val="7030A0"/>
                </a:solidFill>
              </a:rPr>
              <a:t>What are advantages of 5 million gates?</a:t>
            </a:r>
          </a:p>
        </p:txBody>
      </p:sp>
    </p:spTree>
    <p:extLst>
      <p:ext uri="{BB962C8B-B14F-4D97-AF65-F5344CB8AC3E}">
        <p14:creationId xmlns:p14="http://schemas.microsoft.com/office/powerpoint/2010/main" val="191729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781876" cy="5355312"/>
          </a:xfrm>
          <a:prstGeom prst="rect">
            <a:avLst/>
          </a:prstGeom>
          <a:noFill/>
        </p:spPr>
        <p:txBody>
          <a:bodyPr wrap="square" rtlCol="0">
            <a:spAutoFit/>
          </a:bodyPr>
          <a:lstStyle/>
          <a:p>
            <a:r>
              <a:rPr lang="en-US" b="1" u="sng" dirty="0">
                <a:solidFill>
                  <a:schemeClr val="accent4">
                    <a:lumMod val="75000"/>
                  </a:schemeClr>
                </a:solidFill>
              </a:rPr>
              <a:t>Some Core points regarding FPGA’s (&amp; GPU’s) </a:t>
            </a:r>
            <a:endParaRPr lang="en-US" dirty="0">
              <a:solidFill>
                <a:schemeClr val="accent4">
                  <a:lumMod val="75000"/>
                </a:schemeClr>
              </a:solidFill>
            </a:endParaRPr>
          </a:p>
          <a:p>
            <a:r>
              <a:rPr lang="en-US" dirty="0">
                <a:solidFill>
                  <a:schemeClr val="accent4">
                    <a:lumMod val="75000"/>
                  </a:schemeClr>
                </a:solidFill>
              </a:rPr>
              <a:t> </a:t>
            </a:r>
          </a:p>
          <a:p>
            <a:pPr marL="285750" indent="-285750">
              <a:buFont typeface="Arial" panose="020B0604020202020204" pitchFamily="34" charset="0"/>
              <a:buChar char="•"/>
            </a:pPr>
            <a:r>
              <a:rPr lang="en-US" b="1" i="1" dirty="0">
                <a:solidFill>
                  <a:srgbClr val="7030A0"/>
                </a:solidFill>
              </a:rPr>
              <a:t>GPUs</a:t>
            </a:r>
            <a:r>
              <a:rPr lang="en-US" b="1" dirty="0">
                <a:solidFill>
                  <a:srgbClr val="7030A0"/>
                </a:solidFill>
              </a:rPr>
              <a:t>: </a:t>
            </a:r>
            <a:r>
              <a:rPr lang="en-US" dirty="0">
                <a:solidFill>
                  <a:schemeClr val="accent4">
                    <a:lumMod val="75000"/>
                  </a:schemeClr>
                </a:solidFill>
              </a:rPr>
              <a:t>excel @computationally intensive tasks; ex: floating-point arithmetic</a:t>
            </a:r>
          </a:p>
          <a:p>
            <a:pPr marL="285750" indent="-285750">
              <a:buFont typeface="Arial" panose="020B0604020202020204" pitchFamily="34" charset="0"/>
              <a:buChar char="•"/>
            </a:pPr>
            <a:r>
              <a:rPr lang="en-US" b="1" i="1" dirty="0">
                <a:solidFill>
                  <a:srgbClr val="7030A0"/>
                </a:solidFill>
              </a:rPr>
              <a:t>FPGAs excel at simple data transformation</a:t>
            </a:r>
            <a:r>
              <a:rPr lang="en-US" dirty="0">
                <a:solidFill>
                  <a:schemeClr val="accent4">
                    <a:lumMod val="75000"/>
                  </a:schemeClr>
                </a:solidFill>
              </a:rPr>
              <a:t>. xCelor FPGAs speed up trade-related processes. FPGA’s allow parallelization. FPGA is able to operate on a physical electronic signal as it comes through a cable on a server. Theoretically, one can consume data as fast as it is delivered—at what is called link speed.</a:t>
            </a:r>
          </a:p>
          <a:p>
            <a:pPr marL="285750" lvl="0" indent="-285750">
              <a:buFont typeface="Arial" panose="020B0604020202020204" pitchFamily="34" charset="0"/>
              <a:buChar char="•"/>
            </a:pPr>
            <a:r>
              <a:rPr lang="en-US" b="1" i="1" dirty="0">
                <a:solidFill>
                  <a:srgbClr val="7030A0"/>
                </a:solidFill>
              </a:rPr>
              <a:t>FPGAs are actually slower than CPUs</a:t>
            </a:r>
            <a:r>
              <a:rPr lang="en-US" dirty="0">
                <a:solidFill>
                  <a:schemeClr val="accent4">
                    <a:lumMod val="75000"/>
                  </a:schemeClr>
                </a:solidFill>
              </a:rPr>
              <a:t>, but capable of much more throughput. FPGA’s are  programmed to perform many tasks in parallel. Many instructions are carried out in   </a:t>
            </a:r>
            <a:r>
              <a:rPr lang="en-US" b="1" i="1" dirty="0">
                <a:solidFill>
                  <a:srgbClr val="7030A0"/>
                </a:solidFill>
              </a:rPr>
              <a:t>single clock cycle</a:t>
            </a:r>
            <a:r>
              <a:rPr lang="en-US" dirty="0">
                <a:solidFill>
                  <a:schemeClr val="accent4">
                    <a:lumMod val="75000"/>
                  </a:schemeClr>
                </a:solidFill>
              </a:rPr>
              <a:t>; this accounts for speed advantage.  </a:t>
            </a:r>
            <a:r>
              <a:rPr lang="en-US" b="1" i="1" dirty="0">
                <a:solidFill>
                  <a:srgbClr val="7030A0"/>
                </a:solidFill>
              </a:rPr>
              <a:t>Discuss pipelining, parallel proc.</a:t>
            </a:r>
          </a:p>
          <a:p>
            <a:pPr marL="285750" lvl="0" indent="-285750">
              <a:buFont typeface="Arial" panose="020B0604020202020204" pitchFamily="34" charset="0"/>
              <a:buChar char="•"/>
            </a:pPr>
            <a:r>
              <a:rPr lang="en-US" dirty="0">
                <a:solidFill>
                  <a:schemeClr val="accent4">
                    <a:lumMod val="75000"/>
                  </a:schemeClr>
                </a:solidFill>
              </a:rPr>
              <a:t>Previously, FPGAs were available on a network card inside a server. </a:t>
            </a:r>
            <a:r>
              <a:rPr lang="en-US" b="1" i="1" dirty="0">
                <a:solidFill>
                  <a:srgbClr val="7030A0"/>
                </a:solidFill>
              </a:rPr>
              <a:t>Now, FPGAs are being integrated into the latest network switches, which opens up new categories of applications from centralized feed handling (replacing traditional “ticker plants”) to risk management to preparing a real-time feed for transmission over microwave.</a:t>
            </a:r>
          </a:p>
          <a:p>
            <a:pPr marL="285750" lvl="0" indent="-285750">
              <a:buFont typeface="Arial" panose="020B0604020202020204" pitchFamily="34" charset="0"/>
              <a:buChar char="•"/>
            </a:pPr>
            <a:r>
              <a:rPr lang="en-US" dirty="0">
                <a:solidFill>
                  <a:schemeClr val="accent4">
                    <a:lumMod val="75000"/>
                  </a:schemeClr>
                </a:solidFill>
              </a:rPr>
              <a:t>Market participants need to meet the </a:t>
            </a:r>
            <a:r>
              <a:rPr lang="en-US" b="1" i="1" dirty="0">
                <a:solidFill>
                  <a:srgbClr val="7030A0"/>
                </a:solidFill>
              </a:rPr>
              <a:t>challenge of how to achieve SEC compliance </a:t>
            </a:r>
            <a:r>
              <a:rPr lang="en-US" dirty="0">
                <a:solidFill>
                  <a:schemeClr val="accent4">
                    <a:lumMod val="75000"/>
                  </a:schemeClr>
                </a:solidFill>
              </a:rPr>
              <a:t>with the lowest latency penalty. The best way is the one that entails the least transformation of data. In this area, FPGAs represent a real step forward. The latest switches that feature FPGAs embedded within them can permit users to check data as it crosses a switch—with net-zero latency penalty: </a:t>
            </a:r>
            <a:r>
              <a:rPr lang="en-US" b="1" i="1" dirty="0">
                <a:solidFill>
                  <a:srgbClr val="7030A0"/>
                </a:solidFill>
              </a:rPr>
              <a:t>RT Monitoring / Alerts</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97480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4247317"/>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chemeClr val="accent4">
                    <a:lumMod val="75000"/>
                  </a:schemeClr>
                </a:solidFill>
              </a:rPr>
              <a:t>All modern servers contain multiple CPUs. They spin off a thread to handle concurrent execution. The lack of determinism inherent in this model can lead to the </a:t>
            </a:r>
            <a:r>
              <a:rPr lang="en-US" b="1" i="1" dirty="0">
                <a:solidFill>
                  <a:srgbClr val="7030A0"/>
                </a:solidFill>
              </a:rPr>
              <a:t>problem of race conditions. With FPGAs, one can program exact operating instructions, avoid such issues. </a:t>
            </a:r>
            <a:r>
              <a:rPr lang="en-US" dirty="0">
                <a:solidFill>
                  <a:schemeClr val="accent4">
                    <a:lumMod val="75000"/>
                  </a:schemeClr>
                </a:solidFill>
              </a:rPr>
              <a:t>If there is bug, you (owner), can fix it. You are not reliant on a provider. The </a:t>
            </a:r>
            <a:r>
              <a:rPr lang="en-US" b="1" i="1" dirty="0">
                <a:solidFill>
                  <a:srgbClr val="7030A0"/>
                </a:solidFill>
              </a:rPr>
              <a:t>caveat is that FPGAs must be programmed intelligently.</a:t>
            </a:r>
          </a:p>
          <a:p>
            <a:pPr marL="285750" lvl="0" indent="-285750">
              <a:buFont typeface="Arial" panose="020B0604020202020204" pitchFamily="34" charset="0"/>
              <a:buChar char="•"/>
            </a:pPr>
            <a:r>
              <a:rPr lang="en-US" dirty="0">
                <a:solidFill>
                  <a:schemeClr val="accent4">
                    <a:lumMod val="75000"/>
                  </a:schemeClr>
                </a:solidFill>
              </a:rPr>
              <a:t>Programmers can write code in C or Java and a compiler like Impulse C will turn it into FPGA code. But programs like those lack the </a:t>
            </a:r>
            <a:r>
              <a:rPr lang="en-US" b="1" i="1" dirty="0">
                <a:solidFill>
                  <a:srgbClr val="7030A0"/>
                </a:solidFill>
              </a:rPr>
              <a:t>“brains” to orchestrate complex machinery.  Verilog the better choice.</a:t>
            </a:r>
          </a:p>
          <a:p>
            <a:pPr marL="285750" lvl="0" indent="-285750">
              <a:buFont typeface="Arial" panose="020B0604020202020204" pitchFamily="34" charset="0"/>
              <a:buChar char="•"/>
            </a:pPr>
            <a:r>
              <a:rPr lang="en-US" dirty="0">
                <a:solidFill>
                  <a:schemeClr val="accent4">
                    <a:lumMod val="75000"/>
                  </a:schemeClr>
                </a:solidFill>
              </a:rPr>
              <a:t>“Intelligent code” means putting thought into making the most of the capabilities of the FPGA chip. This requires a human being to carefully study what’s needed and what the chip can do, and marry the two in the most efficient way. The code generated from a higher-level Java/C compiler won’t do this at all; it will do what you tell it as simply as it can, using a small part of the chip but leaving much of the parallel FPGA capabilities to waste.</a:t>
            </a:r>
          </a:p>
          <a:p>
            <a:pPr marL="285750" lvl="0" indent="-285750">
              <a:buFont typeface="Arial" panose="020B0604020202020204" pitchFamily="34" charset="0"/>
              <a:buChar char="•"/>
            </a:pPr>
            <a:r>
              <a:rPr lang="en-US" dirty="0">
                <a:solidFill>
                  <a:schemeClr val="accent4">
                    <a:lumMod val="75000"/>
                  </a:schemeClr>
                </a:solidFill>
              </a:rPr>
              <a:t>Procedural languages, are incapable of expressing full parallel possibilities of FPGA.</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609600" y="5867400"/>
            <a:ext cx="7696200" cy="646331"/>
          </a:xfrm>
          <a:prstGeom prst="rect">
            <a:avLst/>
          </a:prstGeom>
          <a:noFill/>
        </p:spPr>
        <p:txBody>
          <a:bodyPr wrap="square" rtlCol="0">
            <a:spAutoFit/>
          </a:bodyPr>
          <a:lstStyle/>
          <a:p>
            <a:r>
              <a:rPr lang="en-US" b="1" dirty="0">
                <a:solidFill>
                  <a:srgbClr val="FF0000"/>
                </a:solidFill>
              </a:rPr>
              <a:t>Ted – describe progression from multi cores </a:t>
            </a:r>
            <a:r>
              <a:rPr lang="en-US" b="1" dirty="0">
                <a:solidFill>
                  <a:srgbClr val="FF0000"/>
                </a:solidFill>
                <a:sym typeface="Wingdings" panose="05000000000000000000" pitchFamily="2" charset="2"/>
              </a:rPr>
              <a:t> </a:t>
            </a:r>
            <a:r>
              <a:rPr lang="en-US" b="1" dirty="0" err="1">
                <a:solidFill>
                  <a:srgbClr val="FF0000"/>
                </a:solidFill>
                <a:sym typeface="Wingdings" panose="05000000000000000000" pitchFamily="2" charset="2"/>
              </a:rPr>
              <a:t>OpenMP</a:t>
            </a:r>
            <a:r>
              <a:rPr lang="en-US" b="1" dirty="0">
                <a:solidFill>
                  <a:srgbClr val="FF0000"/>
                </a:solidFill>
                <a:sym typeface="Wingdings" panose="05000000000000000000" pitchFamily="2" charset="2"/>
              </a:rPr>
              <a:t> + AVX-512  KTH “cores” on FPGA’s …. No OS  --- white board ….</a:t>
            </a:r>
            <a:endParaRPr lang="en-US" b="1" dirty="0">
              <a:solidFill>
                <a:srgbClr val="FF0000"/>
              </a:solidFill>
            </a:endParaRPr>
          </a:p>
        </p:txBody>
      </p:sp>
    </p:spTree>
    <p:extLst>
      <p:ext uri="{BB962C8B-B14F-4D97-AF65-F5344CB8AC3E}">
        <p14:creationId xmlns:p14="http://schemas.microsoft.com/office/powerpoint/2010/main" val="1887786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754326"/>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chemeClr val="accent4">
                    <a:lumMod val="75000"/>
                  </a:schemeClr>
                </a:solidFill>
              </a:rPr>
              <a:t>Switches with FPGA chips embedded within them are becoming available, FPGAs can add value in areas like </a:t>
            </a:r>
            <a:r>
              <a:rPr lang="en-US" b="1" i="1" dirty="0">
                <a:solidFill>
                  <a:schemeClr val="accent4">
                    <a:lumMod val="75000"/>
                  </a:schemeClr>
                </a:solidFill>
              </a:rPr>
              <a:t>microwave networks</a:t>
            </a:r>
            <a:r>
              <a:rPr lang="en-US" dirty="0">
                <a:solidFill>
                  <a:schemeClr val="accent4">
                    <a:lumMod val="75000"/>
                  </a:schemeClr>
                </a:solidFill>
              </a:rPr>
              <a:t>. Sending market data over microwave is limited by bandwidth and reliability</a:t>
            </a:r>
          </a:p>
          <a:p>
            <a:pPr marL="285750" lvl="0" indent="-285750">
              <a:buFont typeface="Arial" panose="020B0604020202020204" pitchFamily="34" charset="0"/>
              <a:buChar char="•"/>
            </a:pPr>
            <a:r>
              <a:rPr lang="en-US" dirty="0">
                <a:solidFill>
                  <a:schemeClr val="accent4">
                    <a:lumMod val="75000"/>
                  </a:schemeClr>
                </a:solidFill>
              </a:rPr>
              <a:t>FPGA chip inside a switch can solve these problems, filtering down a full feed to only those symbols that are interesting at the remote market center, and adding in redundant updates to tackle the reliability problem.</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9875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r>
              <a:rPr lang="en-US" sz="1600" dirty="0"/>
              <a:t>Altera</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p:nvPr/>
        </p:nvPicPr>
        <p:blipFill>
          <a:blip r:embed="rId3"/>
          <a:stretch>
            <a:fillRect/>
          </a:stretch>
        </p:blipFill>
        <p:spPr>
          <a:xfrm>
            <a:off x="609600" y="2133600"/>
            <a:ext cx="5943600" cy="3604895"/>
          </a:xfrm>
          <a:prstGeom prst="rect">
            <a:avLst/>
          </a:prstGeom>
        </p:spPr>
      </p:pic>
    </p:spTree>
    <p:extLst>
      <p:ext uri="{BB962C8B-B14F-4D97-AF65-F5344CB8AC3E}">
        <p14:creationId xmlns:p14="http://schemas.microsoft.com/office/powerpoint/2010/main" val="27314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p:nvPr/>
        </p:nvPicPr>
        <p:blipFill>
          <a:blip r:embed="rId3"/>
          <a:stretch>
            <a:fillRect/>
          </a:stretch>
        </p:blipFill>
        <p:spPr>
          <a:xfrm>
            <a:off x="1600200" y="1360805"/>
            <a:ext cx="5943600" cy="4136390"/>
          </a:xfrm>
          <a:prstGeom prst="rect">
            <a:avLst/>
          </a:prstGeom>
        </p:spPr>
      </p:pic>
    </p:spTree>
    <p:extLst>
      <p:ext uri="{BB962C8B-B14F-4D97-AF65-F5344CB8AC3E}">
        <p14:creationId xmlns:p14="http://schemas.microsoft.com/office/powerpoint/2010/main" val="73491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p:nvPr/>
        </p:nvPicPr>
        <p:blipFill>
          <a:blip r:embed="rId3"/>
          <a:stretch>
            <a:fillRect/>
          </a:stretch>
        </p:blipFill>
        <p:spPr>
          <a:xfrm>
            <a:off x="1600200" y="1428750"/>
            <a:ext cx="5943600" cy="4000500"/>
          </a:xfrm>
          <a:prstGeom prst="rect">
            <a:avLst/>
          </a:prstGeom>
        </p:spPr>
      </p:pic>
    </p:spTree>
    <p:extLst>
      <p:ext uri="{BB962C8B-B14F-4D97-AF65-F5344CB8AC3E}">
        <p14:creationId xmlns:p14="http://schemas.microsoft.com/office/powerpoint/2010/main" val="355245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p:nvPr/>
        </p:nvPicPr>
        <p:blipFill>
          <a:blip r:embed="rId3"/>
          <a:stretch>
            <a:fillRect/>
          </a:stretch>
        </p:blipFill>
        <p:spPr>
          <a:xfrm>
            <a:off x="1600200" y="1448752"/>
            <a:ext cx="5943600" cy="3960495"/>
          </a:xfrm>
          <a:prstGeom prst="rect">
            <a:avLst/>
          </a:prstGeom>
        </p:spPr>
      </p:pic>
    </p:spTree>
    <p:extLst>
      <p:ext uri="{BB962C8B-B14F-4D97-AF65-F5344CB8AC3E}">
        <p14:creationId xmlns:p14="http://schemas.microsoft.com/office/powerpoint/2010/main" val="191888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0675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pPr lvl="1">
                <a:lnSpc>
                  <a:spcPct val="100000"/>
                </a:lnSpc>
              </a:pPr>
              <a:r>
                <a:rPr lang="en-US" sz="2400" dirty="0">
                  <a:solidFill>
                    <a:schemeClr val="bg1"/>
                  </a:solidFill>
                </a:rPr>
                <a:t>What you will get out of this course</a:t>
              </a:r>
              <a:endParaRPr lang="en-CA" sz="2400" kern="0" dirty="0">
                <a:solidFill>
                  <a:schemeClr val="bg1"/>
                </a:solidFill>
                <a:latin typeface="Arial"/>
              </a:endParaRP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4939814"/>
          </a:xfrm>
          <a:prstGeom prst="rect">
            <a:avLst/>
          </a:prstGeom>
          <a:noFill/>
        </p:spPr>
        <p:txBody>
          <a:bodyPr wrap="square" rtlCol="0">
            <a:spAutoFit/>
          </a:bodyPr>
          <a:lstStyle/>
          <a:p>
            <a:r>
              <a:rPr lang="en-US" sz="1600" b="1" dirty="0"/>
              <a:t>You'll Walk Away with</a:t>
            </a:r>
          </a:p>
          <a:p>
            <a:pPr marL="285750" indent="-285750">
              <a:buFont typeface="Arial" panose="020B0604020202020204" pitchFamily="34" charset="0"/>
              <a:buChar char="•"/>
            </a:pPr>
            <a:r>
              <a:rPr lang="en-US" sz="1600" dirty="0"/>
              <a:t>A strong understanding of relevant ultra-low latency technologies, including hardware acceleration, FPGAs, application design, kernel tuning, real-time analytics, servers, networks</a:t>
            </a:r>
          </a:p>
          <a:p>
            <a:pPr marL="285750" indent="-285750">
              <a:buFont typeface="Arial" panose="020B0604020202020204" pitchFamily="34" charset="0"/>
              <a:buChar char="•"/>
            </a:pPr>
            <a:r>
              <a:rPr lang="en-US" sz="1600" dirty="0"/>
              <a:t>The ability to architect electronic trading applications per business requirements, including conducting ROI analysis for new infrastructures</a:t>
            </a:r>
          </a:p>
          <a:p>
            <a:pPr marL="285750" indent="-285750">
              <a:buFont typeface="Arial" panose="020B0604020202020204" pitchFamily="34" charset="0"/>
              <a:buChar char="•"/>
            </a:pPr>
            <a:r>
              <a:rPr lang="en-US" sz="1600" dirty="0"/>
              <a:t>Knowledge of how to leverage machine learning for electronic trading</a:t>
            </a:r>
          </a:p>
          <a:p>
            <a:r>
              <a:rPr lang="en-US" sz="1600" b="1" dirty="0"/>
              <a:t>Ideal for</a:t>
            </a:r>
          </a:p>
          <a:p>
            <a:pPr marL="285750" indent="-285750">
              <a:buFont typeface="Arial" panose="020B0604020202020204" pitchFamily="34" charset="0"/>
              <a:buChar char="•"/>
            </a:pPr>
            <a:r>
              <a:rPr lang="en-US" sz="1600" dirty="0"/>
              <a:t>Strategic infrastructure / application architects, engineers, product / project managers</a:t>
            </a:r>
          </a:p>
          <a:p>
            <a:pPr marL="285750" indent="-285750">
              <a:buFont typeface="Arial" panose="020B0604020202020204" pitchFamily="34" charset="0"/>
              <a:buChar char="•"/>
            </a:pPr>
            <a:r>
              <a:rPr lang="en-US" sz="1600" dirty="0"/>
              <a:t>System administrators, developers, production support, and QA analysts with intermediate skills in Linux, servers, networks, bash, FIX, and market data protocols</a:t>
            </a:r>
          </a:p>
          <a:p>
            <a:pPr marL="285750" indent="-285750">
              <a:buFont typeface="Arial" panose="020B0604020202020204" pitchFamily="34" charset="0"/>
              <a:buChar char="•"/>
            </a:pPr>
            <a:endParaRPr lang="en-US" sz="1600" dirty="0"/>
          </a:p>
          <a:p>
            <a:r>
              <a:rPr lang="en-US" sz="1600" b="1" dirty="0">
                <a:solidFill>
                  <a:srgbClr val="7030A0"/>
                </a:solidFill>
              </a:rPr>
              <a:t>Questions</a:t>
            </a:r>
            <a:r>
              <a:rPr lang="en-US" sz="1600" dirty="0"/>
              <a:t> </a:t>
            </a:r>
          </a:p>
          <a:p>
            <a:r>
              <a:rPr lang="en-US" sz="1600" b="1" dirty="0">
                <a:solidFill>
                  <a:srgbClr val="7030A0"/>
                </a:solidFill>
              </a:rPr>
              <a:t>Your course goals?</a:t>
            </a:r>
          </a:p>
          <a:p>
            <a:r>
              <a:rPr lang="en-US" sz="1600" b="1" dirty="0"/>
              <a:t>Skill Set: </a:t>
            </a:r>
            <a:r>
              <a:rPr lang="en-US" sz="1600" dirty="0" err="1"/>
              <a:t>Infr</a:t>
            </a:r>
            <a:r>
              <a:rPr lang="en-US" sz="1600" dirty="0"/>
              <a:t> or App Arch; FPGA’s; Dev, Prod, UAT, </a:t>
            </a:r>
            <a:r>
              <a:rPr lang="en-US" sz="1600" dirty="0" err="1"/>
              <a:t>Mgt</a:t>
            </a:r>
            <a:r>
              <a:rPr lang="en-US" sz="1600" dirty="0"/>
              <a:t>, networks, servers, Linux, Python, R, Big Data, </a:t>
            </a:r>
            <a:r>
              <a:rPr lang="en-US" sz="1600" dirty="0" err="1"/>
              <a:t>wireshark</a:t>
            </a:r>
            <a:r>
              <a:rPr lang="en-US" sz="1600" dirty="0"/>
              <a:t> …….</a:t>
            </a:r>
            <a:endParaRPr lang="en-US" sz="1600" b="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62" y="4800600"/>
            <a:ext cx="46386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736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915400" cy="4031873"/>
          </a:xfrm>
          <a:prstGeom prst="rect">
            <a:avLst/>
          </a:prstGeom>
          <a:noFill/>
        </p:spPr>
        <p:txBody>
          <a:bodyPr wrap="square" rtlCol="0">
            <a:spAutoFit/>
          </a:bodyPr>
          <a:lstStyle/>
          <a:p>
            <a:pPr lvl="0"/>
            <a:r>
              <a:rPr lang="en-US" sz="1600" b="1" i="1" dirty="0">
                <a:solidFill>
                  <a:srgbClr val="7030A0"/>
                </a:solidFill>
              </a:rPr>
              <a:t>Book Builds – in FPGA or multi core servers?</a:t>
            </a:r>
            <a:endParaRPr lang="en-US" sz="1600" dirty="0"/>
          </a:p>
          <a:p>
            <a:pPr marL="285750" lvl="0" indent="-285750">
              <a:buFont typeface="Arial" panose="020B0604020202020204" pitchFamily="34" charset="0"/>
              <a:buChar char="•"/>
            </a:pPr>
            <a:r>
              <a:rPr lang="en-US" sz="1600" dirty="0"/>
              <a:t>Book building in CPU Vs FPGA: advantages and disadvantages in both</a:t>
            </a:r>
          </a:p>
          <a:p>
            <a:pPr marL="285750" lvl="0" indent="-285750">
              <a:buFont typeface="Arial" panose="020B0604020202020204" pitchFamily="34" charset="0"/>
              <a:buChar char="•"/>
            </a:pPr>
            <a:r>
              <a:rPr lang="en-US" sz="1600" dirty="0"/>
              <a:t>With today’s processors running at </a:t>
            </a:r>
            <a:r>
              <a:rPr lang="en-US" sz="1600" b="1" dirty="0"/>
              <a:t>almost</a:t>
            </a:r>
            <a:r>
              <a:rPr lang="en-US" sz="1600" dirty="0"/>
              <a:t> 5GHz [almost 20X the speed of FPGA] one could argue that book building in CPUs is prudent </a:t>
            </a:r>
          </a:p>
          <a:p>
            <a:pPr marL="285750" lvl="0" indent="-285750">
              <a:buFont typeface="Arial" panose="020B0604020202020204" pitchFamily="34" charset="0"/>
              <a:buChar char="•"/>
            </a:pPr>
            <a:r>
              <a:rPr lang="en-US" sz="1600" dirty="0"/>
              <a:t>One would have to find 20X parallelism in FPGA to beat the CPU. </a:t>
            </a:r>
          </a:p>
          <a:p>
            <a:pPr marL="742950" lvl="1" indent="-285750">
              <a:buFont typeface="Arial" panose="020B0604020202020204" pitchFamily="34" charset="0"/>
              <a:buChar char="•"/>
            </a:pPr>
            <a:r>
              <a:rPr lang="en-US" sz="1600" dirty="0"/>
              <a:t>This is difficult, but can lead to deterministic latencies – but overall longer mean latencies</a:t>
            </a:r>
          </a:p>
          <a:p>
            <a:pPr marL="742950" lvl="1" indent="-285750">
              <a:buFont typeface="Arial" panose="020B0604020202020204" pitchFamily="34" charset="0"/>
              <a:buChar char="•"/>
            </a:pPr>
            <a:r>
              <a:rPr lang="en-US" sz="1600" b="1" i="1" dirty="0">
                <a:solidFill>
                  <a:srgbClr val="7030A0"/>
                </a:solidFill>
              </a:rPr>
              <a:t>xCelor use of CIARA SuperMicro </a:t>
            </a:r>
            <a:r>
              <a:rPr lang="en-US" sz="1600" dirty="0"/>
              <a:t>overclocked servers for book builds (also + risk checks, order flow and creation, set up exchange routing) can be TUNED to mitigate latency spikes.  </a:t>
            </a:r>
          </a:p>
          <a:p>
            <a:pPr marL="1200150" lvl="2" indent="-285750">
              <a:buFont typeface="Arial" panose="020B0604020202020204" pitchFamily="34" charset="0"/>
              <a:buChar char="•"/>
            </a:pPr>
            <a:r>
              <a:rPr lang="en-US" sz="1600" dirty="0"/>
              <a:t>SF NIC’s in Colo </a:t>
            </a:r>
            <a:r>
              <a:rPr lang="en-US" sz="1600" dirty="0">
                <a:sym typeface="Wingdings" panose="05000000000000000000" pitchFamily="2" charset="2"/>
              </a:rPr>
              <a:t> orders  Exchanges</a:t>
            </a:r>
            <a:endParaRPr lang="en-US" sz="1600" dirty="0"/>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There is absolutely no argument that CPU’s are a lot more flexible than FPGA based programming. </a:t>
            </a:r>
          </a:p>
          <a:p>
            <a:pPr marL="285750" lvl="0" indent="-285750">
              <a:buFont typeface="Arial" panose="020B0604020202020204" pitchFamily="34" charset="0"/>
              <a:buChar char="•"/>
            </a:pPr>
            <a:r>
              <a:rPr lang="en-US" sz="1600" dirty="0"/>
              <a:t>FPGAs have traditionally been faster but their clock speed has stagnated over the years, while CPUs have continued to scale with overclocked servers. </a:t>
            </a:r>
          </a:p>
          <a:p>
            <a:pPr marL="285750" lvl="0" indent="-285750">
              <a:buFont typeface="Arial" panose="020B0604020202020204" pitchFamily="34" charset="0"/>
              <a:buChar char="•"/>
            </a:pPr>
            <a:r>
              <a:rPr lang="en-US" sz="1600" dirty="0"/>
              <a:t>With the same argument one could argue that exchange protocol parsing and filtering can be done in CPUs. </a:t>
            </a:r>
          </a:p>
          <a:p>
            <a:pPr marL="742950" lvl="1" indent="-285750">
              <a:buFont typeface="Arial" panose="020B0604020202020204" pitchFamily="34" charset="0"/>
              <a:buChar char="•"/>
            </a:pPr>
            <a:r>
              <a:rPr lang="en-US" sz="1600" b="1" i="1" dirty="0">
                <a:solidFill>
                  <a:srgbClr val="7030A0"/>
                </a:solidFill>
              </a:rPr>
              <a:t>BUT</a:t>
            </a:r>
            <a:r>
              <a:rPr lang="en-US" sz="1600" dirty="0"/>
              <a:t> Exchange protocol parsing is generally heavily parallelized, executed at line rate on FPGAs.</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5"/>
          <p:cNvSpPr>
            <a:spLocks noChangeArrowheads="1"/>
          </p:cNvSpPr>
          <p:nvPr/>
        </p:nvSpPr>
        <p:spPr bwMode="auto">
          <a:xfrm>
            <a:off x="10668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497D"/>
                </a:solidFill>
                <a:effectLst/>
                <a:latin typeface="Arial" panose="020B0604020202020204" pitchFamily="34" charset="0"/>
                <a:ea typeface="Calibri" panose="020F0502020204030204" pitchFamily="34" charset="0"/>
              </a:rPr>
              <a:t>But in exchange protocol parsing is generally heavily parallelized and executed at line rate on FPGAs.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4046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686800" cy="3508653"/>
          </a:xfrm>
          <a:prstGeom prst="rect">
            <a:avLst/>
          </a:prstGeom>
          <a:noFill/>
        </p:spPr>
        <p:txBody>
          <a:bodyPr wrap="square" rtlCol="0">
            <a:spAutoFit/>
          </a:bodyPr>
          <a:lstStyle/>
          <a:p>
            <a:pPr lvl="0"/>
            <a:r>
              <a:rPr lang="en-US" dirty="0"/>
              <a:t>Why processing speed &amp; ULL market data still matter; will for next several years at least</a:t>
            </a:r>
          </a:p>
          <a:p>
            <a:pPr lvl="0"/>
            <a:r>
              <a:rPr lang="en-US" dirty="0"/>
              <a:t>Why </a:t>
            </a:r>
            <a:r>
              <a:rPr lang="en-US" b="1" i="1" dirty="0">
                <a:solidFill>
                  <a:srgbClr val="7030A0"/>
                </a:solidFill>
              </a:rPr>
              <a:t>Meta-Speed</a:t>
            </a:r>
            <a:r>
              <a:rPr lang="en-US" dirty="0"/>
              <a:t> is more important than pure speed (reference Corvil-Tabb Doc)</a:t>
            </a:r>
          </a:p>
          <a:p>
            <a:pPr lvl="1"/>
            <a:r>
              <a:rPr lang="en-US" dirty="0"/>
              <a:t>Meta-Speed Deep Dive (10 minutes)</a:t>
            </a:r>
          </a:p>
          <a:p>
            <a:pPr lvl="0"/>
            <a:r>
              <a:rPr lang="en-US" dirty="0"/>
              <a:t>Why Layer 1 switches</a:t>
            </a:r>
          </a:p>
          <a:p>
            <a:pPr lvl="0"/>
            <a:r>
              <a:rPr lang="en-US" dirty="0"/>
              <a:t>Layer 1 switch with integrated cores + FPGA for risk checks (</a:t>
            </a:r>
            <a:r>
              <a:rPr lang="en-US" dirty="0" err="1"/>
              <a:t>FixNetics</a:t>
            </a:r>
            <a:r>
              <a:rPr lang="en-US" dirty="0"/>
              <a:t> ZL – 40 risk checks)</a:t>
            </a:r>
          </a:p>
          <a:p>
            <a:pPr lvl="0"/>
            <a:r>
              <a:rPr lang="en-US" sz="2400" b="1" dirty="0"/>
              <a:t>Diagram</a:t>
            </a:r>
            <a:r>
              <a:rPr lang="en-US" dirty="0"/>
              <a:t> -High speed Buy-Side real time analytics for seeking alpha (trade opportunities) &amp; infrastructure analytics to route to proper exec broker.</a:t>
            </a:r>
          </a:p>
          <a:p>
            <a:pPr lvl="1"/>
            <a:r>
              <a:rPr lang="en-US" dirty="0"/>
              <a:t>Data – historical &amp; RT market data, news analytics (intro to RavenPack or RP), twitter, and aggregated </a:t>
            </a:r>
            <a:r>
              <a:rPr lang="en-US" dirty="0" err="1"/>
              <a:t>Coril</a:t>
            </a:r>
            <a:r>
              <a:rPr lang="en-US" dirty="0"/>
              <a:t> session latency analytics via OLAP dimensions, machine learning – neural networks for routing to best exec broker for specific alpha opportunity </a:t>
            </a:r>
          </a:p>
          <a:p>
            <a:pPr lvl="0"/>
            <a:r>
              <a:rPr lang="en-US" dirty="0"/>
              <a:t>Exchange (Trading Venue) connectivity</a:t>
            </a:r>
          </a:p>
          <a:p>
            <a:pPr lvl="0"/>
            <a:r>
              <a:rPr lang="en-US" dirty="0"/>
              <a:t>Layer 2/3 aggregation in new switch appliances</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7412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646331"/>
          </a:xfrm>
          <a:prstGeom prst="rect">
            <a:avLst/>
          </a:prstGeom>
          <a:noFill/>
        </p:spPr>
        <p:txBody>
          <a:bodyPr wrap="square" rtlCol="0">
            <a:spAutoFit/>
          </a:bodyPr>
          <a:lstStyle/>
          <a:p>
            <a:pPr lvl="0"/>
            <a:endParaRPr lang="en-US" dirty="0"/>
          </a:p>
          <a:p>
            <a:pPr lvl="0"/>
            <a:endParaRPr lang="en-US"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490537" y="1200150"/>
            <a:ext cx="8162925" cy="4457700"/>
          </a:xfrm>
          <a:prstGeom prst="rect">
            <a:avLst/>
          </a:prstGeom>
        </p:spPr>
      </p:pic>
    </p:spTree>
    <p:extLst>
      <p:ext uri="{BB962C8B-B14F-4D97-AF65-F5344CB8AC3E}">
        <p14:creationId xmlns:p14="http://schemas.microsoft.com/office/powerpoint/2010/main" val="145922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5355312"/>
          </a:xfrm>
          <a:prstGeom prst="rect">
            <a:avLst/>
          </a:prstGeom>
          <a:noFill/>
        </p:spPr>
        <p:txBody>
          <a:bodyPr wrap="square" rtlCol="0">
            <a:spAutoFit/>
          </a:bodyPr>
          <a:lstStyle/>
          <a:p>
            <a:pPr lvl="0"/>
            <a:r>
              <a:rPr lang="en-US" dirty="0"/>
              <a:t>Some leading ULL vendors:</a:t>
            </a:r>
          </a:p>
          <a:p>
            <a:pPr marL="742950" lvl="1" indent="-285750">
              <a:buFont typeface="Arial" panose="020B0604020202020204" pitchFamily="34" charset="0"/>
              <a:buChar char="•"/>
            </a:pPr>
            <a:r>
              <a:rPr lang="en-US" dirty="0" err="1"/>
              <a:t>Metamako</a:t>
            </a:r>
            <a:endParaRPr lang="en-US" dirty="0"/>
          </a:p>
          <a:p>
            <a:pPr marL="742950" lvl="1" indent="-285750">
              <a:buFont typeface="Arial" panose="020B0604020202020204" pitchFamily="34" charset="0"/>
              <a:buChar char="•"/>
            </a:pPr>
            <a:r>
              <a:rPr lang="en-US" dirty="0" err="1"/>
              <a:t>Algo</a:t>
            </a:r>
            <a:r>
              <a:rPr lang="en-US" dirty="0"/>
              <a:t>-Logic</a:t>
            </a:r>
          </a:p>
          <a:p>
            <a:pPr marL="742950" lvl="1" indent="-285750">
              <a:buFont typeface="Arial" panose="020B0604020202020204" pitchFamily="34" charset="0"/>
              <a:buChar char="•"/>
            </a:pPr>
            <a:r>
              <a:rPr lang="en-US" dirty="0"/>
              <a:t>Nova-Sparks, with Nova-Link product (to an order routing partner ex: </a:t>
            </a:r>
            <a:r>
              <a:rPr lang="en-US" dirty="0" err="1"/>
              <a:t>Algo</a:t>
            </a:r>
            <a:r>
              <a:rPr lang="en-US" dirty="0"/>
              <a:t>-Logic)</a:t>
            </a:r>
          </a:p>
          <a:p>
            <a:pPr marL="742950" lvl="1" indent="-285750">
              <a:buFont typeface="Arial" panose="020B0604020202020204" pitchFamily="34" charset="0"/>
              <a:buChar char="•"/>
            </a:pPr>
            <a:r>
              <a:rPr lang="en-US" dirty="0" err="1"/>
              <a:t>Corvil</a:t>
            </a:r>
            <a:endParaRPr lang="en-US" dirty="0"/>
          </a:p>
          <a:p>
            <a:pPr marL="742950" lvl="1" indent="-285750">
              <a:buFont typeface="Arial" panose="020B0604020202020204" pitchFamily="34" charset="0"/>
              <a:buChar char="•"/>
            </a:pPr>
            <a:r>
              <a:rPr lang="en-US" dirty="0"/>
              <a:t>Intel / Lenovo</a:t>
            </a:r>
          </a:p>
          <a:p>
            <a:pPr marL="742950" lvl="1" indent="-285750">
              <a:buFont typeface="Arial" panose="020B0604020202020204" pitchFamily="34" charset="0"/>
              <a:buChar char="•"/>
            </a:pPr>
            <a:r>
              <a:rPr lang="en-US" dirty="0" err="1"/>
              <a:t>SolarFlare</a:t>
            </a:r>
            <a:endParaRPr lang="en-US" dirty="0"/>
          </a:p>
          <a:p>
            <a:pPr marL="742950" lvl="1" indent="-285750">
              <a:buFont typeface="Arial" panose="020B0604020202020204" pitchFamily="34" charset="0"/>
              <a:buChar char="•"/>
            </a:pPr>
            <a:r>
              <a:rPr lang="en-US" dirty="0" err="1"/>
              <a:t>ExaBlaze</a:t>
            </a:r>
            <a:endParaRPr lang="en-US" dirty="0"/>
          </a:p>
          <a:p>
            <a:pPr marL="742950" lvl="1" indent="-285750">
              <a:buFont typeface="Arial" panose="020B0604020202020204" pitchFamily="34" charset="0"/>
              <a:buChar char="•"/>
            </a:pPr>
            <a:r>
              <a:rPr lang="en-US" dirty="0" err="1"/>
              <a:t>Enyx</a:t>
            </a:r>
            <a:endParaRPr lang="en-US" dirty="0"/>
          </a:p>
          <a:p>
            <a:pPr marL="742950" lvl="1" indent="-285750">
              <a:buFont typeface="Arial" panose="020B0604020202020204" pitchFamily="34" charset="0"/>
              <a:buChar char="•"/>
            </a:pPr>
            <a:r>
              <a:rPr lang="en-US" dirty="0" err="1"/>
              <a:t>xCelor</a:t>
            </a:r>
            <a:endParaRPr lang="en-US" dirty="0"/>
          </a:p>
          <a:p>
            <a:pPr marL="742950" lvl="1" indent="-285750">
              <a:buFont typeface="Arial" panose="020B0604020202020204" pitchFamily="34" charset="0"/>
              <a:buChar char="•"/>
            </a:pPr>
            <a:r>
              <a:rPr lang="en-US" dirty="0" err="1"/>
              <a:t>LightFleet</a:t>
            </a:r>
            <a:endParaRPr lang="en-US" dirty="0"/>
          </a:p>
          <a:p>
            <a:pPr marL="285750" lvl="0" indent="-285750">
              <a:buFont typeface="Arial" panose="020B0604020202020204" pitchFamily="34" charset="0"/>
              <a:buChar char="•"/>
            </a:pPr>
            <a:r>
              <a:rPr lang="en-US" dirty="0"/>
              <a:t>Role of Linux kernel  tuning for ULL – use network-latency profile &amp; common Linux best practices</a:t>
            </a:r>
          </a:p>
          <a:p>
            <a:pPr marL="285750" lvl="0" indent="-285750">
              <a:buFont typeface="Arial" panose="020B0604020202020204" pitchFamily="34" charset="0"/>
              <a:buChar char="•"/>
            </a:pPr>
            <a:r>
              <a:rPr lang="en-US" dirty="0"/>
              <a:t>Present some Linux configurations to critique (ex: no K bypass, same NIC for mkt data &amp; order flow)</a:t>
            </a:r>
          </a:p>
          <a:p>
            <a:pPr marL="285750" indent="-285750">
              <a:buFont typeface="Arial" panose="020B0604020202020204" pitchFamily="34" charset="0"/>
              <a:buChar char="•"/>
            </a:pPr>
            <a:r>
              <a:rPr lang="en-US" dirty="0"/>
              <a:t>What electronic trading organizations will prosper in space of ULL ET now &amp; in future?  Which may very well fail, even disappear?  Why is role of ROI critical?  Difficulties of proper ROI analysis</a:t>
            </a:r>
            <a:endParaRPr lang="en-US" sz="28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29847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520705"/>
            <a:ext cx="8348663" cy="1477328"/>
          </a:xfrm>
          <a:prstGeom prst="rect">
            <a:avLst/>
          </a:prstGeom>
          <a:noFill/>
        </p:spPr>
        <p:txBody>
          <a:bodyPr wrap="square" rtlCol="0">
            <a:spAutoFit/>
          </a:bodyPr>
          <a:lstStyle/>
          <a:p>
            <a:pPr marL="285750" lvl="0" indent="-285750">
              <a:buFont typeface="Arial" panose="020B0604020202020204" pitchFamily="34" charset="0"/>
              <a:buChar char="•"/>
            </a:pPr>
            <a:r>
              <a:rPr lang="en-US" dirty="0"/>
              <a:t>Will briefly present an alternative architecture utilizing a Single Tier network (</a:t>
            </a:r>
            <a:r>
              <a:rPr lang="en-US" dirty="0" err="1"/>
              <a:t>Plexxi</a:t>
            </a:r>
            <a:r>
              <a:rPr lang="en-US" dirty="0"/>
              <a:t>)</a:t>
            </a:r>
          </a:p>
          <a:p>
            <a:pPr marL="285750" lvl="0" indent="-285750">
              <a:buFont typeface="Arial" panose="020B0604020202020204" pitchFamily="34" charset="0"/>
              <a:buChar char="•"/>
            </a:pPr>
            <a:r>
              <a:rPr lang="en-US" dirty="0"/>
              <a:t>We will periodically revisit the </a:t>
            </a:r>
            <a:r>
              <a:rPr lang="en-US" b="1" dirty="0"/>
              <a:t>co-lo ULL</a:t>
            </a:r>
            <a:r>
              <a:rPr lang="en-US" dirty="0"/>
              <a:t> architectures throughout this course when we cover specific architecture components in depth (</a:t>
            </a:r>
            <a:r>
              <a:rPr lang="en-US" dirty="0" err="1"/>
              <a:t>Algo</a:t>
            </a:r>
            <a:r>
              <a:rPr lang="en-US" dirty="0"/>
              <a:t> Trading and/or SOR that feeds this architecture, use of FPGA, and Layer 1 switching)</a:t>
            </a:r>
          </a:p>
          <a:p>
            <a:pPr marL="285750" lvl="0" indent="-285750">
              <a:buFont typeface="Arial" panose="020B0604020202020204" pitchFamily="34" charset="0"/>
              <a:buChar char="•"/>
            </a:pPr>
            <a:r>
              <a:rPr lang="en-US" dirty="0"/>
              <a:t>Partial FPGA and non FPGA alternative architectures (maybe per ROI; TUNE to max!)</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3648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17" descr="C:\Users\thruzd\AppData\Local\Microsoft\Windows\Temporary Internet Files\Content.IE5\M9P6C85Q\Picture_(Device_Independent_Bitmap)_1.jpeg"/>
          <p:cNvPicPr/>
          <p:nvPr/>
        </p:nvPicPr>
        <p:blipFill>
          <a:blip r:embed="rId3">
            <a:extLst>
              <a:ext uri="{28A0092B-C50C-407E-A947-70E740481C1C}">
                <a14:useLocalDpi xmlns:a14="http://schemas.microsoft.com/office/drawing/2010/main" val="0"/>
              </a:ext>
            </a:extLst>
          </a:blip>
          <a:srcRect/>
          <a:stretch>
            <a:fillRect/>
          </a:stretch>
        </p:blipFill>
        <p:spPr bwMode="auto">
          <a:xfrm>
            <a:off x="329608" y="1314464"/>
            <a:ext cx="7442791" cy="5010135"/>
          </a:xfrm>
          <a:prstGeom prst="rect">
            <a:avLst/>
          </a:prstGeom>
          <a:noFill/>
          <a:ln>
            <a:noFill/>
          </a:ln>
        </p:spPr>
      </p:pic>
      <p:sp>
        <p:nvSpPr>
          <p:cNvPr id="9" name="TextBox 8"/>
          <p:cNvSpPr txBox="1"/>
          <p:nvPr/>
        </p:nvSpPr>
        <p:spPr>
          <a:xfrm>
            <a:off x="7543800" y="2362200"/>
            <a:ext cx="1600200" cy="1754326"/>
          </a:xfrm>
          <a:prstGeom prst="rect">
            <a:avLst/>
          </a:prstGeom>
          <a:noFill/>
        </p:spPr>
        <p:txBody>
          <a:bodyPr wrap="square" rtlCol="0">
            <a:spAutoFit/>
          </a:bodyPr>
          <a:lstStyle/>
          <a:p>
            <a:r>
              <a:rPr lang="en-US" b="1" i="1" dirty="0">
                <a:solidFill>
                  <a:srgbClr val="7030A0"/>
                </a:solidFill>
              </a:rPr>
              <a:t>Quick sum + other considerations for optimal architectures</a:t>
            </a:r>
          </a:p>
          <a:p>
            <a:r>
              <a:rPr lang="en-US" b="1" i="1" dirty="0">
                <a:solidFill>
                  <a:srgbClr val="7030A0"/>
                </a:solidFill>
              </a:rPr>
              <a:t>(left)</a:t>
            </a:r>
          </a:p>
        </p:txBody>
      </p:sp>
    </p:spTree>
    <p:extLst>
      <p:ext uri="{BB962C8B-B14F-4D97-AF65-F5344CB8AC3E}">
        <p14:creationId xmlns:p14="http://schemas.microsoft.com/office/powerpoint/2010/main" val="879873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2585323"/>
          </a:xfrm>
          <a:prstGeom prst="rect">
            <a:avLst/>
          </a:prstGeom>
          <a:noFill/>
        </p:spPr>
        <p:txBody>
          <a:bodyPr wrap="square" rtlCol="0">
            <a:spAutoFit/>
          </a:bodyPr>
          <a:lstStyle/>
          <a:p>
            <a:pPr marL="285750" lvl="0" indent="-285750">
              <a:buFont typeface="Arial" panose="020B0604020202020204" pitchFamily="34" charset="0"/>
              <a:buChar char="•"/>
            </a:pPr>
            <a:r>
              <a:rPr lang="en-US" dirty="0"/>
              <a:t>Hardware accelerated appliances for ULL and deterministic performance</a:t>
            </a:r>
          </a:p>
          <a:p>
            <a:pPr marL="285750" lvl="0" indent="-285750">
              <a:buFont typeface="Arial" panose="020B0604020202020204" pitchFamily="34" charset="0"/>
              <a:buChar char="•"/>
            </a:pPr>
            <a:r>
              <a:rPr lang="en-US" b="1" u="sng" dirty="0">
                <a:solidFill>
                  <a:srgbClr val="FF0000"/>
                </a:solidFill>
              </a:rPr>
              <a:t>Ted’s FPGA Hand-out</a:t>
            </a:r>
            <a:r>
              <a:rPr lang="en-US" b="1" u="sng" dirty="0"/>
              <a:t>:</a:t>
            </a:r>
            <a:r>
              <a:rPr lang="en-US" dirty="0"/>
              <a:t> -- FPGA design &amp; programming (I/O blocks + Logic blocks, OpenCL for creating “kernels” + synchronization for parallelism )</a:t>
            </a:r>
          </a:p>
          <a:p>
            <a:pPr marL="285750" lvl="0" indent="-285750">
              <a:buFont typeface="Arial" panose="020B0604020202020204" pitchFamily="34" charset="0"/>
              <a:buChar char="•"/>
            </a:pPr>
            <a:r>
              <a:rPr lang="en-US" b="1" i="1" dirty="0">
                <a:solidFill>
                  <a:srgbClr val="7030A0"/>
                </a:solidFill>
              </a:rPr>
              <a:t>Q:</a:t>
            </a:r>
            <a:r>
              <a:rPr lang="en-US" dirty="0"/>
              <a:t> </a:t>
            </a:r>
            <a:r>
              <a:rPr lang="en-US" b="1" i="1" dirty="0">
                <a:solidFill>
                  <a:srgbClr val="7030A0"/>
                </a:solidFill>
              </a:rPr>
              <a:t>Why performance tends to be very deterministic with FPGA’s </a:t>
            </a:r>
            <a:r>
              <a:rPr lang="en-US" dirty="0"/>
              <a:t>&amp; why deterministic performance (latencies) are critical for HFT and algo traders</a:t>
            </a:r>
          </a:p>
          <a:p>
            <a:pPr marL="285750" lvl="0" indent="-285750">
              <a:buFont typeface="Arial" panose="020B0604020202020204" pitchFamily="34" charset="0"/>
              <a:buChar char="•"/>
            </a:pPr>
            <a:r>
              <a:rPr lang="en-US" dirty="0"/>
              <a:t>Pitfalls of FPGA's</a:t>
            </a:r>
          </a:p>
          <a:p>
            <a:pPr marL="285750" lvl="0" indent="-285750">
              <a:buFont typeface="Arial" panose="020B0604020202020204" pitchFamily="34" charset="0"/>
              <a:buChar char="•"/>
            </a:pPr>
            <a:r>
              <a:rPr lang="en-US" dirty="0"/>
              <a:t>FPGA's vs GPU’s, Intel Phi (</a:t>
            </a:r>
            <a:r>
              <a:rPr lang="en-US" b="1" u="sng" dirty="0"/>
              <a:t>Intel Doc</a:t>
            </a:r>
            <a:r>
              <a:rPr lang="en-US" dirty="0"/>
              <a:t>), and multi cores</a:t>
            </a:r>
          </a:p>
          <a:p>
            <a:pPr marL="285750" lvl="0" indent="-285750">
              <a:buFont typeface="Arial" panose="020B0604020202020204" pitchFamily="34" charset="0"/>
              <a:buChar char="•"/>
            </a:pPr>
            <a:r>
              <a:rPr lang="en-US" dirty="0"/>
              <a:t>Feeds in FPGA –architecture, performance, design, support</a:t>
            </a:r>
          </a:p>
          <a:p>
            <a:pPr marL="285750" lvl="0" indent="-285750">
              <a:buFont typeface="Arial" panose="020B0604020202020204" pitchFamily="34" charset="0"/>
              <a:buChar char="•"/>
            </a:pPr>
            <a:r>
              <a:rPr lang="en-US" dirty="0"/>
              <a:t>Switch crossbars or caches for fan out with TCP distribution</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56038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5324535"/>
          </a:xfrm>
          <a:prstGeom prst="rect">
            <a:avLst/>
          </a:prstGeom>
          <a:noFill/>
        </p:spPr>
        <p:txBody>
          <a:bodyPr wrap="square" rtlCol="0">
            <a:spAutoFit/>
          </a:bodyPr>
          <a:lstStyle/>
          <a:p>
            <a:pPr lvl="0"/>
            <a:r>
              <a:rPr lang="en-US" b="1" i="1" u="sng" dirty="0">
                <a:solidFill>
                  <a:srgbClr val="7030A0"/>
                </a:solidFill>
              </a:rPr>
              <a:t>HOMEWORK #1</a:t>
            </a:r>
            <a:r>
              <a:rPr lang="en-US" b="1" i="1" u="sng" dirty="0"/>
              <a:t> – </a:t>
            </a:r>
            <a:r>
              <a:rPr lang="en-US" b="1" i="1" dirty="0"/>
              <a:t>Ted will describe 1 or 2 ET applications, then ask for an architecture that can be Visio (or picture of white board drawing – to save time).  Students will be required to justify their choice(s) in 1-2 pages max. </a:t>
            </a:r>
            <a:r>
              <a:rPr lang="en-US" b="1" dirty="0"/>
              <a:t> </a:t>
            </a:r>
            <a:endParaRPr lang="en-US" dirty="0"/>
          </a:p>
          <a:p>
            <a:pPr lvl="0"/>
            <a:r>
              <a:rPr lang="en-US" b="1" i="1" u="sng" dirty="0">
                <a:solidFill>
                  <a:srgbClr val="7030A0"/>
                </a:solidFill>
              </a:rPr>
              <a:t>HOMEWORK #2</a:t>
            </a:r>
            <a:r>
              <a:rPr lang="en-US" b="1" i="1" u="sng" dirty="0"/>
              <a:t> –</a:t>
            </a:r>
            <a:r>
              <a:rPr lang="en-US" b="1" i="1" dirty="0"/>
              <a:t>reading assignments (2 weeks to complete) -  Chap 4 &amp; 5 – FPGA’s &amp; GPU’s are priority as some info from that will be on a 20 minute quiz 6/13-book below</a:t>
            </a:r>
            <a:endParaRPr lang="en-US" sz="1400" dirty="0"/>
          </a:p>
          <a:p>
            <a:pPr lvl="1"/>
            <a:r>
              <a:rPr lang="en-US" b="1" i="1" dirty="0"/>
              <a:t>Architects of Electronic Trading, Stephanie Hammer, Wiley 2013</a:t>
            </a:r>
            <a:endParaRPr lang="en-US" sz="1400" dirty="0"/>
          </a:p>
          <a:p>
            <a:pPr lvl="1"/>
            <a:r>
              <a:rPr lang="en-US" b="1" i="1" u="sng" dirty="0">
                <a:hlinkClick r:id="rId2"/>
              </a:rPr>
              <a:t>https://developers.redhat.com/blog/2015/02/11/low-latency-performance-tuning-rhel-7/</a:t>
            </a:r>
            <a:endParaRPr lang="en-US" sz="1400" dirty="0"/>
          </a:p>
          <a:p>
            <a:pPr lvl="1"/>
            <a:r>
              <a:rPr lang="en-US" b="1" i="1" u="sng" dirty="0">
                <a:hlinkClick r:id="rId3"/>
              </a:rPr>
              <a:t>https://access.redhat.com/sites/default/files/attachments/201501-perf-brief-low-latency-tuning-rhel7-v1.1.pdf</a:t>
            </a:r>
            <a:endParaRPr lang="en-US" sz="1400" dirty="0"/>
          </a:p>
          <a:p>
            <a:pPr lvl="0"/>
            <a:r>
              <a:rPr lang="en-US" sz="1600" b="1" i="1" dirty="0"/>
              <a:t>OPTIONAL – listen to 1 hour Webinar -- was Dec 8, 2016  Panelist for an A-Team Webinar re: perspectives on strategic ULL market data architectures &amp; how trading firms can realize ROI, seek alpha, expand market share, address risks and compliance.</a:t>
            </a:r>
            <a:endParaRPr lang="en-US" sz="1600" dirty="0"/>
          </a:p>
          <a:p>
            <a:pPr lvl="1"/>
            <a:r>
              <a:rPr lang="en-US" sz="1600" b="1" i="1" dirty="0"/>
              <a:t>access webinar recording </a:t>
            </a:r>
            <a:r>
              <a:rPr lang="en-US" sz="1600" b="1" i="1" dirty="0" err="1"/>
              <a:t>here</a:t>
            </a:r>
            <a:r>
              <a:rPr lang="en-US" sz="1600" b="1" dirty="0" err="1"/>
              <a:t>:</a:t>
            </a:r>
            <a:r>
              <a:rPr lang="en-US" sz="1600" b="1" u="sng" dirty="0" err="1">
                <a:hlinkClick r:id="rId4"/>
              </a:rPr>
              <a:t>http</a:t>
            </a:r>
            <a:r>
              <a:rPr lang="en-US" sz="1600" b="1" u="sng" dirty="0">
                <a:hlinkClick r:id="rId4"/>
              </a:rPr>
              <a:t>://bit.ly/2fXujEo</a:t>
            </a:r>
            <a:r>
              <a:rPr lang="en-US" sz="1600" b="1" dirty="0"/>
              <a:t>.</a:t>
            </a:r>
            <a:endParaRPr lang="en-US" sz="1600" dirty="0"/>
          </a:p>
          <a:p>
            <a:pPr lvl="0"/>
            <a:r>
              <a:rPr lang="en-US" sz="1600" b="1" dirty="0"/>
              <a:t>(may add more reading assignments here …):</a:t>
            </a:r>
            <a:endParaRPr lang="en-US" sz="1600" dirty="0"/>
          </a:p>
          <a:p>
            <a:pPr lvl="1"/>
            <a:r>
              <a:rPr lang="en-US" sz="1600" b="1" dirty="0"/>
              <a:t>Get a head start and read parts Ted will specify in </a:t>
            </a:r>
            <a:r>
              <a:rPr lang="en-US" sz="1600" dirty="0"/>
              <a:t>Ultimate Algorithmic Trading Systems </a:t>
            </a:r>
            <a:r>
              <a:rPr lang="en-US" sz="1600" dirty="0" err="1"/>
              <a:t>ToolBox</a:t>
            </a:r>
            <a:r>
              <a:rPr lang="en-US" sz="1600" dirty="0"/>
              <a:t>, George Pruitt, Wiley, 2016 ( 4 weeks to complete )</a:t>
            </a:r>
          </a:p>
          <a:p>
            <a:pPr lvl="0"/>
            <a:r>
              <a:rPr lang="en-US" sz="1600" b="1" dirty="0"/>
              <a:t>ADD link to Market Data White Paper (OPTIONAL) - https://homerunfitness.wordpress.com/2017/01/28/ultra-low-latency-ull-market-data-current-state-and-future/</a:t>
            </a:r>
            <a:endParaRPr lang="en-US" sz="1600" dirty="0"/>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55132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38100"/>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a:p>
              <a:endParaRPr lang="en-US" sz="2400" dirty="0"/>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r>
              <a:rPr lang="en-US" sz="1600" dirty="0"/>
              <a:t>Next Slides ………</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5545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275705" y="1280795"/>
            <a:ext cx="3114675" cy="2209800"/>
          </a:xfrm>
          <a:prstGeom prst="rect">
            <a:avLst/>
          </a:prstGeom>
        </p:spPr>
      </p:pic>
      <p:pic>
        <p:nvPicPr>
          <p:cNvPr id="17" name="Picture 16"/>
          <p:cNvPicPr>
            <a:picLocks noChangeAspect="1"/>
          </p:cNvPicPr>
          <p:nvPr/>
        </p:nvPicPr>
        <p:blipFill>
          <a:blip r:embed="rId4"/>
          <a:stretch>
            <a:fillRect/>
          </a:stretch>
        </p:blipFill>
        <p:spPr>
          <a:xfrm>
            <a:off x="304800" y="3642995"/>
            <a:ext cx="8553450" cy="2743200"/>
          </a:xfrm>
          <a:prstGeom prst="rect">
            <a:avLst/>
          </a:prstGeom>
        </p:spPr>
      </p:pic>
    </p:spTree>
    <p:extLst>
      <p:ext uri="{BB962C8B-B14F-4D97-AF65-F5344CB8AC3E}">
        <p14:creationId xmlns:p14="http://schemas.microsoft.com/office/powerpoint/2010/main" val="179552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458200" cy="5186035"/>
          </a:xfrm>
          <a:prstGeom prst="rect">
            <a:avLst/>
          </a:prstGeom>
          <a:noFill/>
        </p:spPr>
        <p:txBody>
          <a:bodyPr wrap="square" rtlCol="0">
            <a:spAutoFit/>
          </a:bodyPr>
          <a:lstStyle/>
          <a:p>
            <a:r>
              <a:rPr lang="en-US" sz="1600" dirty="0"/>
              <a:t>Q: Why are </a:t>
            </a:r>
            <a:r>
              <a:rPr lang="en-US" sz="1600" b="1" dirty="0">
                <a:solidFill>
                  <a:srgbClr val="7030A0"/>
                </a:solidFill>
              </a:rPr>
              <a:t>ULL market data architectures increasing in importance?</a:t>
            </a:r>
          </a:p>
          <a:p>
            <a:r>
              <a:rPr lang="en-US" sz="1600" dirty="0"/>
              <a:t>A: Advances in </a:t>
            </a:r>
            <a:r>
              <a:rPr lang="en-US" sz="1600" b="1" dirty="0">
                <a:solidFill>
                  <a:srgbClr val="7030A0"/>
                </a:solidFill>
              </a:rPr>
              <a:t>ML</a:t>
            </a:r>
            <a:r>
              <a:rPr lang="en-US" sz="1600" dirty="0"/>
              <a:t> have improved accuracy of RT alpha seeking strategies which now have decreasing windows as opportunities, often in micro seconds today</a:t>
            </a:r>
          </a:p>
          <a:p>
            <a:r>
              <a:rPr lang="en-US" sz="1600" dirty="0"/>
              <a:t> </a:t>
            </a:r>
          </a:p>
          <a:p>
            <a:r>
              <a:rPr lang="en-US" sz="1600" dirty="0"/>
              <a:t>Q: How can trading firms </a:t>
            </a:r>
            <a:r>
              <a:rPr lang="en-US" sz="1600" b="1" dirty="0">
                <a:solidFill>
                  <a:srgbClr val="7030A0"/>
                </a:solidFill>
              </a:rPr>
              <a:t>take advantage of this?</a:t>
            </a:r>
          </a:p>
          <a:p>
            <a:r>
              <a:rPr lang="en-US" sz="1600" dirty="0"/>
              <a:t>A: Optimize their infrastructure end-end, starting with market data ingestion, ending with order placements, with </a:t>
            </a:r>
            <a:r>
              <a:rPr lang="en-US" sz="1600" b="1" dirty="0">
                <a:solidFill>
                  <a:srgbClr val="7030A0"/>
                </a:solidFill>
              </a:rPr>
              <a:t>deterministic latencies</a:t>
            </a:r>
            <a:r>
              <a:rPr lang="en-US" sz="1600" dirty="0"/>
              <a:t>. </a:t>
            </a:r>
          </a:p>
          <a:p>
            <a:r>
              <a:rPr lang="en-US" sz="1600" dirty="0"/>
              <a:t> </a:t>
            </a:r>
          </a:p>
          <a:p>
            <a:r>
              <a:rPr lang="en-US" sz="1600" dirty="0"/>
              <a:t>Q: What can they do regarding market data?</a:t>
            </a:r>
          </a:p>
          <a:p>
            <a:r>
              <a:rPr lang="en-US" sz="1600" dirty="0"/>
              <a:t>A: Implement at least </a:t>
            </a:r>
            <a:r>
              <a:rPr lang="en-US" sz="1600" b="1" dirty="0">
                <a:solidFill>
                  <a:srgbClr val="7030A0"/>
                </a:solidFill>
              </a:rPr>
              <a:t>partial FPGA </a:t>
            </a:r>
            <a:r>
              <a:rPr lang="en-US" sz="1600" dirty="0"/>
              <a:t>infrastructures. FPGA's improved their ability for deep pipelining &amp; parallel processing. They run at line speed; hence they are fast with deterministic latencies. </a:t>
            </a:r>
          </a:p>
          <a:p>
            <a:r>
              <a:rPr lang="en-US" sz="1600" dirty="0"/>
              <a:t> </a:t>
            </a:r>
          </a:p>
          <a:p>
            <a:r>
              <a:rPr lang="en-US" sz="1600" dirty="0"/>
              <a:t>Q: How can a partial FPGA solution work?</a:t>
            </a:r>
          </a:p>
          <a:p>
            <a:r>
              <a:rPr lang="en-US" sz="1600" dirty="0"/>
              <a:t>A: Utilize FPGA card for market data </a:t>
            </a:r>
            <a:r>
              <a:rPr lang="en-US" sz="1600" b="1" dirty="0">
                <a:solidFill>
                  <a:srgbClr val="7030A0"/>
                </a:solidFill>
              </a:rPr>
              <a:t>FH normalization</a:t>
            </a:r>
            <a:r>
              <a:rPr lang="en-US" sz="1600" dirty="0"/>
              <a:t>. FPGA's are best at Data transformations, key  to FH. Also consider utilizing an </a:t>
            </a:r>
            <a:r>
              <a:rPr lang="en-US" sz="1600" b="1" dirty="0">
                <a:solidFill>
                  <a:srgbClr val="7030A0"/>
                </a:solidFill>
              </a:rPr>
              <a:t>FPGA based switch </a:t>
            </a:r>
            <a:r>
              <a:rPr lang="en-US" sz="1600" dirty="0"/>
              <a:t>to transfer raw market data in 5 nano seconds to FPGA card for FH. </a:t>
            </a:r>
            <a:r>
              <a:rPr lang="en-US" sz="1600" b="1" dirty="0">
                <a:solidFill>
                  <a:srgbClr val="7030A0"/>
                </a:solidFill>
              </a:rPr>
              <a:t>Book builds </a:t>
            </a:r>
            <a:r>
              <a:rPr lang="en-US" sz="1600" dirty="0"/>
              <a:t>and order flow processing may be non FPGA based as they are more complex in programming. Few vendors tout Tick-2-trade solutions in under 1 microsecond.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087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2062103"/>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FPGA-centric architecture is augmented with tightly integrated Intel processors to support non-latency sensitive tasks such as exchange recovery functions. </a:t>
            </a:r>
            <a:r>
              <a:rPr lang="en-US" sz="1600" dirty="0" err="1"/>
              <a:t>NovaSparks</a:t>
            </a:r>
            <a:r>
              <a:rPr lang="en-US" sz="1600" dirty="0"/>
              <a:t>’ ticker plants have a common output format across markets. They are consumed with a single application programming interface (API), which allows banks and trading firms to deploy additional feed-handlers quickly and effortlessly.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3621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0782" y="1280795"/>
            <a:ext cx="8415251" cy="5940088"/>
          </a:xfrm>
          <a:prstGeom prst="rect">
            <a:avLst/>
          </a:prstGeom>
        </p:spPr>
        <p:txBody>
          <a:bodyPr wrap="square">
            <a:spAutoFit/>
          </a:bodyPr>
          <a:lstStyle/>
          <a:p>
            <a:r>
              <a:rPr lang="en-US" sz="1600" u="sng" dirty="0">
                <a:solidFill>
                  <a:srgbClr val="7030A0"/>
                </a:solidFill>
                <a:hlinkClick r:id="rId3"/>
              </a:rPr>
              <a:t>*** All Links – optional reading; mainly sharing points of relevant interest …</a:t>
            </a:r>
          </a:p>
          <a:p>
            <a:r>
              <a:rPr lang="en-US" sz="1600" u="sng" dirty="0">
                <a:solidFill>
                  <a:srgbClr val="7030A0"/>
                </a:solidFill>
                <a:hlinkClick r:id="rId3"/>
              </a:rPr>
              <a:t>Read about Sweden Royal Inst of Tech creation of “cores” in FPGA …</a:t>
            </a:r>
            <a:endParaRPr lang="en-US" sz="1000" dirty="0">
              <a:hlinkClick r:id="rId3"/>
            </a:endParaRPr>
          </a:p>
          <a:p>
            <a:r>
              <a:rPr lang="en-US" sz="1000" dirty="0">
                <a:hlinkClick r:id="rId3"/>
              </a:rPr>
              <a:t>https://www.nextplatform.com/2016/10/19/turning-openmp-programs-parallel-hardware/</a:t>
            </a:r>
            <a:endParaRPr lang="en-US" sz="1000" dirty="0"/>
          </a:p>
          <a:p>
            <a:endParaRPr lang="en-US" sz="1000" dirty="0"/>
          </a:p>
          <a:p>
            <a:r>
              <a:rPr lang="en-US" sz="1200" dirty="0"/>
              <a:t>June 8 – I will be a panelist at:</a:t>
            </a:r>
          </a:p>
          <a:p>
            <a:r>
              <a:rPr lang="en-US" sz="1000" dirty="0">
                <a:hlinkClick r:id="rId4"/>
              </a:rPr>
              <a:t>http://intelligenttradingtechnology.com/events/intelligent-trading-summit-its-new-york-city/agenda/</a:t>
            </a:r>
            <a:endParaRPr lang="en-US" sz="1000" dirty="0"/>
          </a:p>
          <a:p>
            <a:endParaRPr lang="en-US" sz="1000" dirty="0"/>
          </a:p>
          <a:p>
            <a:r>
              <a:rPr lang="en-US" sz="1000" dirty="0" err="1"/>
              <a:t>xCelor</a:t>
            </a:r>
            <a:endParaRPr lang="en-US" sz="1000" dirty="0"/>
          </a:p>
          <a:p>
            <a:r>
              <a:rPr lang="en-US" sz="1000" dirty="0">
                <a:hlinkClick r:id="rId5"/>
              </a:rPr>
              <a:t>http://xcelorgroup.com/</a:t>
            </a:r>
            <a:endParaRPr lang="en-US" sz="1000" dirty="0"/>
          </a:p>
          <a:p>
            <a:r>
              <a:rPr lang="en-US" sz="1000" dirty="0">
                <a:hlinkClick r:id="rId6"/>
              </a:rPr>
              <a:t>http://xcelorgroup.com/wp-content/uploads/2015/07/xCelor-and-Ciara-Partnership_FINAL.pdf</a:t>
            </a:r>
            <a:endParaRPr lang="en-US" sz="1000" dirty="0"/>
          </a:p>
          <a:p>
            <a:r>
              <a:rPr lang="en-US" sz="1000" u="sng" dirty="0">
                <a:hlinkClick r:id="rId7"/>
              </a:rPr>
              <a:t>http://www.waterstechnology.com/connectivity-networks/latency/3365761/xcelor-ciara-ally-for-high-frequency-on-server-feed-handling-book-building</a:t>
            </a:r>
            <a:r>
              <a:rPr lang="en-US" sz="1000" dirty="0"/>
              <a:t> </a:t>
            </a:r>
          </a:p>
          <a:p>
            <a:r>
              <a:rPr lang="en-US" sz="1000" dirty="0"/>
              <a:t>Nova Sparks</a:t>
            </a:r>
          </a:p>
          <a:p>
            <a:r>
              <a:rPr lang="en-US" sz="1000" u="sng" dirty="0">
                <a:hlinkClick r:id="rId8"/>
              </a:rPr>
              <a:t>http://www.waterstechnology.com/inside-market-data/news/2474409/novasparks-cuts-book-building-latency-fpga-ticker-plant</a:t>
            </a:r>
            <a:endParaRPr lang="en-US" sz="1000" dirty="0"/>
          </a:p>
          <a:p>
            <a:r>
              <a:rPr lang="en-US" sz="1000" dirty="0"/>
              <a:t> </a:t>
            </a:r>
          </a:p>
          <a:p>
            <a:r>
              <a:rPr lang="en-US" sz="1600" dirty="0"/>
              <a:t>For </a:t>
            </a:r>
            <a:r>
              <a:rPr lang="en-US" sz="1600" b="1" i="1" dirty="0">
                <a:solidFill>
                  <a:srgbClr val="7030A0"/>
                </a:solidFill>
              </a:rPr>
              <a:t>Nova Sparks</a:t>
            </a:r>
            <a:r>
              <a:rPr lang="en-US" sz="1600" dirty="0"/>
              <a:t>, the 300-nanosecond reduction means that firms using 10 Gigabit Ethernet multicast distribution wire-to-wire will see latency fall from 1,100ns to 800ns. For those using the vendor's </a:t>
            </a:r>
            <a:r>
              <a:rPr lang="en-US" sz="1600" dirty="0" err="1"/>
              <a:t>NovaLink</a:t>
            </a:r>
            <a:r>
              <a:rPr lang="en-US" sz="1600" dirty="0"/>
              <a:t> service, which connects the </a:t>
            </a:r>
            <a:r>
              <a:rPr lang="en-US" sz="1600" dirty="0" err="1"/>
              <a:t>NovaTick</a:t>
            </a:r>
            <a:r>
              <a:rPr lang="en-US" sz="1600" dirty="0"/>
              <a:t> </a:t>
            </a:r>
            <a:r>
              <a:rPr lang="en-US" sz="1600" b="1" dirty="0">
                <a:hlinkClick r:id="rId9"/>
              </a:rPr>
              <a:t>FPGA </a:t>
            </a:r>
            <a:r>
              <a:rPr lang="en-US" sz="1600" dirty="0"/>
              <a:t>ticker plant to clients' own FPGA applications, latency will decline from 1,050 ns to 750 ns, and for those using PCIe direct memory access, latency will fall from 1,550 ns to 1,250 ns.</a:t>
            </a:r>
          </a:p>
          <a:p>
            <a:endParaRPr lang="en-US" sz="1600" dirty="0"/>
          </a:p>
          <a:p>
            <a:r>
              <a:rPr lang="en-US" sz="1600" dirty="0"/>
              <a:t>“300nanoseconds means different things to different customers. It depends on what kinds of strategies they're engaged in. For some, it will mean the difference between making money or not. For others, it will mean making money versus making more money," </a:t>
            </a:r>
            <a:r>
              <a:rPr lang="en-US" sz="1600" dirty="0" err="1"/>
              <a:t>Baetz</a:t>
            </a:r>
            <a:r>
              <a:rPr lang="en-US" sz="1600" dirty="0"/>
              <a:t> says. "Typically, our customers are improving their infrastructure on a constant </a:t>
            </a:r>
            <a:r>
              <a:rPr lang="en-US" sz="1600" dirty="0" err="1"/>
              <a:t>basis─switches</a:t>
            </a:r>
            <a:r>
              <a:rPr lang="en-US" sz="1600" dirty="0"/>
              <a:t>, servers, and </a:t>
            </a:r>
            <a:r>
              <a:rPr lang="en-US" sz="1600" dirty="0" err="1"/>
              <a:t>telecoms─so</a:t>
            </a:r>
            <a:r>
              <a:rPr lang="en-US" sz="1600" dirty="0"/>
              <a:t> it's important for us to ensure we are a part of that constant improvement.“</a:t>
            </a:r>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1339546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304799" y="1582341"/>
            <a:ext cx="8272463" cy="2308324"/>
          </a:xfrm>
          <a:prstGeom prst="rect">
            <a:avLst/>
          </a:prstGeom>
        </p:spPr>
        <p:txBody>
          <a:bodyPr wrap="square">
            <a:spAutoFit/>
          </a:bodyPr>
          <a:lstStyle/>
          <a:p>
            <a:r>
              <a:rPr lang="en-US" b="1" u="sng"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Fixnetics</a:t>
            </a:r>
            <a:r>
              <a:rPr lang="en-US" b="1" u="sng" dirty="0">
                <a:solidFill>
                  <a:srgbClr val="002060"/>
                </a:solidFill>
                <a:latin typeface="Calibri" panose="020F0502020204030204" pitchFamily="34" charset="0"/>
                <a:ea typeface="Calibri" panose="020F0502020204030204" pitchFamily="34" charset="0"/>
                <a:cs typeface="Times New Roman" panose="02020603050405020304" pitchFamily="18" charset="0"/>
              </a:rPr>
              <a:t>  - product is ‘Zero Latency’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One can add newly regulated risk checks per Flash Crash in an FPGA card.  </a:t>
            </a:r>
            <a:r>
              <a:rPr lang="en-US" b="1" i="1" dirty="0">
                <a:solidFill>
                  <a:srgbClr val="7030A0"/>
                </a:solidFill>
                <a:latin typeface="Calibri" panose="020F0502020204030204" pitchFamily="34" charset="0"/>
                <a:ea typeface="Calibri" panose="020F0502020204030204" pitchFamily="34" charset="0"/>
                <a:cs typeface="Times New Roman" panose="02020603050405020304" pitchFamily="18" charset="0"/>
              </a:rPr>
              <a:t>The FPGA will process concurrently with order processing risk checks in CPU cores.</a:t>
            </a: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  Utilizing Intel’s QPI CPU-FPGA transfer the CPU cores and FPFA will complete their tasks per order at the same time while utilizing cache coherency for speed up.  Accessing then processing in L1 cache == 17 ns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Setting up order for routing = 150 ns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Total concurrent risk checks </a:t>
            </a:r>
            <a:r>
              <a:rPr lang="en-US"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approx</a:t>
            </a: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 150-200 ns, with writes in circular buffers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4886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85404" y="1141615"/>
            <a:ext cx="8725072" cy="5693866"/>
          </a:xfrm>
          <a:prstGeom prst="rect">
            <a:avLst/>
          </a:prstGeom>
          <a:noFill/>
        </p:spPr>
        <p:txBody>
          <a:bodyPr wrap="square" rtlCol="0">
            <a:spAutoFit/>
          </a:bodyPr>
          <a:lstStyle/>
          <a:p>
            <a:r>
              <a:rPr lang="en-US" sz="1200" b="1" u="sng" dirty="0"/>
              <a:t>FIBER BLAZE</a:t>
            </a:r>
            <a:endParaRPr lang="en-US" sz="1200" dirty="0"/>
          </a:p>
          <a:p>
            <a:r>
              <a:rPr lang="en-US" sz="1200" dirty="0"/>
              <a:t>Their core product suite includes XILINX based FPFA cards and FPGA based NIC’s, with total kernel bypass – even excluding users space.  How? Via PCIe combined writes to FPFA based TCP or UDP stacks.  This then is identical to another vendor – </a:t>
            </a:r>
            <a:r>
              <a:rPr lang="en-US" sz="1200" dirty="0" err="1"/>
              <a:t>Enyx</a:t>
            </a:r>
            <a:br>
              <a:rPr lang="en-US" sz="1200" dirty="0"/>
            </a:br>
            <a:br>
              <a:rPr lang="en-US" sz="1200" dirty="0"/>
            </a:br>
            <a:r>
              <a:rPr lang="en-US" sz="1200" dirty="0"/>
              <a:t>They have multiple FPGA IP nodes, including</a:t>
            </a:r>
            <a:br>
              <a:rPr lang="en-US" sz="1200" dirty="0"/>
            </a:br>
            <a:r>
              <a:rPr lang="en-US" sz="1200" dirty="0"/>
              <a:t>·         building multi level market data books</a:t>
            </a:r>
            <a:br>
              <a:rPr lang="en-US" sz="1200" dirty="0"/>
            </a:br>
            <a:r>
              <a:rPr lang="en-US" sz="1200" dirty="0"/>
              <a:t>·         data parser that includes all exchange protocols and FIX protocol</a:t>
            </a:r>
            <a:br>
              <a:rPr lang="en-US" sz="1200" dirty="0"/>
            </a:br>
            <a:r>
              <a:rPr lang="en-US" sz="1200" dirty="0"/>
              <a:t>·         custom built</a:t>
            </a:r>
            <a:br>
              <a:rPr lang="en-US" sz="1200" dirty="0"/>
            </a:br>
            <a:br>
              <a:rPr lang="en-US" sz="1200" dirty="0"/>
            </a:br>
            <a:r>
              <a:rPr lang="en-US" sz="1200" dirty="0"/>
              <a:t>Top line FPGA card with 2.5 million gates, 8 GB RAM, 10, 40, 100 GigE available</a:t>
            </a:r>
            <a:br>
              <a:rPr lang="en-US" sz="1200" dirty="0"/>
            </a:br>
            <a:br>
              <a:rPr lang="en-US" sz="1200" dirty="0"/>
            </a:br>
            <a:r>
              <a:rPr lang="en-US" sz="1200" dirty="0"/>
              <a:t>*** Their C API is critical part of their solution and perhaps a key advantage over other competitors.  Their FPGA IP nodes have multiple “hooks” or paths that are accessed per API call.  This decreases needs to make FPGA card changes and increases ability of customers to create their own proprietary transactions, logic, applications, etc …</a:t>
            </a:r>
            <a:br>
              <a:rPr lang="en-US" sz="1200" dirty="0"/>
            </a:br>
            <a:br>
              <a:rPr lang="en-US" sz="1200" dirty="0"/>
            </a:br>
            <a:r>
              <a:rPr lang="en-US" sz="1200" dirty="0"/>
              <a:t>Some customers utilize experienced FPGA programmers but a trend has emerged where customers make no or minor FPGA changes and rely more on vendor</a:t>
            </a:r>
            <a:br>
              <a:rPr lang="en-US" sz="1200" dirty="0"/>
            </a:br>
            <a:br>
              <a:rPr lang="en-US" sz="1200" dirty="0"/>
            </a:br>
            <a:r>
              <a:rPr lang="en-US" sz="1200" dirty="0"/>
              <a:t>As other FPGA based competitors, they state that a full FPGA solution can result in 1 microsecond Tick2Trade times in </a:t>
            </a:r>
            <a:r>
              <a:rPr lang="en-US" sz="1200" dirty="0" err="1"/>
              <a:t>CoLo’s</a:t>
            </a:r>
            <a:r>
              <a:rPr lang="en-US" sz="1200" dirty="0"/>
              <a:t>.</a:t>
            </a:r>
            <a:br>
              <a:rPr lang="en-US" sz="1200" dirty="0"/>
            </a:br>
            <a:br>
              <a:rPr lang="en-US" sz="1200" dirty="0"/>
            </a:br>
            <a:r>
              <a:rPr lang="en-US" sz="1200" dirty="0"/>
              <a:t>Some of their NIC’s excel in 3 ns accuracy time stamps for packet captures.  These then can be input to Corvil appliances for up the OSI stack (FIX protocol, all market data protocols, analytics, LL middleware such as LBM, etc)</a:t>
            </a:r>
            <a:br>
              <a:rPr lang="en-US" sz="1200" dirty="0"/>
            </a:br>
            <a:br>
              <a:rPr lang="en-US" sz="1200" dirty="0"/>
            </a:br>
            <a:r>
              <a:rPr lang="en-US" sz="1200" dirty="0"/>
              <a:t>They use RTL, not Verilog for most FPGA programming.  They have 25 engineers, globally, are based in Netherlands</a:t>
            </a:r>
            <a:br>
              <a:rPr lang="en-US" sz="1200" dirty="0"/>
            </a:br>
            <a:br>
              <a:rPr lang="en-US" sz="1200" dirty="0"/>
            </a:br>
            <a:r>
              <a:rPr lang="en-US" sz="1200" dirty="0"/>
              <a:t>Their customers include commercial and investment banks, hedge funds, prop traders, and also ultra low latency appliance vendors</a:t>
            </a:r>
            <a:br>
              <a:rPr lang="en-US" sz="1200" dirty="0"/>
            </a:br>
            <a:br>
              <a:rPr lang="en-US" sz="1200" dirty="0"/>
            </a:br>
            <a:br>
              <a:rPr lang="en-US" sz="1000" dirty="0"/>
            </a:br>
            <a:br>
              <a:rPr lang="en-US" sz="1000" dirty="0"/>
            </a:br>
            <a:br>
              <a:rPr lang="en-US" sz="1000" dirty="0"/>
            </a:br>
            <a:endParaRPr lang="en-US" sz="10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261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2800767"/>
          </a:xfrm>
          <a:prstGeom prst="rect">
            <a:avLst/>
          </a:prstGeom>
          <a:noFill/>
        </p:spPr>
        <p:txBody>
          <a:bodyPr wrap="square" rtlCol="0">
            <a:spAutoFit/>
          </a:bodyPr>
          <a:lstStyle/>
          <a:p>
            <a:r>
              <a:rPr lang="en-US" sz="1600" dirty="0"/>
              <a:t>Comment by Dave </a:t>
            </a:r>
            <a:r>
              <a:rPr lang="en-US" sz="1600" dirty="0" err="1"/>
              <a:t>Weisberger</a:t>
            </a:r>
            <a:r>
              <a:rPr lang="en-US" sz="1600" dirty="0"/>
              <a:t> (who I worked wit at Citi, keep in touch ..)”</a:t>
            </a:r>
            <a:r>
              <a:rPr lang="en-US" sz="1600" b="1" i="1" dirty="0"/>
              <a:t>BLAMING HFT instead of adopting aspects of modern technology is a losing proposition for trading firms. The key for traders is to MEASURE trading performance including the opportunity costs of being "too slow". At </a:t>
            </a:r>
            <a:r>
              <a:rPr lang="en-US" sz="1600" b="1" i="1" dirty="0" err="1"/>
              <a:t>ViableMkts</a:t>
            </a:r>
            <a:r>
              <a:rPr lang="en-US" sz="1600" b="1" i="1" dirty="0"/>
              <a:t>, we are happy to help firms understand this landscape...”  </a:t>
            </a:r>
            <a:r>
              <a:rPr lang="en-US" sz="1600" dirty="0"/>
              <a:t>to article </a:t>
            </a:r>
            <a:r>
              <a:rPr lang="en-US" sz="1600" dirty="0">
                <a:sym typeface="Wingdings" panose="05000000000000000000" pitchFamily="2" charset="2"/>
              </a:rPr>
              <a:t> </a:t>
            </a:r>
            <a:r>
              <a:rPr lang="en-US" sz="1600" dirty="0">
                <a:sym typeface="Wingdings" panose="05000000000000000000" pitchFamily="2" charset="2"/>
                <a:hlinkClick r:id="rId2"/>
              </a:rPr>
              <a:t>https://epta.fia.org/articles/flash-crashes-–-time-stop-knee-jerk-blaming-</a:t>
            </a:r>
            <a:r>
              <a:rPr lang="en-US" sz="1600" dirty="0" err="1">
                <a:sym typeface="Wingdings" panose="05000000000000000000" pitchFamily="2" charset="2"/>
                <a:hlinkClick r:id="rId2"/>
              </a:rPr>
              <a:t>hft</a:t>
            </a:r>
            <a:endParaRPr lang="en-US" sz="1600" dirty="0">
              <a:sym typeface="Wingdings" panose="05000000000000000000" pitchFamily="2" charset="2"/>
            </a:endParaRPr>
          </a:p>
          <a:p>
            <a:r>
              <a:rPr lang="en-US" sz="1600" dirty="0">
                <a:sym typeface="Wingdings" panose="05000000000000000000" pitchFamily="2" charset="2"/>
              </a:rPr>
              <a:t>My response to Dave: </a:t>
            </a:r>
            <a:r>
              <a:rPr lang="en-US" sz="1600" b="1" i="1" dirty="0"/>
              <a:t>Dave - your last point is most significant - measure opportunity costs of being "too slow". In addition, firms should measure also how their fill rates and thus revenues increase whenever their speed of processing is fastest - such as tick-to-trade times. Such metrics are key to ROI projections for any infrastructure upgrades to decrease latencies and especially to attain deterministic latencies so volume spikes will not degrade </a:t>
            </a:r>
            <a:r>
              <a:rPr lang="en-US" sz="1600" b="1" i="1" dirty="0" err="1"/>
              <a:t>algo</a:t>
            </a:r>
            <a:r>
              <a:rPr lang="en-US" sz="1600" b="1" i="1" dirty="0"/>
              <a:t> trading. Exclusively my views ....</a:t>
            </a: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33921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458200" cy="4770537"/>
          </a:xfrm>
          <a:prstGeom prst="rect">
            <a:avLst/>
          </a:prstGeom>
          <a:noFill/>
        </p:spPr>
        <p:txBody>
          <a:bodyPr wrap="square" rtlCol="0">
            <a:spAutoFit/>
          </a:bodyPr>
          <a:lstStyle/>
          <a:p>
            <a:r>
              <a:rPr lang="en-US" sz="1600" dirty="0">
                <a:hlinkClick r:id="rId2"/>
              </a:rPr>
              <a:t>https://www.nextplatform.com/2017/05/25/logistics-application-path-neural-networks/</a:t>
            </a:r>
            <a:endParaRPr lang="en-US" sz="1600" dirty="0"/>
          </a:p>
          <a:p>
            <a:r>
              <a:rPr lang="en-US" sz="1600" dirty="0">
                <a:hlinkClick r:id="rId3"/>
              </a:rPr>
              <a:t>https://www.nextplatform.com/2017/03/21/can-fpgas-beat-gpus-accelerating-next-generation-deep-learning/</a:t>
            </a:r>
            <a:endParaRPr lang="en-US" sz="1600" dirty="0"/>
          </a:p>
          <a:p>
            <a:endParaRPr lang="en-US" sz="1600" dirty="0"/>
          </a:p>
          <a:p>
            <a:r>
              <a:rPr lang="en-US" sz="1600" dirty="0">
                <a:hlinkClick r:id="rId4"/>
              </a:rPr>
              <a:t>http://corvil.com/lp/tabb-group-speed-ii-have-we-reached-a-tipping-point</a:t>
            </a:r>
            <a:endParaRPr lang="en-US" sz="1600" dirty="0"/>
          </a:p>
          <a:p>
            <a:endParaRPr lang="en-US" sz="1600" dirty="0"/>
          </a:p>
          <a:p>
            <a:r>
              <a:rPr lang="en-US" sz="1600" dirty="0">
                <a:hlinkClick r:id="rId5"/>
              </a:rPr>
              <a:t>http://corvil.com/content/lp/tabb-group-speed-ii-have-we-reached-a-tipping-point/speed-2-tipping-point-report.pdf</a:t>
            </a:r>
            <a:endParaRPr lang="en-US" sz="1600" dirty="0"/>
          </a:p>
          <a:p>
            <a:endParaRPr lang="en-US" sz="1600" dirty="0"/>
          </a:p>
          <a:p>
            <a:r>
              <a:rPr lang="en-US" sz="1600" dirty="0">
                <a:hlinkClick r:id="rId6"/>
              </a:rPr>
              <a:t>https://solarflare.com/solarcapture</a:t>
            </a:r>
            <a:endParaRPr lang="en-US" sz="1600" dirty="0"/>
          </a:p>
          <a:p>
            <a:r>
              <a:rPr lang="en-US" sz="1600" b="1" i="1" dirty="0"/>
              <a:t>Leveraging the industry-leading </a:t>
            </a:r>
            <a:r>
              <a:rPr lang="en-US" sz="1600" b="1" i="1" dirty="0" err="1"/>
              <a:t>Solarflare</a:t>
            </a:r>
            <a:r>
              <a:rPr lang="en-US" sz="1600" b="1" i="1" dirty="0"/>
              <a:t> software and hardware technology, with an open disaggregated solution that enables the use of third party analytics packages and industry-standard servers, </a:t>
            </a:r>
            <a:r>
              <a:rPr lang="en-US" sz="1600" b="1" i="1" dirty="0" err="1"/>
              <a:t>SolarCapture</a:t>
            </a:r>
            <a:r>
              <a:rPr lang="en-US" sz="1600" b="1" i="1" dirty="0"/>
              <a:t> can be used for a range of applications. These range from stand-alone packet capture systems through to sophisticated service assurance, business intelligence and custom application feeds for a range of security, regulatory and compliance needs.</a:t>
            </a:r>
          </a:p>
          <a:p>
            <a:endParaRPr lang="en-US" sz="1600" b="1" i="1" dirty="0"/>
          </a:p>
          <a:p>
            <a:r>
              <a:rPr lang="en-US" sz="1600" dirty="0">
                <a:hlinkClick r:id="rId7"/>
              </a:rPr>
              <a:t>https://solarflare.com/Media/Default/PDFs/Software/Solarflare_SolarCapture_Product_Brief.pdf</a:t>
            </a:r>
            <a:endParaRPr lang="en-US" sz="1600" dirty="0"/>
          </a:p>
          <a:p>
            <a:endParaRPr lang="en-US" sz="1600" dirty="0"/>
          </a:p>
          <a:p>
            <a:endParaRPr lang="en-US" sz="1600" dirty="0"/>
          </a:p>
        </p:txBody>
      </p:sp>
      <p:pic>
        <p:nvPicPr>
          <p:cNvPr id="1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14724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4"/>
          <a:stretch>
            <a:fillRect/>
          </a:stretch>
        </p:blipFill>
        <p:spPr>
          <a:xfrm>
            <a:off x="0" y="1786812"/>
            <a:ext cx="9144000" cy="3284376"/>
          </a:xfrm>
          <a:prstGeom prst="rect">
            <a:avLst/>
          </a:prstGeom>
        </p:spPr>
      </p:pic>
      <p:sp>
        <p:nvSpPr>
          <p:cNvPr id="17" name="TextBox 16"/>
          <p:cNvSpPr txBox="1"/>
          <p:nvPr/>
        </p:nvSpPr>
        <p:spPr>
          <a:xfrm>
            <a:off x="457200" y="1447800"/>
            <a:ext cx="5410200" cy="369332"/>
          </a:xfrm>
          <a:prstGeom prst="rect">
            <a:avLst/>
          </a:prstGeom>
          <a:noFill/>
        </p:spPr>
        <p:txBody>
          <a:bodyPr wrap="square" rtlCol="0">
            <a:spAutoFit/>
          </a:bodyPr>
          <a:lstStyle/>
          <a:p>
            <a:r>
              <a:rPr lang="en-US" dirty="0"/>
              <a:t>http://corvil.com/solutions/electronic-trading</a:t>
            </a:r>
          </a:p>
        </p:txBody>
      </p:sp>
    </p:spTree>
    <p:extLst>
      <p:ext uri="{BB962C8B-B14F-4D97-AF65-F5344CB8AC3E}">
        <p14:creationId xmlns:p14="http://schemas.microsoft.com/office/powerpoint/2010/main" val="4223969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43259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EXTRA / APPENDIX</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100"/>
          </a:p>
          <a:p>
            <a:pPr marL="285750" indent="-285750">
              <a:buFont typeface="Arial" panose="020B0604020202020204" pitchFamily="34" charset="0"/>
              <a:buChar char="•"/>
            </a:pPr>
            <a:endParaRPr lang="en-US" sz="160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232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3954929"/>
          </a:xfrm>
          <a:prstGeom prst="rect">
            <a:avLst/>
          </a:prstGeom>
          <a:noFill/>
        </p:spPr>
        <p:txBody>
          <a:bodyPr wrap="square" rtlCol="0">
            <a:spAutoFit/>
          </a:bodyPr>
          <a:lstStyle/>
          <a:p>
            <a:r>
              <a:rPr lang="en-US" sz="1600" dirty="0"/>
              <a:t>Q: When can this architecture be </a:t>
            </a:r>
            <a:r>
              <a:rPr lang="en-US" sz="1600" b="1" dirty="0">
                <a:solidFill>
                  <a:srgbClr val="7030A0"/>
                </a:solidFill>
              </a:rPr>
              <a:t>most useful in the trading day</a:t>
            </a:r>
            <a:r>
              <a:rPr lang="en-US" sz="1600" dirty="0"/>
              <a:t>?</a:t>
            </a:r>
          </a:p>
          <a:p>
            <a:r>
              <a:rPr lang="en-US" sz="1600" dirty="0"/>
              <a:t>A: At times of </a:t>
            </a:r>
            <a:r>
              <a:rPr lang="en-US" sz="1600" b="1" dirty="0">
                <a:solidFill>
                  <a:srgbClr val="7030A0"/>
                </a:solidFill>
              </a:rPr>
              <a:t>volume spikes</a:t>
            </a:r>
            <a:r>
              <a:rPr lang="en-US" sz="1600" dirty="0"/>
              <a:t>,  an optimized FPGA architecture will provide deterministic Tick-2-trade. Non optimized competitors may have market data latencies 100 or more times greater than their median latencies and miss many trade fills, and completely miss their alpha seeking recommendations. Most successful trading firms excel at generating revenues during volatile times</a:t>
            </a:r>
          </a:p>
          <a:p>
            <a:r>
              <a:rPr lang="en-US" sz="1600" dirty="0"/>
              <a:t> </a:t>
            </a:r>
          </a:p>
          <a:p>
            <a:r>
              <a:rPr lang="en-US" sz="1600" dirty="0"/>
              <a:t>Q: Are these solutions </a:t>
            </a:r>
            <a:r>
              <a:rPr lang="en-US" sz="1600" b="1" dirty="0">
                <a:solidFill>
                  <a:srgbClr val="7030A0"/>
                </a:solidFill>
              </a:rPr>
              <a:t>expensive?</a:t>
            </a:r>
          </a:p>
          <a:p>
            <a:r>
              <a:rPr lang="en-US" sz="1600" dirty="0"/>
              <a:t>A: Not necessarily. For example, 48 port FPGA switched may be priced at </a:t>
            </a:r>
            <a:r>
              <a:rPr lang="en-US" sz="1600" b="1" dirty="0">
                <a:solidFill>
                  <a:srgbClr val="7030A0"/>
                </a:solidFill>
              </a:rPr>
              <a:t>$18k</a:t>
            </a:r>
            <a:r>
              <a:rPr lang="en-US" sz="1600" dirty="0"/>
              <a:t>. Nevertheless all firms must conduct </a:t>
            </a:r>
            <a:r>
              <a:rPr lang="en-US" sz="1600" b="1" dirty="0">
                <a:solidFill>
                  <a:srgbClr val="7030A0"/>
                </a:solidFill>
              </a:rPr>
              <a:t>ROI</a:t>
            </a:r>
            <a:r>
              <a:rPr lang="en-US" sz="1600" dirty="0"/>
              <a:t> analysis and projections before any infrastructure expenditures. Firms must not run blind with metrics. Successful firms know how their fill rates and revenues increase with decreases in order ack time latencies, with special thanks to high speed real time in memory Big Data analysis.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90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4201150"/>
          </a:xfrm>
          <a:prstGeom prst="rect">
            <a:avLst/>
          </a:prstGeom>
          <a:noFill/>
        </p:spPr>
        <p:txBody>
          <a:bodyPr wrap="square" rtlCol="0">
            <a:spAutoFit/>
          </a:bodyPr>
          <a:lstStyle/>
          <a:p>
            <a:r>
              <a:rPr lang="en-US" sz="1600" dirty="0"/>
              <a:t>Q: Why has the market for </a:t>
            </a:r>
            <a:r>
              <a:rPr lang="en-US" sz="1600" b="1" i="1" dirty="0">
                <a:solidFill>
                  <a:srgbClr val="7030A0"/>
                </a:solidFill>
              </a:rPr>
              <a:t>deterministic latencies </a:t>
            </a:r>
            <a:r>
              <a:rPr lang="en-US" sz="1600" dirty="0"/>
              <a:t>been growing.</a:t>
            </a:r>
          </a:p>
          <a:p>
            <a:r>
              <a:rPr lang="en-US" sz="1600" dirty="0"/>
              <a:t>A: Very often peak trading revenue is maximized by trading applications that process with little or no jitter during most volatile market data spikes</a:t>
            </a:r>
          </a:p>
          <a:p>
            <a:r>
              <a:rPr lang="en-US" sz="1600" dirty="0"/>
              <a:t>Q: Any other reasons?</a:t>
            </a:r>
          </a:p>
          <a:p>
            <a:r>
              <a:rPr lang="en-US" sz="1600" dirty="0"/>
              <a:t>A: Alpha Seeking opportunities</a:t>
            </a:r>
            <a:br>
              <a:rPr lang="en-US" sz="1600" dirty="0"/>
            </a:br>
            <a:endParaRPr lang="en-US" sz="1600" dirty="0"/>
          </a:p>
          <a:p>
            <a:r>
              <a:rPr lang="en-US" sz="1600" dirty="0"/>
              <a:t>Q: What do most </a:t>
            </a:r>
            <a:r>
              <a:rPr lang="en-US" sz="1600" b="1" i="1" dirty="0">
                <a:solidFill>
                  <a:srgbClr val="7030A0"/>
                </a:solidFill>
              </a:rPr>
              <a:t>successful traders analyze</a:t>
            </a:r>
            <a:r>
              <a:rPr lang="en-US" sz="1600" dirty="0"/>
              <a:t>?</a:t>
            </a:r>
            <a:br>
              <a:rPr lang="en-US" sz="1600" dirty="0"/>
            </a:br>
            <a:r>
              <a:rPr lang="en-US" sz="1600" dirty="0"/>
              <a:t>A: All serious traders track their partners fill rates, successful trades, real time TCA, and very importantly - latencies.  Those trading partners that Q and choke during market volume spikes or trading volume can be taken off trading lists for peak volume periods or taken off indefinitely for any periods.  This should motivate more hedge funds, prop traders, market makers, agency brokers, sell side, dark pools, and exchanges to invest in partial or full FPGA based ET pending meticulous, accurate ROI projections.</a:t>
            </a:r>
            <a:br>
              <a:rPr lang="en-US" sz="1600" dirty="0"/>
            </a:b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02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3077766"/>
          </a:xfrm>
          <a:prstGeom prst="rect">
            <a:avLst/>
          </a:prstGeom>
          <a:noFill/>
        </p:spPr>
        <p:txBody>
          <a:bodyPr wrap="square" rtlCol="0">
            <a:spAutoFit/>
          </a:bodyPr>
          <a:lstStyle/>
          <a:p>
            <a:r>
              <a:rPr lang="en-US" b="1" dirty="0"/>
              <a:t>More Re: FH in FPGA:</a:t>
            </a:r>
          </a:p>
          <a:p>
            <a:pPr marL="285750" indent="-285750">
              <a:buFont typeface="Arial" panose="020B0604020202020204" pitchFamily="34" charset="0"/>
              <a:buChar char="•"/>
            </a:pPr>
            <a:r>
              <a:rPr lang="en-US" dirty="0"/>
              <a:t>Address (FIX problems with) - Memory bottlenecks, operating system overheads, poor parallelism, compiler limitations and slow networking stacks are among the many factors constraining performance and causing long tails in the processing latency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FPGA’s : no switch, NIC card, CPU with networking stack to cross resulting in magnitudes faster processing during market bursts than what is achievable with traditional software-based solutions.</a:t>
            </a:r>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2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610600" cy="4047262"/>
          </a:xfrm>
          <a:prstGeom prst="rect">
            <a:avLst/>
          </a:prstGeom>
          <a:noFill/>
        </p:spPr>
        <p:txBody>
          <a:bodyPr wrap="square" rtlCol="0">
            <a:spAutoFit/>
          </a:bodyPr>
          <a:lstStyle/>
          <a:p>
            <a:pPr lvl="0"/>
            <a:r>
              <a:rPr lang="en-US" dirty="0"/>
              <a:t>Will present </a:t>
            </a:r>
            <a:r>
              <a:rPr lang="en-US" b="1" dirty="0">
                <a:solidFill>
                  <a:srgbClr val="7030A0"/>
                </a:solidFill>
              </a:rPr>
              <a:t>3 diagrams</a:t>
            </a:r>
            <a:r>
              <a:rPr lang="en-US" dirty="0">
                <a:solidFill>
                  <a:srgbClr val="7030A0"/>
                </a:solidFill>
              </a:rPr>
              <a:t> </a:t>
            </a:r>
            <a:r>
              <a:rPr lang="en-US" dirty="0"/>
              <a:t>with </a:t>
            </a:r>
            <a:r>
              <a:rPr lang="en-US" b="1" dirty="0">
                <a:solidFill>
                  <a:srgbClr val="7030A0"/>
                </a:solidFill>
              </a:rPr>
              <a:t>co-lo </a:t>
            </a:r>
            <a:r>
              <a:rPr lang="en-US" b="1" dirty="0"/>
              <a:t>ULL</a:t>
            </a:r>
            <a:r>
              <a:rPr lang="en-US" dirty="0"/>
              <a:t> architectures that generate orders destined for trading venues, utilizing Layer 1 switching + FPGA’s for market data &amp; order flow with a target of sub 1 micro second Tick-2-Trade (T2T) latencies.  Latencies will be deterministic, even at peak loads, as long as switch and FPGA’s process at line speed.</a:t>
            </a:r>
          </a:p>
          <a:p>
            <a:pPr marL="742950" lvl="1" indent="-285750">
              <a:buFont typeface="Arial" panose="020B0604020202020204" pitchFamily="34" charset="0"/>
              <a:buChar char="•"/>
            </a:pPr>
            <a:r>
              <a:rPr lang="en-US" b="1" dirty="0" err="1">
                <a:solidFill>
                  <a:srgbClr val="7030A0"/>
                </a:solidFill>
              </a:rPr>
              <a:t>Metamako</a:t>
            </a:r>
            <a:r>
              <a:rPr lang="en-US" b="1" dirty="0">
                <a:solidFill>
                  <a:srgbClr val="7030A0"/>
                </a:solidFill>
              </a:rPr>
              <a:t> </a:t>
            </a:r>
            <a:r>
              <a:rPr lang="en-US" b="1" dirty="0" err="1">
                <a:solidFill>
                  <a:srgbClr val="7030A0"/>
                </a:solidFill>
              </a:rPr>
              <a:t>MetaMux</a:t>
            </a:r>
            <a:r>
              <a:rPr lang="en-US" b="1" dirty="0">
                <a:solidFill>
                  <a:srgbClr val="7030A0"/>
                </a:solidFill>
              </a:rPr>
              <a:t> </a:t>
            </a:r>
            <a:r>
              <a:rPr lang="en-US" dirty="0"/>
              <a:t>switches feeding to Intel Cores or to another FPGA solution such as from </a:t>
            </a:r>
            <a:r>
              <a:rPr lang="en-US" b="1" dirty="0" err="1">
                <a:solidFill>
                  <a:srgbClr val="7030A0"/>
                </a:solidFill>
              </a:rPr>
              <a:t>Algo</a:t>
            </a:r>
            <a:r>
              <a:rPr lang="en-US" b="1" dirty="0">
                <a:solidFill>
                  <a:srgbClr val="7030A0"/>
                </a:solidFill>
              </a:rPr>
              <a:t>-Logic</a:t>
            </a:r>
            <a:r>
              <a:rPr lang="en-US" dirty="0"/>
              <a:t> or </a:t>
            </a:r>
            <a:r>
              <a:rPr lang="en-US" b="1" dirty="0" err="1">
                <a:solidFill>
                  <a:srgbClr val="7030A0"/>
                </a:solidFill>
              </a:rPr>
              <a:t>NovaSparks</a:t>
            </a:r>
            <a:endParaRPr lang="en-US" b="1" dirty="0">
              <a:solidFill>
                <a:srgbClr val="7030A0"/>
              </a:solidFill>
            </a:endParaRP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err="1">
                <a:solidFill>
                  <a:srgbClr val="7030A0"/>
                </a:solidFill>
              </a:rPr>
              <a:t>Algo</a:t>
            </a:r>
            <a:r>
              <a:rPr lang="en-US" b="1" dirty="0">
                <a:solidFill>
                  <a:srgbClr val="7030A0"/>
                </a:solidFill>
              </a:rPr>
              <a:t> Logic for 100% FPGA based market data – order flow </a:t>
            </a:r>
            <a:r>
              <a:rPr lang="en-US" dirty="0"/>
              <a:t>solution just for </a:t>
            </a:r>
            <a:r>
              <a:rPr lang="en-US" b="1" dirty="0">
                <a:solidFill>
                  <a:srgbClr val="7030A0"/>
                </a:solidFill>
              </a:rPr>
              <a:t>CME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Solutions utilizing </a:t>
            </a:r>
            <a:r>
              <a:rPr lang="en-US" b="1" dirty="0">
                <a:solidFill>
                  <a:srgbClr val="7030A0"/>
                </a:solidFill>
              </a:rPr>
              <a:t>xCelor</a:t>
            </a:r>
            <a:r>
              <a:rPr lang="en-US" b="1" dirty="0"/>
              <a:t> FPGA </a:t>
            </a:r>
            <a:r>
              <a:rPr lang="en-US" dirty="0"/>
              <a:t>based appliances for market data </a:t>
            </a:r>
            <a:r>
              <a:rPr lang="en-US" b="1" dirty="0">
                <a:solidFill>
                  <a:srgbClr val="7030A0"/>
                </a:solidFill>
              </a:rPr>
              <a:t>FH</a:t>
            </a:r>
            <a:r>
              <a:rPr lang="en-US" dirty="0"/>
              <a:t> normalization (</a:t>
            </a:r>
            <a:r>
              <a:rPr lang="en-US" b="1" dirty="0">
                <a:solidFill>
                  <a:srgbClr val="7030A0"/>
                </a:solidFill>
              </a:rPr>
              <a:t>parse off switch – immediate to FPGA card FH</a:t>
            </a:r>
            <a:r>
              <a:rPr lang="en-US" dirty="0"/>
              <a:t>; Intel cores for </a:t>
            </a:r>
            <a:r>
              <a:rPr lang="en-US" b="1" dirty="0">
                <a:solidFill>
                  <a:srgbClr val="7030A0"/>
                </a:solidFill>
              </a:rPr>
              <a:t>order book </a:t>
            </a:r>
            <a:r>
              <a:rPr lang="en-US" dirty="0"/>
              <a:t>builds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600" b="1" i="1" dirty="0">
                <a:solidFill>
                  <a:srgbClr val="7030A0"/>
                </a:solidFill>
              </a:rPr>
              <a:t>BTW – Order Book builds with Nova Sparks and Algo Logic (CME)</a:t>
            </a:r>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51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76994"/>
            <a:ext cx="9144000" cy="1219994"/>
            <a:chOff x="0" y="0"/>
            <a:chExt cx="9144000" cy="1143000"/>
          </a:xfrm>
          <a:solidFill>
            <a:schemeClr val="tx2">
              <a:lumMod val="75000"/>
            </a:schemeClr>
          </a:solidFill>
        </p:grpSpPr>
        <p:sp>
          <p:nvSpPr>
            <p:cNvPr id="5" name="Rectangle 4"/>
            <p:cNvSpPr/>
            <p:nvPr/>
          </p:nvSpPr>
          <p:spPr>
            <a:xfrm>
              <a:off x="0" y="0"/>
              <a:ext cx="9144000" cy="1143000"/>
            </a:xfrm>
            <a:prstGeom prst="rect">
              <a:avLst/>
            </a:prstGeom>
            <a:grpFill/>
            <a:ln>
              <a:solidFill>
                <a:schemeClr val="tx1"/>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a:solidFill>
                  <a:prstClr val="white"/>
                </a:solidFill>
              </a:endParaRPr>
            </a:p>
          </p:txBody>
        </p:sp>
        <p:sp>
          <p:nvSpPr>
            <p:cNvPr id="6" name="Title 1"/>
            <p:cNvSpPr txBox="1">
              <a:spLocks/>
            </p:cNvSpPr>
            <p:nvPr/>
          </p:nvSpPr>
          <p:spPr bwMode="white">
            <a:xfrm>
              <a:off x="228600" y="228600"/>
              <a:ext cx="7620000" cy="684212"/>
            </a:xfrm>
            <a:prstGeom prst="rect">
              <a:avLst/>
            </a:prstGeom>
            <a:grpFill/>
            <a:ln w="9525">
              <a:noFill/>
              <a:miter lim="800000"/>
              <a:headEnd/>
              <a:tailEnd/>
            </a:ln>
          </p:spPr>
          <p:txBody>
            <a:bodyPr vert="horz" wrap="square" lIns="0" tIns="0" rIns="0" bIns="0" numCol="1" anchor="ctr" anchorCtr="0" compatLnSpc="1">
              <a:prstTxWarp prst="textNoShape">
                <a:avLst/>
              </a:prstTxWarp>
            </a:bodyPr>
            <a:lstStyle>
              <a:lvl1pPr algn="l" defTabSz="946150" rtl="0" eaLnBrk="0" fontAlgn="base" hangingPunct="0">
                <a:spcBef>
                  <a:spcPct val="0"/>
                </a:spcBef>
                <a:spcAft>
                  <a:spcPct val="0"/>
                </a:spcAft>
                <a:defRPr sz="2100" b="1">
                  <a:solidFill>
                    <a:srgbClr val="F8F8F8"/>
                  </a:solidFill>
                  <a:latin typeface="+mj-lt"/>
                  <a:ea typeface="+mj-ea"/>
                  <a:cs typeface="+mj-cs"/>
                </a:defRPr>
              </a:lvl1pPr>
              <a:lvl2pPr algn="l" defTabSz="946150" rtl="0" eaLnBrk="0" fontAlgn="base" hangingPunct="0">
                <a:spcBef>
                  <a:spcPct val="0"/>
                </a:spcBef>
                <a:spcAft>
                  <a:spcPct val="0"/>
                </a:spcAft>
                <a:defRPr sz="2100" b="1">
                  <a:solidFill>
                    <a:srgbClr val="F8F8F8"/>
                  </a:solidFill>
                  <a:latin typeface="Arial" charset="0"/>
                </a:defRPr>
              </a:lvl2pPr>
              <a:lvl3pPr algn="l" defTabSz="946150" rtl="0" eaLnBrk="0" fontAlgn="base" hangingPunct="0">
                <a:spcBef>
                  <a:spcPct val="0"/>
                </a:spcBef>
                <a:spcAft>
                  <a:spcPct val="0"/>
                </a:spcAft>
                <a:defRPr sz="2100" b="1">
                  <a:solidFill>
                    <a:srgbClr val="F8F8F8"/>
                  </a:solidFill>
                  <a:latin typeface="Arial" charset="0"/>
                </a:defRPr>
              </a:lvl3pPr>
              <a:lvl4pPr algn="l" defTabSz="946150" rtl="0" eaLnBrk="0" fontAlgn="base" hangingPunct="0">
                <a:spcBef>
                  <a:spcPct val="0"/>
                </a:spcBef>
                <a:spcAft>
                  <a:spcPct val="0"/>
                </a:spcAft>
                <a:defRPr sz="2100" b="1">
                  <a:solidFill>
                    <a:srgbClr val="F8F8F8"/>
                  </a:solidFill>
                  <a:latin typeface="Arial" charset="0"/>
                </a:defRPr>
              </a:lvl4pPr>
              <a:lvl5pPr algn="l" defTabSz="946150" rtl="0" eaLnBrk="0" fontAlgn="base" hangingPunct="0">
                <a:spcBef>
                  <a:spcPct val="0"/>
                </a:spcBef>
                <a:spcAft>
                  <a:spcPct val="0"/>
                </a:spcAft>
                <a:defRPr sz="2100" b="1">
                  <a:solidFill>
                    <a:srgbClr val="F8F8F8"/>
                  </a:solidFill>
                  <a:latin typeface="Arial" charset="0"/>
                </a:defRPr>
              </a:lvl5pPr>
              <a:lvl6pPr marL="457200" algn="l" defTabSz="946150" rtl="0" eaLnBrk="0" fontAlgn="base" hangingPunct="0">
                <a:spcBef>
                  <a:spcPct val="0"/>
                </a:spcBef>
                <a:spcAft>
                  <a:spcPct val="0"/>
                </a:spcAft>
                <a:defRPr sz="2100" b="1">
                  <a:solidFill>
                    <a:srgbClr val="F8F8F8"/>
                  </a:solidFill>
                  <a:latin typeface="Arial" charset="0"/>
                </a:defRPr>
              </a:lvl6pPr>
              <a:lvl7pPr marL="914400" algn="l" defTabSz="946150" rtl="0" eaLnBrk="0" fontAlgn="base" hangingPunct="0">
                <a:spcBef>
                  <a:spcPct val="0"/>
                </a:spcBef>
                <a:spcAft>
                  <a:spcPct val="0"/>
                </a:spcAft>
                <a:defRPr sz="2100" b="1">
                  <a:solidFill>
                    <a:srgbClr val="F8F8F8"/>
                  </a:solidFill>
                  <a:latin typeface="Arial" charset="0"/>
                </a:defRPr>
              </a:lvl7pPr>
              <a:lvl8pPr marL="1371600" algn="l" defTabSz="946150" rtl="0" eaLnBrk="0" fontAlgn="base" hangingPunct="0">
                <a:spcBef>
                  <a:spcPct val="0"/>
                </a:spcBef>
                <a:spcAft>
                  <a:spcPct val="0"/>
                </a:spcAft>
                <a:defRPr sz="2100" b="1">
                  <a:solidFill>
                    <a:srgbClr val="F8F8F8"/>
                  </a:solidFill>
                  <a:latin typeface="Arial" charset="0"/>
                </a:defRPr>
              </a:lvl8pPr>
              <a:lvl9pPr marL="1828800" algn="l" defTabSz="946150" rtl="0" eaLnBrk="0" fontAlgn="base" hangingPunct="0">
                <a:spcBef>
                  <a:spcPct val="0"/>
                </a:spcBef>
                <a:spcAft>
                  <a:spcPct val="0"/>
                </a:spcAft>
                <a:defRPr sz="2100" b="1">
                  <a:solidFill>
                    <a:srgbClr val="F8F8F8"/>
                  </a:solidFill>
                  <a:latin typeface="Arial" charset="0"/>
                </a:defRPr>
              </a:lvl9pPr>
            </a:lstStyle>
            <a:p>
              <a:r>
                <a:rPr lang="en-US" sz="2400" dirty="0"/>
                <a:t>Session 1 – Tue May 30 - ULL components: </a:t>
              </a:r>
              <a:r>
                <a:rPr lang="en-US" sz="2400" dirty="0" err="1"/>
                <a:t>CoLo</a:t>
              </a:r>
              <a:r>
                <a:rPr lang="en-US" sz="2400" dirty="0"/>
                <a:t>, FPFA, servers, OS, networks, software &amp; middleware, mkt data</a:t>
              </a:r>
            </a:p>
          </p:txBody>
        </p:sp>
        <p:cxnSp>
          <p:nvCxnSpPr>
            <p:cNvPr id="8" name="Straight Connector 7"/>
            <p:cNvCxnSpPr/>
            <p:nvPr/>
          </p:nvCxnSpPr>
          <p:spPr>
            <a:xfrm>
              <a:off x="0" y="9906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52400"/>
              <a:ext cx="9144000"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28600" y="1295400"/>
            <a:ext cx="8348663" cy="100027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600" dirty="0"/>
          </a:p>
          <a:p>
            <a:endParaRPr lang="en-US" sz="1600" dirty="0"/>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52776"/>
            <a:ext cx="1390476" cy="78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p:cNvSpPr>
            <a:spLocks noChangeArrowheads="1"/>
          </p:cNvSpPr>
          <p:nvPr/>
        </p:nvSpPr>
        <p:spPr bwMode="auto">
          <a:xfrm>
            <a:off x="9144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a:picLocks noChangeAspect="1"/>
          </p:cNvPicPr>
          <p:nvPr/>
        </p:nvPicPr>
        <p:blipFill>
          <a:blip r:embed="rId3"/>
          <a:stretch>
            <a:fillRect/>
          </a:stretch>
        </p:blipFill>
        <p:spPr>
          <a:xfrm>
            <a:off x="990600" y="1578626"/>
            <a:ext cx="6096000" cy="4848225"/>
          </a:xfrm>
          <a:prstGeom prst="rect">
            <a:avLst/>
          </a:prstGeom>
        </p:spPr>
      </p:pic>
    </p:spTree>
    <p:extLst>
      <p:ext uri="{BB962C8B-B14F-4D97-AF65-F5344CB8AC3E}">
        <p14:creationId xmlns:p14="http://schemas.microsoft.com/office/powerpoint/2010/main" val="1789785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10549</TotalTime>
  <Words>4460</Words>
  <Application>Microsoft Office PowerPoint</Application>
  <PresentationFormat>On-screen Show (4:3)</PresentationFormat>
  <Paragraphs>381</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Cambria</vt:lpstr>
      <vt:lpstr>Courier New</vt:lpstr>
      <vt:lpstr>myriad-pro</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Channa</dc:creator>
  <cp:lastModifiedBy>Ted Hruzd</cp:lastModifiedBy>
  <cp:revision>161</cp:revision>
  <cp:lastPrinted>2017-05-25T20:26:48Z</cp:lastPrinted>
  <dcterms:created xsi:type="dcterms:W3CDTF">2016-06-29T14:41:01Z</dcterms:created>
  <dcterms:modified xsi:type="dcterms:W3CDTF">2017-05-27T20:53:39Z</dcterms:modified>
</cp:coreProperties>
</file>