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6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0" autoAdjust="0"/>
    <p:restoredTop sz="94660"/>
  </p:normalViewPr>
  <p:slideViewPr>
    <p:cSldViewPr snapToGrid="0">
      <p:cViewPr varScale="1">
        <p:scale>
          <a:sx n="58" d="100"/>
          <a:sy n="58" d="100"/>
        </p:scale>
        <p:origin x="96" y="1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6/4/2019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6/4/2019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6/4/2019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6/4/2019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6/4/2019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iki.uqbar.org/wiki/articles/atributos-de-calidad.html"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www.nueva-iso-9001-2015.com/2015/12/alcance-sistema-gestion-calidad-iso-9001-version-2015/"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google.com/search?ei=j9_2XOKZCMfp_QbSvoQQ&amp;q=definicion+de+requerimiento&amp;oq=definicion+de+req&amp;gs_l=psy-ab.1.0.0i20i263j0l9.2360952.2367430..2368821...7.0..0.228.1840.0j3j6......0....1..gws-wiz.......0i71j35i39j0i22i10i30j0i22i30.2NEG4VRd0eI" TargetMode="External"/><Relationship Id="rId2" Type="http://schemas.openxmlformats.org/officeDocument/2006/relationships/hyperlink" Target="https://www.google.com/search?ei=BOL2XNLMJu2k_QaSsa6IDQ&amp;q=definici%C3%B3n+de+REQUISITO&amp;oq=definici%C3%B3n+de+REQUISITO&amp;gs_l=psy-ab.3..35i39i70i249j35i39j0l4j0i22i30l4.974388.975921..976130...0.0..0.385.2451.2-5j3......0....1..gws-wiz.......0i71.YBWJx7D6p9Q" TargetMode="External"/><Relationship Id="rId1" Type="http://schemas.openxmlformats.org/officeDocument/2006/relationships/slideLayout" Target="../slideLayouts/slideLayout7.xml"/><Relationship Id="rId4" Type="http://schemas.openxmlformats.org/officeDocument/2006/relationships/hyperlink" Target="https://www.google.com/search?ei=Oun2XJ3AF8KE5wKBqIugAg&amp;q=definicion+de+error&amp;oq=definicion+de+error&amp;gs_l=psy-ab.3..0i70i249j0l9.3492.3610..4234...0.0..0.229.448.2-2......0....1..gws-wiz.......0i71.ELf6yM4OcHo"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google.com/search?ei=dOn2XOiCOIu85gK7tIqABg&amp;q=definicion+de+fallo&amp;oq=definicion+de+fallo&amp;gs_l=psy-ab.3..35i39i70i249j0l9.104642.105486..105624...0.0..0.294.1125.2-4......0....1..gws-wiz.......0i71j35i39j0i67j0i131.TwIKua6oPQo" TargetMode="External"/><Relationship Id="rId2" Type="http://schemas.openxmlformats.org/officeDocument/2006/relationships/hyperlink" Target="https://www.google.com/search?ei=P-n2XNzlHIXr5gKoh77gDw&amp;q=definicion+de+defecto&amp;oq=definicion+de+defecto&amp;gs_l=psy-ab.3..0i70i249j0l9.48021.52244..52428...0.0..0.394.3369.2-7j4......0....1..gws-wiz.......0i71j35i39i70i249j35i39j0i67j0i20i263j0i20i263i70i249j0i10.vWdAZMi8b-I"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www.google.com/search?ei=atr2XN3NO47H5gKg0rSYBw&amp;q=definicion+de+interesado&amp;oq=definicion+de+interesado&amp;gs_l=psy-ab.3..0l2j0i22i30l8.1310653.1314627..1314812...1.0..0.281.2697.0j10j4......0....1..gws-wiz.......0i71j0i70i249j0i10j0i10i70i249j35i39j0i67j0i20i263i70i249.Vp-ZPfCYzO0"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www.google.com/search?ei=rd_2XI_DAdDk_AbU9pmwAw&amp;q=definicion+de+skateholder&amp;oq=definicion+de+skateholder&amp;gs_l=psy-ab.3..0i71l8.0.0..2025897...0.0..0.0.0.......0......gws-wiz.tUBza5vWRQs"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234141-C12D-44CD-93A3-122B6B72F1E5}"/>
              </a:ext>
            </a:extLst>
          </p:cNvPr>
          <p:cNvSpPr>
            <a:spLocks noGrp="1"/>
          </p:cNvSpPr>
          <p:nvPr>
            <p:ph type="ctrTitle"/>
          </p:nvPr>
        </p:nvSpPr>
        <p:spPr/>
        <p:txBody>
          <a:bodyPr>
            <a:normAutofit/>
          </a:bodyPr>
          <a:lstStyle/>
          <a:p>
            <a:r>
              <a:rPr lang="es-ES" sz="4400" cap="none" dirty="0">
                <a:latin typeface="Arial" panose="020B0604020202020204" pitchFamily="34" charset="0"/>
                <a:cs typeface="Arial" panose="020B0604020202020204" pitchFamily="34" charset="0"/>
              </a:rPr>
              <a:t>Requerimientos Funcionales Y No Funcionales</a:t>
            </a:r>
            <a:endParaRPr lang="es-CO" sz="4400" cap="none" dirty="0">
              <a:latin typeface="Arial" panose="020B0604020202020204" pitchFamily="34" charset="0"/>
              <a:cs typeface="Arial" panose="020B0604020202020204" pitchFamily="34" charset="0"/>
            </a:endParaRPr>
          </a:p>
        </p:txBody>
      </p:sp>
      <p:sp>
        <p:nvSpPr>
          <p:cNvPr id="3" name="Subtítulo 2">
            <a:extLst>
              <a:ext uri="{FF2B5EF4-FFF2-40B4-BE49-F238E27FC236}">
                <a16:creationId xmlns:a16="http://schemas.microsoft.com/office/drawing/2014/main" id="{4E46BD0F-962F-4C94-AF09-FD00C051E713}"/>
              </a:ext>
            </a:extLst>
          </p:cNvPr>
          <p:cNvSpPr>
            <a:spLocks noGrp="1"/>
          </p:cNvSpPr>
          <p:nvPr>
            <p:ph type="subTitle" idx="1"/>
          </p:nvPr>
        </p:nvSpPr>
        <p:spPr/>
        <p:txBody>
          <a:bodyPr/>
          <a:lstStyle/>
          <a:p>
            <a:r>
              <a:rPr lang="es-ES" dirty="0"/>
              <a:t>POR: CALED ANDRES PLAZAS MEDINA</a:t>
            </a:r>
            <a:endParaRPr lang="es-CO" dirty="0"/>
          </a:p>
        </p:txBody>
      </p:sp>
    </p:spTree>
    <p:extLst>
      <p:ext uri="{BB962C8B-B14F-4D97-AF65-F5344CB8AC3E}">
        <p14:creationId xmlns:p14="http://schemas.microsoft.com/office/powerpoint/2010/main" val="3950835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CA092297-3421-41D3-8D8D-FFE64ECA2E88}"/>
              </a:ext>
            </a:extLst>
          </p:cNvPr>
          <p:cNvSpPr/>
          <p:nvPr/>
        </p:nvSpPr>
        <p:spPr>
          <a:xfrm>
            <a:off x="965850" y="983272"/>
            <a:ext cx="9990325" cy="6463308"/>
          </a:xfrm>
          <a:prstGeom prst="rect">
            <a:avLst/>
          </a:prstGeom>
        </p:spPr>
        <p:txBody>
          <a:bodyPr wrap="square">
            <a:spAutoFit/>
          </a:bodyPr>
          <a:lstStyle/>
          <a:p>
            <a:r>
              <a:rPr lang="es-ES" b="1" dirty="0">
                <a:latin typeface="Arial" panose="020B0604020202020204" pitchFamily="34" charset="0"/>
                <a:cs typeface="Arial" panose="020B0604020202020204" pitchFamily="34" charset="0"/>
              </a:rPr>
              <a:t> performance: </a:t>
            </a:r>
            <a:r>
              <a:rPr lang="es-ES" dirty="0">
                <a:latin typeface="Arial" panose="020B0604020202020204" pitchFamily="34" charset="0"/>
                <a:cs typeface="Arial" panose="020B0604020202020204" pitchFamily="34" charset="0"/>
              </a:rPr>
              <a:t>es una medida de la eficiencia en el uso de recursos del sistema ejecutándose, por ejemplo:</a:t>
            </a:r>
          </a:p>
          <a:p>
            <a:r>
              <a:rPr lang="es-ES" dirty="0">
                <a:latin typeface="Arial" panose="020B0604020202020204" pitchFamily="34" charset="0"/>
                <a:cs typeface="Arial" panose="020B0604020202020204" pitchFamily="34" charset="0"/>
              </a:rPr>
              <a:t>Uso de procesador</a:t>
            </a:r>
          </a:p>
          <a:p>
            <a:r>
              <a:rPr lang="es-ES" dirty="0">
                <a:latin typeface="Arial" panose="020B0604020202020204" pitchFamily="34" charset="0"/>
                <a:cs typeface="Arial" panose="020B0604020202020204" pitchFamily="34" charset="0"/>
              </a:rPr>
              <a:t>Memoria</a:t>
            </a:r>
          </a:p>
          <a:p>
            <a:r>
              <a:rPr lang="es-ES" dirty="0">
                <a:latin typeface="Arial" panose="020B0604020202020204" pitchFamily="34" charset="0"/>
                <a:cs typeface="Arial" panose="020B0604020202020204" pitchFamily="34" charset="0"/>
              </a:rPr>
              <a:t>Almacenamiento permanente (discos rígidos, </a:t>
            </a:r>
            <a:r>
              <a:rPr lang="es-ES" dirty="0" err="1">
                <a:latin typeface="Arial" panose="020B0604020202020204" pitchFamily="34" charset="0"/>
                <a:cs typeface="Arial" panose="020B0604020202020204" pitchFamily="34" charset="0"/>
              </a:rPr>
              <a:t>etc</a:t>
            </a:r>
            <a:r>
              <a:rPr lang="es-ES" dirty="0">
                <a:latin typeface="Arial" panose="020B0604020202020204" pitchFamily="34" charset="0"/>
                <a:cs typeface="Arial" panose="020B0604020202020204" pitchFamily="34" charset="0"/>
              </a:rPr>
              <a:t>).</a:t>
            </a:r>
          </a:p>
          <a:p>
            <a:r>
              <a:rPr lang="es-ES" dirty="0">
                <a:latin typeface="Arial" panose="020B0604020202020204" pitchFamily="34" charset="0"/>
                <a:cs typeface="Arial" panose="020B0604020202020204" pitchFamily="34" charset="0"/>
              </a:rPr>
              <a:t>Uso de redes</a:t>
            </a:r>
          </a:p>
          <a:p>
            <a:r>
              <a:rPr lang="es-ES" dirty="0">
                <a:latin typeface="Arial" panose="020B0604020202020204" pitchFamily="34" charset="0"/>
                <a:cs typeface="Arial" panose="020B0604020202020204" pitchFamily="34" charset="0"/>
              </a:rPr>
              <a:t>… o cualquier otro recurso físico</a:t>
            </a:r>
            <a:r>
              <a:rPr lang="es-ES" b="1" dirty="0">
                <a:latin typeface="Arial" panose="020B0604020202020204" pitchFamily="34" charset="0"/>
                <a:cs typeface="Arial" panose="020B0604020202020204" pitchFamily="34" charset="0"/>
              </a:rPr>
              <a:t>.</a:t>
            </a:r>
          </a:p>
          <a:p>
            <a:r>
              <a:rPr lang="es-CO" b="1" dirty="0">
                <a:latin typeface="Arial" panose="020B0604020202020204" pitchFamily="34" charset="0"/>
                <a:cs typeface="Arial" panose="020B0604020202020204" pitchFamily="34" charset="0"/>
              </a:rPr>
              <a:t>Escalabilidad: </a:t>
            </a:r>
            <a:r>
              <a:rPr lang="es-ES" dirty="0">
                <a:solidFill>
                  <a:srgbClr val="222222"/>
                </a:solidFill>
                <a:latin typeface="Arial" panose="020B0604020202020204" pitchFamily="34" charset="0"/>
                <a:cs typeface="Arial" panose="020B0604020202020204" pitchFamily="34" charset="0"/>
              </a:rPr>
              <a:t>Es la capacidad de un sistema para trabajar con diferentes cantidades de trabajo, como cambios en el volumen de datos o flujo de pedidos</a:t>
            </a:r>
          </a:p>
          <a:p>
            <a:r>
              <a:rPr lang="es-CO" b="1" dirty="0">
                <a:latin typeface="Arial" panose="020B0604020202020204" pitchFamily="34" charset="0"/>
                <a:cs typeface="Arial" panose="020B0604020202020204" pitchFamily="34" charset="0"/>
              </a:rPr>
              <a:t>Seguridad:</a:t>
            </a:r>
            <a:r>
              <a:rPr lang="es-ES" dirty="0">
                <a:latin typeface="Arial" panose="020B0604020202020204" pitchFamily="34" charset="0"/>
                <a:cs typeface="Arial" panose="020B0604020202020204" pitchFamily="34" charset="0"/>
              </a:rPr>
              <a:t>Comprobar la identidad de las personas que intentan acceder al sistema.</a:t>
            </a:r>
          </a:p>
          <a:p>
            <a:r>
              <a:rPr lang="es-ES" dirty="0">
                <a:latin typeface="Arial" panose="020B0604020202020204" pitchFamily="34" charset="0"/>
                <a:cs typeface="Arial" panose="020B0604020202020204" pitchFamily="34" charset="0"/>
              </a:rPr>
              <a:t>Garantizar que sólo las personas específicamente autorizadas pueden ver determinada porción de la información del sistema</a:t>
            </a:r>
          </a:p>
          <a:p>
            <a:r>
              <a:rPr lang="es-ES" dirty="0">
                <a:latin typeface="Arial" panose="020B0604020202020204" pitchFamily="34" charset="0"/>
                <a:cs typeface="Arial" panose="020B0604020202020204" pitchFamily="34" charset="0"/>
              </a:rPr>
              <a:t>Garantizar que sólo las personas específicamente autorizadas pueden modificar determinada porción de la información del sistema o bien realizar determinadas acciones.</a:t>
            </a:r>
          </a:p>
          <a:p>
            <a:r>
              <a:rPr lang="es-CO" b="1" dirty="0">
                <a:latin typeface="Arial" panose="020B0604020202020204" pitchFamily="34" charset="0"/>
                <a:cs typeface="Arial" panose="020B0604020202020204" pitchFamily="34" charset="0"/>
              </a:rPr>
              <a:t>Usabilidad:</a:t>
            </a:r>
            <a:r>
              <a:rPr lang="es-ES" dirty="0">
                <a:latin typeface="Arial" panose="020B0604020202020204" pitchFamily="34" charset="0"/>
                <a:cs typeface="Arial" panose="020B0604020202020204" pitchFamily="34" charset="0"/>
              </a:rPr>
              <a:t>La facilidad con la que el sistema o componente se puede utilizar o bien aprender a utilizar.</a:t>
            </a:r>
            <a:endParaRPr lang="es-CO" b="1" dirty="0">
              <a:latin typeface="Arial" panose="020B0604020202020204" pitchFamily="34" charset="0"/>
              <a:cs typeface="Arial" panose="020B0604020202020204" pitchFamily="34" charset="0"/>
            </a:endParaRPr>
          </a:p>
          <a:p>
            <a:r>
              <a:rPr lang="es-CO" b="1" dirty="0">
                <a:latin typeface="Arial" panose="020B0604020202020204" pitchFamily="34" charset="0"/>
                <a:cs typeface="Arial" panose="020B0604020202020204" pitchFamily="34" charset="0"/>
              </a:rPr>
              <a:t>Constructibilidad: </a:t>
            </a:r>
            <a:r>
              <a:rPr lang="es-ES" dirty="0">
                <a:latin typeface="Arial" panose="020B0604020202020204" pitchFamily="34" charset="0"/>
                <a:cs typeface="Arial" panose="020B0604020202020204" pitchFamily="34" charset="0"/>
              </a:rPr>
              <a:t>La constructibilidad es una medida inversa a la complejidad de la construcción del sistema. Las decisiones de diseño pueden afectar severamente la dificultad para construir ese sistema.</a:t>
            </a:r>
          </a:p>
          <a:p>
            <a:r>
              <a:rPr lang="es-CO" dirty="0" err="1">
                <a:solidFill>
                  <a:schemeClr val="accent5"/>
                </a:solidFill>
                <a:hlinkClick r:id="rId2">
                  <a:extLst>
                    <a:ext uri="{A12FA001-AC4F-418D-AE19-62706E023703}">
                      <ahyp:hlinkClr xmlns:ahyp="http://schemas.microsoft.com/office/drawing/2018/hyperlinkcolor" val="tx"/>
                    </a:ext>
                  </a:extLst>
                </a:hlinkClick>
              </a:rPr>
              <a:t>Fuente:http</a:t>
            </a:r>
            <a:r>
              <a:rPr lang="es-CO" dirty="0">
                <a:solidFill>
                  <a:schemeClr val="accent5"/>
                </a:solidFill>
                <a:hlinkClick r:id="rId2">
                  <a:extLst>
                    <a:ext uri="{A12FA001-AC4F-418D-AE19-62706E023703}">
                      <ahyp:hlinkClr xmlns:ahyp="http://schemas.microsoft.com/office/drawing/2018/hyperlinkcolor" val="tx"/>
                    </a:ext>
                  </a:extLst>
                </a:hlinkClick>
              </a:rPr>
              <a:t>://wiki.uqbar.org/wiki/</a:t>
            </a:r>
            <a:r>
              <a:rPr lang="es-CO" dirty="0" err="1">
                <a:solidFill>
                  <a:schemeClr val="accent5"/>
                </a:solidFill>
                <a:hlinkClick r:id="rId2">
                  <a:extLst>
                    <a:ext uri="{A12FA001-AC4F-418D-AE19-62706E023703}">
                      <ahyp:hlinkClr xmlns:ahyp="http://schemas.microsoft.com/office/drawing/2018/hyperlinkcolor" val="tx"/>
                    </a:ext>
                  </a:extLst>
                </a:hlinkClick>
              </a:rPr>
              <a:t>articles</a:t>
            </a:r>
            <a:r>
              <a:rPr lang="es-CO" dirty="0">
                <a:solidFill>
                  <a:schemeClr val="accent5"/>
                </a:solidFill>
                <a:hlinkClick r:id="rId2">
                  <a:extLst>
                    <a:ext uri="{A12FA001-AC4F-418D-AE19-62706E023703}">
                      <ahyp:hlinkClr xmlns:ahyp="http://schemas.microsoft.com/office/drawing/2018/hyperlinkcolor" val="tx"/>
                    </a:ext>
                  </a:extLst>
                </a:hlinkClick>
              </a:rPr>
              <a:t>/atributos-de-calidad.html</a:t>
            </a:r>
            <a:endParaRPr lang="es-CO" b="1" dirty="0">
              <a:solidFill>
                <a:schemeClr val="accent5"/>
              </a:solidFill>
              <a:latin typeface="Arial" panose="020B0604020202020204" pitchFamily="34" charset="0"/>
              <a:cs typeface="Arial" panose="020B0604020202020204" pitchFamily="34" charset="0"/>
            </a:endParaRPr>
          </a:p>
          <a:p>
            <a:endParaRPr lang="es-CO" b="1" dirty="0">
              <a:latin typeface="Arial" panose="020B0604020202020204" pitchFamily="34" charset="0"/>
              <a:cs typeface="Arial" panose="020B0604020202020204" pitchFamily="34" charset="0"/>
            </a:endParaRPr>
          </a:p>
          <a:p>
            <a:endParaRPr lang="es-CO" b="1" dirty="0">
              <a:latin typeface="Arial" panose="020B0604020202020204" pitchFamily="34" charset="0"/>
              <a:cs typeface="Arial" panose="020B0604020202020204" pitchFamily="34" charset="0"/>
            </a:endParaRPr>
          </a:p>
          <a:p>
            <a:endParaRPr lang="es-CO"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0763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F4CD485-43A5-4E88-9F50-A7B395FF9167}"/>
              </a:ext>
            </a:extLst>
          </p:cNvPr>
          <p:cNvSpPr/>
          <p:nvPr/>
        </p:nvSpPr>
        <p:spPr>
          <a:xfrm>
            <a:off x="836814" y="939307"/>
            <a:ext cx="10202487" cy="1892826"/>
          </a:xfrm>
          <a:prstGeom prst="rect">
            <a:avLst/>
          </a:prstGeom>
        </p:spPr>
        <p:txBody>
          <a:bodyPr wrap="square">
            <a:spAutoFit/>
          </a:bodyPr>
          <a:lstStyle/>
          <a:p>
            <a:r>
              <a:rPr lang="es-ES" b="1" dirty="0">
                <a:latin typeface="Arial" panose="020B0604020202020204" pitchFamily="34" charset="0"/>
                <a:cs typeface="Arial" panose="020B0604020202020204" pitchFamily="34" charset="0"/>
              </a:rPr>
              <a:t>Alcance del sistema : </a:t>
            </a:r>
            <a:r>
              <a:rPr lang="es-ES" dirty="0">
                <a:latin typeface="Arial" panose="020B0604020202020204" pitchFamily="34" charset="0"/>
                <a:cs typeface="Arial" panose="020B0604020202020204" pitchFamily="34" charset="0"/>
              </a:rPr>
              <a:t>Determinar el alcance del Sistema de Gestión de la Calidad ha formado parte de la norma ISO 9001 versión 2015 con sus requisitos a lo largo del tiempo. El alcance es una parte vital del manual de calidad, ya que define el punto del Sistema de Gestión de la Calidad que se extiende dentro de todas las operaciones de la compañía, y además detalla cualquier exclusión de los requisitos de la norma ISO 9001 versión 2015 y justifica a los mismos. Mediante el ámbito que se define lo que cubre el Sistema de Gestión de la Calidad en tu empresa.</a:t>
            </a:r>
          </a:p>
          <a:p>
            <a:r>
              <a:rPr lang="es-CO" sz="900" dirty="0" err="1">
                <a:latin typeface="Arial" panose="020B0604020202020204" pitchFamily="34" charset="0"/>
                <a:cs typeface="Arial" panose="020B0604020202020204" pitchFamily="34" charset="0"/>
                <a:hlinkClick r:id="rId2"/>
              </a:rPr>
              <a:t>Fuente:https</a:t>
            </a:r>
            <a:r>
              <a:rPr lang="es-CO" sz="900" dirty="0">
                <a:latin typeface="Arial" panose="020B0604020202020204" pitchFamily="34" charset="0"/>
                <a:cs typeface="Arial" panose="020B0604020202020204" pitchFamily="34" charset="0"/>
                <a:hlinkClick r:id="rId2"/>
              </a:rPr>
              <a:t>://www.nueva-iso-9001-2015.com/2015/12/alcance-sistema-gestion-calidad-iso-9001-version-2015/</a:t>
            </a:r>
            <a:endParaRPr lang="es-ES"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4794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4017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8856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225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49985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0401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39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440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7136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172B351-4B28-42CF-8C9C-B6BBDF26E46B}"/>
              </a:ext>
            </a:extLst>
          </p:cNvPr>
          <p:cNvSpPr/>
          <p:nvPr/>
        </p:nvSpPr>
        <p:spPr>
          <a:xfrm>
            <a:off x="916156" y="853472"/>
            <a:ext cx="6718506" cy="584775"/>
          </a:xfrm>
          <a:prstGeom prst="rect">
            <a:avLst/>
          </a:prstGeom>
        </p:spPr>
        <p:txBody>
          <a:bodyPr wrap="none">
            <a:spAutoFit/>
          </a:bodyPr>
          <a:lstStyle/>
          <a:p>
            <a:r>
              <a:rPr lang="es-CO" sz="3200" b="1" dirty="0">
                <a:latin typeface="Arial" panose="020B0604020202020204" pitchFamily="34" charset="0"/>
                <a:cs typeface="Arial" panose="020B0604020202020204" pitchFamily="34" charset="0"/>
              </a:rPr>
              <a:t>¿Qué problemas se presentaron?</a:t>
            </a:r>
          </a:p>
        </p:txBody>
      </p:sp>
      <p:sp>
        <p:nvSpPr>
          <p:cNvPr id="3" name="CuadroTexto 2">
            <a:extLst>
              <a:ext uri="{FF2B5EF4-FFF2-40B4-BE49-F238E27FC236}">
                <a16:creationId xmlns:a16="http://schemas.microsoft.com/office/drawing/2014/main" id="{4225B75E-760A-419A-BD8D-0D4D91F29D91}"/>
              </a:ext>
            </a:extLst>
          </p:cNvPr>
          <p:cNvSpPr txBox="1"/>
          <p:nvPr/>
        </p:nvSpPr>
        <p:spPr>
          <a:xfrm>
            <a:off x="1978429" y="1690436"/>
            <a:ext cx="7331048" cy="923330"/>
          </a:xfrm>
          <a:prstGeom prst="rect">
            <a:avLst/>
          </a:prstGeom>
          <a:noFill/>
        </p:spPr>
        <p:txBody>
          <a:bodyPr wrap="square" rtlCol="0">
            <a:spAutoFit/>
          </a:bodyPr>
          <a:lstStyle/>
          <a:p>
            <a:r>
              <a:rPr lang="es-ES" b="1" dirty="0">
                <a:latin typeface="Arial" panose="020B0604020202020204" pitchFamily="34" charset="0"/>
                <a:cs typeface="Arial" panose="020B0604020202020204" pitchFamily="34" charset="0"/>
              </a:rPr>
              <a:t>Historia 1: </a:t>
            </a:r>
            <a:r>
              <a:rPr lang="es-ES" dirty="0">
                <a:latin typeface="Arial" panose="020B0604020202020204" pitchFamily="34" charset="0"/>
                <a:cs typeface="Arial" panose="020B0604020202020204" pitchFamily="34" charset="0"/>
              </a:rPr>
              <a:t>en esta parte se hizo recolección de información y el problema estuvo en que el líder rechazo una funciones que ya estaban confirmadas y hubo que hacer otro proceso </a:t>
            </a:r>
            <a:endParaRPr lang="es-CO" b="1" dirty="0">
              <a:latin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4D370556-405A-4877-8637-15946C89BD21}"/>
              </a:ext>
            </a:extLst>
          </p:cNvPr>
          <p:cNvSpPr txBox="1"/>
          <p:nvPr/>
        </p:nvSpPr>
        <p:spPr>
          <a:xfrm>
            <a:off x="3145789" y="3168696"/>
            <a:ext cx="4488873" cy="646331"/>
          </a:xfrm>
          <a:prstGeom prst="rect">
            <a:avLst/>
          </a:prstGeom>
          <a:noFill/>
        </p:spPr>
        <p:txBody>
          <a:bodyPr wrap="square" rtlCol="0">
            <a:spAutoFit/>
          </a:bodyPr>
          <a:lstStyle/>
          <a:p>
            <a:r>
              <a:rPr lang="es-ES" b="1" dirty="0">
                <a:latin typeface="Arial" panose="020B0604020202020204" pitchFamily="34" charset="0"/>
                <a:cs typeface="Arial" panose="020B0604020202020204" pitchFamily="34" charset="0"/>
              </a:rPr>
              <a:t>Historia 2: </a:t>
            </a:r>
            <a:r>
              <a:rPr lang="es-ES" dirty="0">
                <a:latin typeface="Arial" panose="020B0604020202020204" pitchFamily="34" charset="0"/>
                <a:cs typeface="Arial" panose="020B0604020202020204" pitchFamily="34" charset="0"/>
              </a:rPr>
              <a:t>perdieron una serie de contratos</a:t>
            </a:r>
            <a:endParaRPr lang="es-CO" b="1"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119DC8DD-2DC5-489A-A7DA-283C3055D510}"/>
              </a:ext>
            </a:extLst>
          </p:cNvPr>
          <p:cNvSpPr txBox="1"/>
          <p:nvPr/>
        </p:nvSpPr>
        <p:spPr>
          <a:xfrm>
            <a:off x="4930946" y="4369957"/>
            <a:ext cx="6434051" cy="646331"/>
          </a:xfrm>
          <a:prstGeom prst="rect">
            <a:avLst/>
          </a:prstGeom>
          <a:noFill/>
        </p:spPr>
        <p:txBody>
          <a:bodyPr wrap="square" rtlCol="0">
            <a:spAutoFit/>
          </a:bodyPr>
          <a:lstStyle/>
          <a:p>
            <a:r>
              <a:rPr lang="es-ES" b="1" dirty="0">
                <a:latin typeface="Arial" panose="020B0604020202020204" pitchFamily="34" charset="0"/>
                <a:cs typeface="Arial" panose="020B0604020202020204" pitchFamily="34" charset="0"/>
              </a:rPr>
              <a:t>Historia 3: </a:t>
            </a:r>
            <a:r>
              <a:rPr lang="es-ES" dirty="0">
                <a:latin typeface="Arial" panose="020B0604020202020204" pitchFamily="34" charset="0"/>
                <a:cs typeface="Arial" panose="020B0604020202020204" pitchFamily="34" charset="0"/>
              </a:rPr>
              <a:t>les toco hacer un replanteamiento completo para cumplir otros requisitos</a:t>
            </a:r>
            <a:endParaRPr lang="es-CO"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7141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2B1CF198-D156-4FB9-91F6-00831D99957A}"/>
              </a:ext>
            </a:extLst>
          </p:cNvPr>
          <p:cNvSpPr/>
          <p:nvPr/>
        </p:nvSpPr>
        <p:spPr>
          <a:xfrm>
            <a:off x="1176603" y="767141"/>
            <a:ext cx="7513595" cy="584775"/>
          </a:xfrm>
          <a:prstGeom prst="rect">
            <a:avLst/>
          </a:prstGeom>
        </p:spPr>
        <p:txBody>
          <a:bodyPr wrap="none">
            <a:spAutoFit/>
          </a:bodyPr>
          <a:lstStyle/>
          <a:p>
            <a:r>
              <a:rPr lang="es-ES" sz="3200" b="1" dirty="0">
                <a:latin typeface="Arial" panose="020B0604020202020204" pitchFamily="34" charset="0"/>
                <a:cs typeface="Arial" panose="020B0604020202020204" pitchFamily="34" charset="0"/>
              </a:rPr>
              <a:t>¿Qué pudo causar estos problemas? </a:t>
            </a:r>
            <a:endParaRPr lang="es-CO" sz="3200" b="1" dirty="0">
              <a:latin typeface="Arial" panose="020B0604020202020204" pitchFamily="34" charset="0"/>
              <a:cs typeface="Arial" panose="020B0604020202020204" pitchFamily="34" charset="0"/>
            </a:endParaRPr>
          </a:p>
        </p:txBody>
      </p:sp>
      <p:sp>
        <p:nvSpPr>
          <p:cNvPr id="3" name="CuadroTexto 2">
            <a:extLst>
              <a:ext uri="{FF2B5EF4-FFF2-40B4-BE49-F238E27FC236}">
                <a16:creationId xmlns:a16="http://schemas.microsoft.com/office/drawing/2014/main" id="{B6426401-0068-4A53-A9F6-CBC738F1531F}"/>
              </a:ext>
            </a:extLst>
          </p:cNvPr>
          <p:cNvSpPr txBox="1"/>
          <p:nvPr/>
        </p:nvSpPr>
        <p:spPr>
          <a:xfrm>
            <a:off x="1176603" y="1958334"/>
            <a:ext cx="7331048" cy="646331"/>
          </a:xfrm>
          <a:prstGeom prst="rect">
            <a:avLst/>
          </a:prstGeom>
          <a:noFill/>
        </p:spPr>
        <p:txBody>
          <a:bodyPr wrap="square" rtlCol="0">
            <a:spAutoFit/>
          </a:bodyPr>
          <a:lstStyle/>
          <a:p>
            <a:pPr algn="r"/>
            <a:r>
              <a:rPr lang="es-ES" b="1" dirty="0">
                <a:latin typeface="Arial" panose="020B0604020202020204" pitchFamily="34" charset="0"/>
                <a:cs typeface="Arial" panose="020B0604020202020204" pitchFamily="34" charset="0"/>
              </a:rPr>
              <a:t>Historia 1: </a:t>
            </a:r>
            <a:r>
              <a:rPr lang="es-ES" dirty="0">
                <a:latin typeface="Arial" panose="020B0604020202020204" pitchFamily="34" charset="0"/>
                <a:cs typeface="Arial" panose="020B0604020202020204" pitchFamily="34" charset="0"/>
              </a:rPr>
              <a:t>el que el líder rechazara unas de la funciones ya confirmadas</a:t>
            </a:r>
            <a:endParaRPr lang="es-CO" b="1" dirty="0">
              <a:latin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D474DCC5-D34B-403A-96ED-CA617EC89996}"/>
              </a:ext>
            </a:extLst>
          </p:cNvPr>
          <p:cNvSpPr txBox="1"/>
          <p:nvPr/>
        </p:nvSpPr>
        <p:spPr>
          <a:xfrm>
            <a:off x="2338646" y="3211083"/>
            <a:ext cx="8501151" cy="1200329"/>
          </a:xfrm>
          <a:prstGeom prst="rect">
            <a:avLst/>
          </a:prstGeom>
          <a:noFill/>
        </p:spPr>
        <p:txBody>
          <a:bodyPr wrap="square" rtlCol="0">
            <a:spAutoFit/>
          </a:bodyPr>
          <a:lstStyle/>
          <a:p>
            <a:pPr algn="r"/>
            <a:r>
              <a:rPr lang="es-ES" b="1" dirty="0">
                <a:latin typeface="Arial" panose="020B0604020202020204" pitchFamily="34" charset="0"/>
                <a:cs typeface="Arial" panose="020B0604020202020204" pitchFamily="34" charset="0"/>
              </a:rPr>
              <a:t>Historia 2: </a:t>
            </a:r>
            <a:r>
              <a:rPr lang="es-ES" dirty="0">
                <a:latin typeface="Arial" panose="020B0604020202020204" pitchFamily="34" charset="0"/>
                <a:cs typeface="Arial" panose="020B0604020202020204" pitchFamily="34" charset="0"/>
              </a:rPr>
              <a:t>que no estábamos familiarizados con lo requisitos de la gestión de pensiones, y las funcionalidades actuales no podían adaptarse a la rápida evolución de negocio en lo que tiene que ver con gestionar pensiones, y la consecuencia de los cambios constantes generan perdidas</a:t>
            </a:r>
            <a:endParaRPr lang="es-CO" b="1"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3C297248-F398-4DCD-98EA-5C5BAC08286B}"/>
              </a:ext>
            </a:extLst>
          </p:cNvPr>
          <p:cNvSpPr txBox="1"/>
          <p:nvPr/>
        </p:nvSpPr>
        <p:spPr>
          <a:xfrm>
            <a:off x="4842127" y="4723245"/>
            <a:ext cx="6434051" cy="923330"/>
          </a:xfrm>
          <a:prstGeom prst="rect">
            <a:avLst/>
          </a:prstGeom>
          <a:noFill/>
        </p:spPr>
        <p:txBody>
          <a:bodyPr wrap="square" rtlCol="0">
            <a:spAutoFit/>
          </a:bodyPr>
          <a:lstStyle/>
          <a:p>
            <a:pPr algn="r"/>
            <a:r>
              <a:rPr lang="es-ES" b="1" dirty="0">
                <a:latin typeface="Arial" panose="020B0604020202020204" pitchFamily="34" charset="0"/>
                <a:cs typeface="Arial" panose="020B0604020202020204" pitchFamily="34" charset="0"/>
              </a:rPr>
              <a:t>Historia 3: </a:t>
            </a:r>
            <a:r>
              <a:rPr lang="es-ES" dirty="0">
                <a:latin typeface="Arial" panose="020B0604020202020204" pitchFamily="34" charset="0"/>
                <a:cs typeface="Arial" panose="020B0604020202020204" pitchFamily="34" charset="0"/>
              </a:rPr>
              <a:t>que los estándares extranjeros son diferentes a los nacionales, por lo que se vieron obligados a implementar nuevos requerimientos</a:t>
            </a:r>
            <a:endParaRPr lang="es-CO"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5629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9638660-9BD7-4C79-A23B-DEC47F7B1243}"/>
              </a:ext>
            </a:extLst>
          </p:cNvPr>
          <p:cNvSpPr/>
          <p:nvPr/>
        </p:nvSpPr>
        <p:spPr>
          <a:xfrm>
            <a:off x="1219199" y="512265"/>
            <a:ext cx="10385367" cy="1077218"/>
          </a:xfrm>
          <a:prstGeom prst="rect">
            <a:avLst/>
          </a:prstGeom>
        </p:spPr>
        <p:txBody>
          <a:bodyPr wrap="square">
            <a:spAutoFit/>
          </a:bodyPr>
          <a:lstStyle/>
          <a:p>
            <a:r>
              <a:rPr lang="es-ES" sz="3200" b="1" dirty="0">
                <a:latin typeface="Arial" panose="020B0604020202020204" pitchFamily="34" charset="0"/>
                <a:cs typeface="Arial" panose="020B0604020202020204" pitchFamily="34" charset="0"/>
              </a:rPr>
              <a:t>¿Qué consecuencias trajeron para las organizaciones y para los clientes?</a:t>
            </a:r>
            <a:endParaRPr lang="es-CO" sz="3200" b="1" dirty="0">
              <a:latin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82A70281-B9D4-4E9B-9E39-F046FE3F3C57}"/>
              </a:ext>
            </a:extLst>
          </p:cNvPr>
          <p:cNvSpPr txBox="1"/>
          <p:nvPr/>
        </p:nvSpPr>
        <p:spPr>
          <a:xfrm>
            <a:off x="1176603" y="1958334"/>
            <a:ext cx="7331048" cy="1477328"/>
          </a:xfrm>
          <a:prstGeom prst="rect">
            <a:avLst/>
          </a:prstGeom>
          <a:noFill/>
        </p:spPr>
        <p:txBody>
          <a:bodyPr wrap="square" rtlCol="0">
            <a:spAutoFit/>
          </a:bodyPr>
          <a:lstStyle/>
          <a:p>
            <a:r>
              <a:rPr lang="es-ES" b="1" dirty="0">
                <a:latin typeface="Arial" panose="020B0604020202020204" pitchFamily="34" charset="0"/>
                <a:cs typeface="Arial" panose="020B0604020202020204" pitchFamily="34" charset="0"/>
              </a:rPr>
              <a:t>Historia 1: </a:t>
            </a:r>
            <a:r>
              <a:rPr lang="es-ES" dirty="0">
                <a:latin typeface="Arial" panose="020B0604020202020204" pitchFamily="34" charset="0"/>
                <a:cs typeface="Arial" panose="020B0604020202020204" pitchFamily="34" charset="0"/>
              </a:rPr>
              <a:t>para la organización que tarda tres meses en realizar un proceso de toma de información hay perdidas monetarias y para los clientes su atención no será oportuna ni los tramites serán efectivos a la hora de realizarlos</a:t>
            </a:r>
          </a:p>
          <a:p>
            <a:endParaRPr lang="es-CO" b="1"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EA89469F-A97C-4D2D-874E-2D2F325D8D57}"/>
              </a:ext>
            </a:extLst>
          </p:cNvPr>
          <p:cNvSpPr txBox="1"/>
          <p:nvPr/>
        </p:nvSpPr>
        <p:spPr>
          <a:xfrm>
            <a:off x="2338646" y="3211083"/>
            <a:ext cx="8501151" cy="923330"/>
          </a:xfrm>
          <a:prstGeom prst="rect">
            <a:avLst/>
          </a:prstGeom>
          <a:noFill/>
        </p:spPr>
        <p:txBody>
          <a:bodyPr wrap="square" rtlCol="0">
            <a:spAutoFit/>
          </a:bodyPr>
          <a:lstStyle/>
          <a:p>
            <a:r>
              <a:rPr lang="es-ES" b="1" dirty="0">
                <a:latin typeface="Arial" panose="020B0604020202020204" pitchFamily="34" charset="0"/>
                <a:cs typeface="Arial" panose="020B0604020202020204" pitchFamily="34" charset="0"/>
              </a:rPr>
              <a:t>Historia 2: </a:t>
            </a:r>
            <a:r>
              <a:rPr lang="es-ES" dirty="0">
                <a:latin typeface="Arial" panose="020B0604020202020204" pitchFamily="34" charset="0"/>
                <a:cs typeface="Arial" panose="020B0604020202020204" pitchFamily="34" charset="0"/>
              </a:rPr>
              <a:t>el no estar familiarizado con los temas de gestión de pensiones no ayuda a la creación de un programa que gestione los procesos de manera mas ágil y no permite un mejor control de toda la información</a:t>
            </a:r>
            <a:endParaRPr lang="es-CO" b="1" dirty="0">
              <a:latin typeface="Arial" panose="020B0604020202020204" pitchFamily="34" charset="0"/>
              <a:cs typeface="Arial" panose="020B0604020202020204" pitchFamily="34" charset="0"/>
            </a:endParaRPr>
          </a:p>
        </p:txBody>
      </p:sp>
      <p:sp>
        <p:nvSpPr>
          <p:cNvPr id="6" name="CuadroTexto 5">
            <a:extLst>
              <a:ext uri="{FF2B5EF4-FFF2-40B4-BE49-F238E27FC236}">
                <a16:creationId xmlns:a16="http://schemas.microsoft.com/office/drawing/2014/main" id="{AA86341B-2135-4201-9798-62016229349B}"/>
              </a:ext>
            </a:extLst>
          </p:cNvPr>
          <p:cNvSpPr txBox="1"/>
          <p:nvPr/>
        </p:nvSpPr>
        <p:spPr>
          <a:xfrm>
            <a:off x="4675873" y="4463832"/>
            <a:ext cx="6434051" cy="923330"/>
          </a:xfrm>
          <a:prstGeom prst="rect">
            <a:avLst/>
          </a:prstGeom>
          <a:noFill/>
        </p:spPr>
        <p:txBody>
          <a:bodyPr wrap="square" rtlCol="0">
            <a:spAutoFit/>
          </a:bodyPr>
          <a:lstStyle/>
          <a:p>
            <a:r>
              <a:rPr lang="es-ES" b="1" dirty="0">
                <a:latin typeface="Arial" panose="020B0604020202020204" pitchFamily="34" charset="0"/>
                <a:cs typeface="Arial" panose="020B0604020202020204" pitchFamily="34" charset="0"/>
              </a:rPr>
              <a:t>Historia 3: </a:t>
            </a:r>
            <a:r>
              <a:rPr lang="es-ES" dirty="0">
                <a:latin typeface="Arial" panose="020B0604020202020204" pitchFamily="34" charset="0"/>
                <a:cs typeface="Arial" panose="020B0604020202020204" pitchFamily="34" charset="0"/>
              </a:rPr>
              <a:t>que tengan que diseñar otro programa con el que puedan obtener control de la gestión de pensiones, y donde los clientes no tengan que hacer tantos tramites</a:t>
            </a:r>
            <a:endParaRPr lang="es-CO"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6740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FEF4808-4E56-42E7-B9E1-7EB1BCE3605D}"/>
              </a:ext>
            </a:extLst>
          </p:cNvPr>
          <p:cNvSpPr txBox="1"/>
          <p:nvPr/>
        </p:nvSpPr>
        <p:spPr>
          <a:xfrm>
            <a:off x="1230284" y="841028"/>
            <a:ext cx="5403273" cy="584775"/>
          </a:xfrm>
          <a:prstGeom prst="rect">
            <a:avLst/>
          </a:prstGeom>
          <a:noFill/>
        </p:spPr>
        <p:txBody>
          <a:bodyPr wrap="square" rtlCol="0">
            <a:spAutoFit/>
          </a:bodyPr>
          <a:lstStyle/>
          <a:p>
            <a:r>
              <a:rPr lang="es-ES" sz="3200" dirty="0">
                <a:latin typeface="Arial" panose="020B0604020202020204" pitchFamily="34" charset="0"/>
                <a:cs typeface="Arial" panose="020B0604020202020204" pitchFamily="34" charset="0"/>
              </a:rPr>
              <a:t>Definiciones:</a:t>
            </a:r>
            <a:endParaRPr lang="es-CO" sz="3200" dirty="0">
              <a:latin typeface="Arial" panose="020B0604020202020204" pitchFamily="34" charset="0"/>
              <a:cs typeface="Arial" panose="020B0604020202020204" pitchFamily="34" charset="0"/>
            </a:endParaRPr>
          </a:p>
        </p:txBody>
      </p:sp>
      <p:sp>
        <p:nvSpPr>
          <p:cNvPr id="3" name="CuadroTexto 2">
            <a:extLst>
              <a:ext uri="{FF2B5EF4-FFF2-40B4-BE49-F238E27FC236}">
                <a16:creationId xmlns:a16="http://schemas.microsoft.com/office/drawing/2014/main" id="{D335ACF8-7821-490E-8EC6-1DC997D9142F}"/>
              </a:ext>
            </a:extLst>
          </p:cNvPr>
          <p:cNvSpPr txBox="1"/>
          <p:nvPr/>
        </p:nvSpPr>
        <p:spPr>
          <a:xfrm>
            <a:off x="532014" y="1554067"/>
            <a:ext cx="9426633" cy="923330"/>
          </a:xfrm>
          <a:prstGeom prst="rect">
            <a:avLst/>
          </a:prstGeom>
          <a:noFill/>
        </p:spPr>
        <p:txBody>
          <a:bodyPr wrap="square" rtlCol="0">
            <a:spAutoFit/>
          </a:bodyPr>
          <a:lstStyle/>
          <a:p>
            <a:r>
              <a:rPr lang="es-ES" b="1" dirty="0">
                <a:latin typeface="Arial" panose="020B0604020202020204" pitchFamily="34" charset="0"/>
                <a:cs typeface="Arial" panose="020B0604020202020204" pitchFamily="34" charset="0"/>
              </a:rPr>
              <a:t>Requisito: </a:t>
            </a:r>
            <a:r>
              <a:rPr lang="es-ES" dirty="0">
                <a:latin typeface="Arial" panose="020B0604020202020204" pitchFamily="34" charset="0"/>
                <a:cs typeface="Arial" panose="020B0604020202020204" pitchFamily="34" charset="0"/>
              </a:rPr>
              <a:t>cualidad, circunstancia o cosa que requiere algo.</a:t>
            </a:r>
          </a:p>
          <a:p>
            <a:r>
              <a:rPr lang="es-ES" dirty="0">
                <a:solidFill>
                  <a:srgbClr val="FF0000"/>
                </a:solidFill>
                <a:latin typeface="Arial" panose="020B0604020202020204" pitchFamily="34" charset="0"/>
                <a:cs typeface="Arial" panose="020B0604020202020204" pitchFamily="34" charset="0"/>
              </a:rPr>
              <a:t>Eje</a:t>
            </a:r>
            <a:r>
              <a:rPr lang="es-ES" dirty="0">
                <a:latin typeface="Arial" panose="020B0604020202020204" pitchFamily="34" charset="0"/>
                <a:cs typeface="Arial" panose="020B0604020202020204" pitchFamily="34" charset="0"/>
              </a:rPr>
              <a:t>: uno de los </a:t>
            </a:r>
            <a:r>
              <a:rPr lang="es-ES" b="1" dirty="0">
                <a:latin typeface="Arial" panose="020B0604020202020204" pitchFamily="34" charset="0"/>
                <a:cs typeface="Arial" panose="020B0604020202020204" pitchFamily="34" charset="0"/>
              </a:rPr>
              <a:t>requisitos </a:t>
            </a:r>
            <a:r>
              <a:rPr lang="es-ES" dirty="0">
                <a:latin typeface="Arial" panose="020B0604020202020204" pitchFamily="34" charset="0"/>
                <a:cs typeface="Arial" panose="020B0604020202020204" pitchFamily="34" charset="0"/>
              </a:rPr>
              <a:t>para la beca es ser estudiante de segundo ciclo</a:t>
            </a:r>
          </a:p>
          <a:p>
            <a:r>
              <a:rPr lang="es-CO" sz="900" dirty="0" err="1">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Fuente:https</a:t>
            </a:r>
            <a:r>
              <a:rPr lang="es-CO" sz="900" dirty="0">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://www.google.com/</a:t>
            </a:r>
            <a:r>
              <a:rPr lang="es-CO" sz="900" dirty="0" err="1">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search?ei</a:t>
            </a:r>
            <a:r>
              <a:rPr lang="es-CO" sz="900" dirty="0">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=BOL2XNLMJu2k_QaSsa6IDQ&amp;q=definici%C3%B3n+de+REQUISITO&amp;oq=definici%C3%B3n+de+REQUISITO&amp;gs_l=psy-ab.3..35i39i70i249j35i39j0l4j0i22i30l4.974388.975921..976130...0.0..0.385.2451.2-5j3......0....1..gws-wiz.......0i71.YBWJx7D6p9Q</a:t>
            </a:r>
            <a:endParaRPr lang="es-CO" sz="900" dirty="0">
              <a:solidFill>
                <a:schemeClr val="accent5"/>
              </a:solidFill>
              <a:latin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6CB5679C-646A-4456-96F6-8AD82CAFA7F0}"/>
              </a:ext>
            </a:extLst>
          </p:cNvPr>
          <p:cNvSpPr txBox="1"/>
          <p:nvPr/>
        </p:nvSpPr>
        <p:spPr>
          <a:xfrm>
            <a:off x="532014" y="2707888"/>
            <a:ext cx="7836130" cy="1477328"/>
          </a:xfrm>
          <a:prstGeom prst="rect">
            <a:avLst/>
          </a:prstGeom>
          <a:noFill/>
        </p:spPr>
        <p:txBody>
          <a:bodyPr wrap="square" rtlCol="0">
            <a:spAutoFit/>
          </a:bodyPr>
          <a:lstStyle/>
          <a:p>
            <a:r>
              <a:rPr lang="es-ES" b="1" dirty="0">
                <a:latin typeface="Arial" panose="020B0604020202020204" pitchFamily="34" charset="0"/>
                <a:cs typeface="Arial" panose="020B0604020202020204" pitchFamily="34" charset="0"/>
              </a:rPr>
              <a:t>Requerimiento: </a:t>
            </a:r>
            <a:r>
              <a:rPr lang="es-ES" dirty="0">
                <a:latin typeface="Arial" panose="020B0604020202020204" pitchFamily="34" charset="0"/>
                <a:cs typeface="Arial" panose="020B0604020202020204" pitchFamily="34" charset="0"/>
              </a:rPr>
              <a:t>petición de una que se considera necesaria, especialmente el que hace una autoridad.</a:t>
            </a:r>
            <a:endParaRPr lang="es-CO" b="1" dirty="0">
              <a:latin typeface="Arial" panose="020B0604020202020204" pitchFamily="34" charset="0"/>
              <a:cs typeface="Arial" panose="020B0604020202020204" pitchFamily="34" charset="0"/>
            </a:endParaRPr>
          </a:p>
          <a:p>
            <a:r>
              <a:rPr lang="es-CO" dirty="0">
                <a:solidFill>
                  <a:srgbClr val="FF0000"/>
                </a:solidFill>
                <a:latin typeface="Arial" panose="020B0604020202020204" pitchFamily="34" charset="0"/>
                <a:cs typeface="Arial" panose="020B0604020202020204" pitchFamily="34" charset="0"/>
              </a:rPr>
              <a:t>Eje: </a:t>
            </a:r>
            <a:r>
              <a:rPr lang="es-CO" dirty="0">
                <a:latin typeface="Arial" panose="020B0604020202020204" pitchFamily="34" charset="0"/>
                <a:cs typeface="Arial" panose="020B0604020202020204" pitchFamily="34" charset="0"/>
              </a:rPr>
              <a:t>se establecido la obligación por parte de la autoridades seculares de jurar, a </a:t>
            </a:r>
            <a:r>
              <a:rPr lang="es-CO" b="1" dirty="0">
                <a:latin typeface="Arial" panose="020B0604020202020204" pitchFamily="34" charset="0"/>
                <a:cs typeface="Arial" panose="020B0604020202020204" pitchFamily="34" charset="0"/>
              </a:rPr>
              <a:t>requerimiento</a:t>
            </a:r>
            <a:r>
              <a:rPr lang="es-CO" dirty="0">
                <a:latin typeface="Arial" panose="020B0604020202020204" pitchFamily="34" charset="0"/>
                <a:cs typeface="Arial" panose="020B0604020202020204" pitchFamily="34" charset="0"/>
              </a:rPr>
              <a:t> de los obispos, la persecución de la herejía</a:t>
            </a:r>
          </a:p>
          <a:p>
            <a:r>
              <a:rPr lang="es-CO" sz="900" dirty="0" err="1">
                <a:solidFill>
                  <a:schemeClr val="accent5"/>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Fuente:https</a:t>
            </a:r>
            <a:r>
              <a:rPr lang="es-CO" sz="900" dirty="0">
                <a:solidFill>
                  <a:schemeClr val="accent5"/>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://www.google.com/</a:t>
            </a:r>
            <a:r>
              <a:rPr lang="es-CO" sz="900" dirty="0" err="1">
                <a:solidFill>
                  <a:schemeClr val="accent5"/>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search?ei</a:t>
            </a:r>
            <a:r>
              <a:rPr lang="es-CO" sz="900" dirty="0">
                <a:solidFill>
                  <a:schemeClr val="accent5"/>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=j9_2XOKZCMfp_QbSvoQQ&amp;q=</a:t>
            </a:r>
            <a:r>
              <a:rPr lang="es-CO" sz="900" dirty="0" err="1">
                <a:solidFill>
                  <a:schemeClr val="accent5"/>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definicion+de+requerimiento&amp;oq</a:t>
            </a:r>
            <a:r>
              <a:rPr lang="es-CO" sz="900" dirty="0">
                <a:solidFill>
                  <a:schemeClr val="accent5"/>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a:t>
            </a:r>
            <a:r>
              <a:rPr lang="es-CO" sz="900" dirty="0" err="1">
                <a:solidFill>
                  <a:schemeClr val="accent5"/>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definicion+de+req&amp;gs_l</a:t>
            </a:r>
            <a:r>
              <a:rPr lang="es-CO" sz="900" dirty="0">
                <a:solidFill>
                  <a:schemeClr val="accent5"/>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=psy-ab.1.0.0i20i263j0l9.2360952.2367430..2368821...7.0..0.228.1840.0j3j6......0....1..gws-wiz.......0i71j35i39j0i22i10i30j0i22i30.2NEG4VRd0eI</a:t>
            </a:r>
            <a:r>
              <a:rPr lang="es-CO" sz="900" dirty="0">
                <a:solidFill>
                  <a:schemeClr val="accent5"/>
                </a:solidFill>
                <a:latin typeface="Arial" panose="020B0604020202020204" pitchFamily="34" charset="0"/>
                <a:cs typeface="Arial" panose="020B0604020202020204" pitchFamily="34" charset="0"/>
              </a:rPr>
              <a:t> </a:t>
            </a:r>
            <a:endParaRPr lang="es-ES" sz="900" dirty="0">
              <a:solidFill>
                <a:schemeClr val="accent5"/>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88422453-21A9-4F49-99F8-5ECF4F761CA2}"/>
              </a:ext>
            </a:extLst>
          </p:cNvPr>
          <p:cNvSpPr txBox="1"/>
          <p:nvPr/>
        </p:nvSpPr>
        <p:spPr>
          <a:xfrm>
            <a:off x="532014" y="4276867"/>
            <a:ext cx="10025149" cy="2031325"/>
          </a:xfrm>
          <a:prstGeom prst="rect">
            <a:avLst/>
          </a:prstGeom>
          <a:noFill/>
        </p:spPr>
        <p:txBody>
          <a:bodyPr wrap="square" rtlCol="0">
            <a:spAutoFit/>
          </a:bodyPr>
          <a:lstStyle/>
          <a:p>
            <a:r>
              <a:rPr lang="es-ES" b="1" dirty="0">
                <a:latin typeface="Arial" panose="020B0604020202020204" pitchFamily="34" charset="0"/>
                <a:cs typeface="Arial" panose="020B0604020202020204" pitchFamily="34" charset="0"/>
              </a:rPr>
              <a:t>Error: </a:t>
            </a:r>
            <a:r>
              <a:rPr lang="es-ES" dirty="0">
                <a:latin typeface="Arial" panose="020B0604020202020204" pitchFamily="34" charset="0"/>
                <a:cs typeface="Arial" panose="020B0604020202020204" pitchFamily="34" charset="0"/>
              </a:rPr>
              <a:t>idea, opinión o expresión que una persona considera correcta pero que en realidad es falsa o desertada.</a:t>
            </a:r>
            <a:r>
              <a:rPr lang="es-CO" b="1" dirty="0">
                <a:latin typeface="Arial" panose="020B0604020202020204" pitchFamily="34" charset="0"/>
                <a:cs typeface="Arial" panose="020B0604020202020204" pitchFamily="34" charset="0"/>
              </a:rPr>
              <a:t> </a:t>
            </a:r>
            <a:endParaRPr lang="es-CO" dirty="0">
              <a:latin typeface="Arial" panose="020B0604020202020204" pitchFamily="34" charset="0"/>
              <a:cs typeface="Arial" panose="020B0604020202020204" pitchFamily="34" charset="0"/>
            </a:endParaRPr>
          </a:p>
          <a:p>
            <a:r>
              <a:rPr lang="es-CO" dirty="0">
                <a:solidFill>
                  <a:srgbClr val="FF0000"/>
                </a:solidFill>
                <a:latin typeface="Arial" panose="020B0604020202020204" pitchFamily="34" charset="0"/>
                <a:cs typeface="Arial" panose="020B0604020202020204" pitchFamily="34" charset="0"/>
              </a:rPr>
              <a:t>Eje: </a:t>
            </a:r>
            <a:r>
              <a:rPr lang="es-CO" dirty="0">
                <a:latin typeface="Arial" panose="020B0604020202020204" pitchFamily="34" charset="0"/>
                <a:cs typeface="Arial" panose="020B0604020202020204" pitchFamily="34" charset="0"/>
              </a:rPr>
              <a:t>Copérnico demostró que era una </a:t>
            </a:r>
            <a:r>
              <a:rPr lang="es-CO" b="1" dirty="0">
                <a:latin typeface="Arial" panose="020B0604020202020204" pitchFamily="34" charset="0"/>
                <a:cs typeface="Arial" panose="020B0604020202020204" pitchFamily="34" charset="0"/>
              </a:rPr>
              <a:t>error</a:t>
            </a:r>
            <a:r>
              <a:rPr lang="es-CO" dirty="0">
                <a:latin typeface="Arial" panose="020B0604020202020204" pitchFamily="34" charset="0"/>
                <a:cs typeface="Arial" panose="020B0604020202020204" pitchFamily="34" charset="0"/>
              </a:rPr>
              <a:t> considerar que el sol giraba entorno a la Tierra</a:t>
            </a:r>
          </a:p>
          <a:p>
            <a:endParaRPr lang="es-CO" dirty="0">
              <a:latin typeface="Arial" panose="020B0604020202020204" pitchFamily="34" charset="0"/>
              <a:cs typeface="Arial" panose="020B0604020202020204" pitchFamily="34" charset="0"/>
            </a:endParaRPr>
          </a:p>
          <a:p>
            <a:r>
              <a:rPr lang="es-CO" b="1" dirty="0">
                <a:latin typeface="Arial" panose="020B0604020202020204" pitchFamily="34" charset="0"/>
                <a:cs typeface="Arial" panose="020B0604020202020204" pitchFamily="34" charset="0"/>
              </a:rPr>
              <a:t>Error: </a:t>
            </a:r>
            <a:r>
              <a:rPr lang="es-CO" dirty="0">
                <a:latin typeface="Arial" panose="020B0604020202020204" pitchFamily="34" charset="0"/>
                <a:cs typeface="Arial" panose="020B0604020202020204" pitchFamily="34" charset="0"/>
              </a:rPr>
              <a:t>acción que no sigue lo que es correcto, acertado o verdadero</a:t>
            </a:r>
          </a:p>
          <a:p>
            <a:r>
              <a:rPr lang="es-CO" dirty="0">
                <a:solidFill>
                  <a:srgbClr val="FF0000"/>
                </a:solidFill>
                <a:latin typeface="Arial" panose="020B0604020202020204" pitchFamily="34" charset="0"/>
                <a:cs typeface="Arial" panose="020B0604020202020204" pitchFamily="34" charset="0"/>
              </a:rPr>
              <a:t>Eje: </a:t>
            </a:r>
            <a:r>
              <a:rPr lang="es-CO" dirty="0">
                <a:latin typeface="Arial" panose="020B0604020202020204" pitchFamily="34" charset="0"/>
                <a:cs typeface="Arial" panose="020B0604020202020204" pitchFamily="34" charset="0"/>
              </a:rPr>
              <a:t>en el informe hay demasiados </a:t>
            </a:r>
            <a:r>
              <a:rPr lang="es-CO" b="1" dirty="0">
                <a:latin typeface="Arial" panose="020B0604020202020204" pitchFamily="34" charset="0"/>
                <a:cs typeface="Arial" panose="020B0604020202020204" pitchFamily="34" charset="0"/>
              </a:rPr>
              <a:t>errores </a:t>
            </a:r>
            <a:r>
              <a:rPr lang="es-CO" dirty="0">
                <a:latin typeface="Arial" panose="020B0604020202020204" pitchFamily="34" charset="0"/>
                <a:cs typeface="Arial" panose="020B0604020202020204" pitchFamily="34" charset="0"/>
              </a:rPr>
              <a:t>de bulto</a:t>
            </a:r>
          </a:p>
          <a:p>
            <a:r>
              <a:rPr lang="es-CO" sz="900" dirty="0" err="1">
                <a:solidFill>
                  <a:schemeClr val="accent5"/>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Fuente:https</a:t>
            </a:r>
            <a:r>
              <a:rPr lang="es-CO" sz="900" dirty="0">
                <a:solidFill>
                  <a:schemeClr val="accent5"/>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://www.google.com/</a:t>
            </a:r>
            <a:r>
              <a:rPr lang="es-CO" sz="900" dirty="0" err="1">
                <a:solidFill>
                  <a:schemeClr val="accent5"/>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search?ei</a:t>
            </a:r>
            <a:r>
              <a:rPr lang="es-CO" sz="900" dirty="0">
                <a:solidFill>
                  <a:schemeClr val="accent5"/>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=Oun2XJ3AF8KE5wKBqIugAg&amp;q=</a:t>
            </a:r>
            <a:r>
              <a:rPr lang="es-CO" sz="900" dirty="0" err="1">
                <a:solidFill>
                  <a:schemeClr val="accent5"/>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definicion+de+error&amp;oq</a:t>
            </a:r>
            <a:r>
              <a:rPr lang="es-CO" sz="900" dirty="0">
                <a:solidFill>
                  <a:schemeClr val="accent5"/>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a:t>
            </a:r>
            <a:r>
              <a:rPr lang="es-CO" sz="900" dirty="0" err="1">
                <a:solidFill>
                  <a:schemeClr val="accent5"/>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definicion+de+error&amp;gs_l</a:t>
            </a:r>
            <a:r>
              <a:rPr lang="es-CO" sz="900" dirty="0">
                <a:solidFill>
                  <a:schemeClr val="accent5"/>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=psy-ab.3..0i70i249j0l9.3492.3610..4234...0.0..0.229.448.2-2......0....1..gws-wiz.......0i71.ELf6yM4OcHo</a:t>
            </a:r>
            <a:endParaRPr lang="es-ES" sz="900" dirty="0">
              <a:solidFill>
                <a:schemeClr val="accent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2764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40167CD-8062-4266-8064-AD2121D84537}"/>
              </a:ext>
            </a:extLst>
          </p:cNvPr>
          <p:cNvSpPr txBox="1"/>
          <p:nvPr/>
        </p:nvSpPr>
        <p:spPr>
          <a:xfrm>
            <a:off x="1396851" y="1077294"/>
            <a:ext cx="7414953" cy="2446824"/>
          </a:xfrm>
          <a:prstGeom prst="rect">
            <a:avLst/>
          </a:prstGeom>
          <a:noFill/>
        </p:spPr>
        <p:txBody>
          <a:bodyPr wrap="square" rtlCol="0">
            <a:spAutoFit/>
          </a:bodyPr>
          <a:lstStyle/>
          <a:p>
            <a:r>
              <a:rPr lang="es-ES" b="1" dirty="0">
                <a:latin typeface="Arial" panose="020B0604020202020204" pitchFamily="34" charset="0"/>
                <a:cs typeface="Arial" panose="020B0604020202020204" pitchFamily="34" charset="0"/>
              </a:rPr>
              <a:t>Defecto: </a:t>
            </a:r>
            <a:r>
              <a:rPr lang="es-ES" dirty="0">
                <a:latin typeface="Arial" panose="020B0604020202020204" pitchFamily="34" charset="0"/>
                <a:cs typeface="Arial" panose="020B0604020202020204" pitchFamily="34" charset="0"/>
              </a:rPr>
              <a:t>Imperfección o falta que tiene alguien o algo en alguna parte o de una cualidad o característica.</a:t>
            </a:r>
            <a:endParaRPr lang="es-CO" dirty="0">
              <a:latin typeface="Arial" panose="020B0604020202020204" pitchFamily="34" charset="0"/>
              <a:cs typeface="Arial" panose="020B0604020202020204" pitchFamily="34" charset="0"/>
            </a:endParaRPr>
          </a:p>
          <a:p>
            <a:r>
              <a:rPr lang="es-CO" dirty="0">
                <a:solidFill>
                  <a:srgbClr val="FF0000"/>
                </a:solidFill>
                <a:latin typeface="Arial" panose="020B0604020202020204" pitchFamily="34" charset="0"/>
                <a:cs typeface="Arial" panose="020B0604020202020204" pitchFamily="34" charset="0"/>
              </a:rPr>
              <a:t>Eje: </a:t>
            </a:r>
            <a:r>
              <a:rPr lang="es-ES" dirty="0">
                <a:latin typeface="Arial" panose="020B0604020202020204" pitchFamily="34" charset="0"/>
                <a:cs typeface="Arial" panose="020B0604020202020204" pitchFamily="34" charset="0"/>
              </a:rPr>
              <a:t>tiene un </a:t>
            </a:r>
            <a:r>
              <a:rPr lang="es-ES" b="1" dirty="0">
                <a:latin typeface="Arial" panose="020B0604020202020204" pitchFamily="34" charset="0"/>
                <a:cs typeface="Arial" panose="020B0604020202020204" pitchFamily="34" charset="0"/>
              </a:rPr>
              <a:t>defecto</a:t>
            </a:r>
            <a:r>
              <a:rPr lang="es-ES" dirty="0">
                <a:latin typeface="Arial" panose="020B0604020202020204" pitchFamily="34" charset="0"/>
                <a:cs typeface="Arial" panose="020B0604020202020204" pitchFamily="34" charset="0"/>
              </a:rPr>
              <a:t> físico de nacimiento</a:t>
            </a:r>
            <a:endParaRPr lang="es-CO" dirty="0">
              <a:latin typeface="Arial" panose="020B0604020202020204" pitchFamily="34" charset="0"/>
              <a:cs typeface="Arial" panose="020B0604020202020204" pitchFamily="34" charset="0"/>
            </a:endParaRPr>
          </a:p>
          <a:p>
            <a:r>
              <a:rPr lang="es-CO" b="1" dirty="0">
                <a:latin typeface="Arial" panose="020B0604020202020204" pitchFamily="34" charset="0"/>
                <a:cs typeface="Arial" panose="020B0604020202020204" pitchFamily="34" charset="0"/>
              </a:rPr>
              <a:t>en defecto:</a:t>
            </a:r>
            <a:r>
              <a:rPr lang="es-CO" dirty="0">
                <a:latin typeface="Arial" panose="020B0604020202020204" pitchFamily="34" charset="0"/>
                <a:cs typeface="Arial" panose="020B0604020202020204" pitchFamily="34" charset="0"/>
              </a:rPr>
              <a:t> A falta de determinada cosa.</a:t>
            </a:r>
          </a:p>
          <a:p>
            <a:endParaRPr lang="es-ES" dirty="0">
              <a:solidFill>
                <a:srgbClr val="222222"/>
              </a:solidFill>
              <a:latin typeface="arial" panose="020B0604020202020204" pitchFamily="34" charset="0"/>
            </a:endParaRPr>
          </a:p>
          <a:p>
            <a:r>
              <a:rPr lang="es-CO" dirty="0">
                <a:solidFill>
                  <a:srgbClr val="FF0000"/>
                </a:solidFill>
                <a:latin typeface="Arial" panose="020B0604020202020204" pitchFamily="34" charset="0"/>
                <a:cs typeface="Arial" panose="020B0604020202020204" pitchFamily="34" charset="0"/>
              </a:rPr>
              <a:t>Eje: </a:t>
            </a:r>
            <a:r>
              <a:rPr lang="es-CO" dirty="0">
                <a:latin typeface="Arial" panose="020B0604020202020204" pitchFamily="34" charset="0"/>
                <a:cs typeface="Arial" panose="020B0604020202020204" pitchFamily="34" charset="0"/>
              </a:rPr>
              <a:t>L</a:t>
            </a:r>
            <a:r>
              <a:rPr lang="es-ES" dirty="0">
                <a:latin typeface="Arial" panose="020B0604020202020204" pitchFamily="34" charset="0"/>
                <a:cs typeface="Arial" panose="020B0604020202020204" pitchFamily="34" charset="0"/>
              </a:rPr>
              <a:t>a designación corresponderá a la asamblea legislativa o, en su </a:t>
            </a:r>
            <a:r>
              <a:rPr lang="es-ES" b="1" dirty="0">
                <a:latin typeface="Arial" panose="020B0604020202020204" pitchFamily="34" charset="0"/>
                <a:cs typeface="Arial" panose="020B0604020202020204" pitchFamily="34" charset="0"/>
              </a:rPr>
              <a:t>defecto</a:t>
            </a:r>
            <a:r>
              <a:rPr lang="es-ES" dirty="0">
                <a:latin typeface="Arial" panose="020B0604020202020204" pitchFamily="34" charset="0"/>
                <a:cs typeface="Arial" panose="020B0604020202020204" pitchFamily="34" charset="0"/>
              </a:rPr>
              <a:t>, al órgano colegiado superior</a:t>
            </a:r>
          </a:p>
          <a:p>
            <a:r>
              <a:rPr lang="es-CO" sz="900" dirty="0" err="1">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Fuente:https</a:t>
            </a:r>
            <a:r>
              <a:rPr lang="es-CO" sz="900" dirty="0">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://www.google.com/</a:t>
            </a:r>
            <a:r>
              <a:rPr lang="es-CO" sz="900" dirty="0" err="1">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search?ei</a:t>
            </a:r>
            <a:r>
              <a:rPr lang="es-CO" sz="900" dirty="0">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=P-n2XNzlHIXr5gKoh77gDw&amp;q=</a:t>
            </a:r>
            <a:r>
              <a:rPr lang="es-CO" sz="900" dirty="0" err="1">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definicion+de+defecto&amp;oq</a:t>
            </a:r>
            <a:r>
              <a:rPr lang="es-CO" sz="900" dirty="0">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a:t>
            </a:r>
            <a:r>
              <a:rPr lang="es-CO" sz="900" dirty="0" err="1">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definicion+de+defecto&amp;gs_l</a:t>
            </a:r>
            <a:r>
              <a:rPr lang="es-CO" sz="900" dirty="0">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=psy-ab.3..0i70i249j0l9.48021.52244..52428...0.0..0.394.3369.2-7j4......0....1..gws-wiz.......0i71j35i39i70i249j35i39j0i67j0i20i263j0i20i263i70i249j0i10.vWdAZMi8b-I</a:t>
            </a:r>
            <a:endParaRPr lang="es-ES" sz="900" dirty="0">
              <a:solidFill>
                <a:schemeClr val="accent5"/>
              </a:solidFill>
              <a:latin typeface="Arial" panose="020B0604020202020204" pitchFamily="34" charset="0"/>
              <a:cs typeface="Arial" panose="020B0604020202020204" pitchFamily="34" charset="0"/>
            </a:endParaRPr>
          </a:p>
        </p:txBody>
      </p:sp>
      <p:sp>
        <p:nvSpPr>
          <p:cNvPr id="4" name="Rectángulo 3">
            <a:extLst>
              <a:ext uri="{FF2B5EF4-FFF2-40B4-BE49-F238E27FC236}">
                <a16:creationId xmlns:a16="http://schemas.microsoft.com/office/drawing/2014/main" id="{BA44A5AA-921E-4869-9EAA-8A6CA3D33D4E}"/>
              </a:ext>
            </a:extLst>
          </p:cNvPr>
          <p:cNvSpPr/>
          <p:nvPr/>
        </p:nvSpPr>
        <p:spPr>
          <a:xfrm>
            <a:off x="1396851" y="3989631"/>
            <a:ext cx="8315921" cy="923330"/>
          </a:xfrm>
          <a:prstGeom prst="rect">
            <a:avLst/>
          </a:prstGeom>
        </p:spPr>
        <p:txBody>
          <a:bodyPr wrap="square">
            <a:spAutoFit/>
          </a:bodyPr>
          <a:lstStyle/>
          <a:p>
            <a:r>
              <a:rPr lang="es-ES" b="1" dirty="0">
                <a:solidFill>
                  <a:srgbClr val="222222"/>
                </a:solidFill>
                <a:latin typeface="arial" panose="020B0604020202020204" pitchFamily="34" charset="0"/>
              </a:rPr>
              <a:t>Fallo: </a:t>
            </a:r>
            <a:r>
              <a:rPr lang="es-ES" dirty="0">
                <a:solidFill>
                  <a:srgbClr val="222222"/>
                </a:solidFill>
                <a:latin typeface="arial" panose="020B0604020202020204" pitchFamily="34" charset="0"/>
              </a:rPr>
              <a:t>Decisión que toma un tribunal, un jurado u otra autoridad.</a:t>
            </a:r>
          </a:p>
          <a:p>
            <a:r>
              <a:rPr lang="es-ES" dirty="0">
                <a:solidFill>
                  <a:srgbClr val="FF0000"/>
                </a:solidFill>
                <a:latin typeface="arial" panose="020B0604020202020204" pitchFamily="34" charset="0"/>
              </a:rPr>
              <a:t>Eje: </a:t>
            </a:r>
            <a:r>
              <a:rPr lang="es-ES" dirty="0">
                <a:latin typeface="arial" panose="020B0604020202020204" pitchFamily="34" charset="0"/>
              </a:rPr>
              <a:t>El</a:t>
            </a:r>
            <a:r>
              <a:rPr lang="es-ES" dirty="0">
                <a:latin typeface="Arial" panose="020B0604020202020204" pitchFamily="34" charset="0"/>
                <a:cs typeface="Arial" panose="020B0604020202020204" pitchFamily="34" charset="0"/>
              </a:rPr>
              <a:t> </a:t>
            </a:r>
            <a:r>
              <a:rPr lang="es-ES" b="1" dirty="0">
                <a:latin typeface="Arial" panose="020B0604020202020204" pitchFamily="34" charset="0"/>
                <a:cs typeface="Arial" panose="020B0604020202020204" pitchFamily="34" charset="0"/>
              </a:rPr>
              <a:t>fallo</a:t>
            </a:r>
            <a:r>
              <a:rPr lang="es-ES" dirty="0">
                <a:latin typeface="Arial" panose="020B0604020202020204" pitchFamily="34" charset="0"/>
                <a:cs typeface="Arial" panose="020B0604020202020204" pitchFamily="34" charset="0"/>
              </a:rPr>
              <a:t> del premio tendrá lugar el 18 de marzo</a:t>
            </a:r>
          </a:p>
          <a:p>
            <a:r>
              <a:rPr lang="es-CO" sz="900" dirty="0" err="1">
                <a:solidFill>
                  <a:schemeClr val="accent5"/>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Fuente:https</a:t>
            </a:r>
            <a:r>
              <a:rPr lang="es-CO" sz="900" dirty="0">
                <a:solidFill>
                  <a:schemeClr val="accent5"/>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://www.google.com/</a:t>
            </a:r>
            <a:r>
              <a:rPr lang="es-CO" sz="900" dirty="0" err="1">
                <a:solidFill>
                  <a:schemeClr val="accent5"/>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search?ei</a:t>
            </a:r>
            <a:r>
              <a:rPr lang="es-CO" sz="900" dirty="0">
                <a:solidFill>
                  <a:schemeClr val="accent5"/>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=dOn2XOiCOIu85gK7tIqABg&amp;q=</a:t>
            </a:r>
            <a:r>
              <a:rPr lang="es-CO" sz="900" dirty="0" err="1">
                <a:solidFill>
                  <a:schemeClr val="accent5"/>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definicion+de+fallo&amp;oq</a:t>
            </a:r>
            <a:r>
              <a:rPr lang="es-CO" sz="900" dirty="0">
                <a:solidFill>
                  <a:schemeClr val="accent5"/>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a:t>
            </a:r>
            <a:r>
              <a:rPr lang="es-CO" sz="900" dirty="0" err="1">
                <a:solidFill>
                  <a:schemeClr val="accent5"/>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definicion+de+fallo&amp;gs_l</a:t>
            </a:r>
            <a:r>
              <a:rPr lang="es-CO" sz="900" dirty="0">
                <a:solidFill>
                  <a:schemeClr val="accent5"/>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=psy-ab.3..35i39i70i249j0l9.104642.105486..105624...0.0..0.294.1125.2-4......0....1..gws-wiz.......0i71j35i39j0i67j0i131.TwIKua6oPQo</a:t>
            </a:r>
            <a:endParaRPr lang="es-CO" sz="900" dirty="0">
              <a:solidFill>
                <a:schemeClr val="accent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8164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F442DB19-7C8D-4DC3-A769-125CA2EBF38A}"/>
              </a:ext>
            </a:extLst>
          </p:cNvPr>
          <p:cNvSpPr/>
          <p:nvPr/>
        </p:nvSpPr>
        <p:spPr>
          <a:xfrm>
            <a:off x="1069571" y="3759722"/>
            <a:ext cx="10086109" cy="1723549"/>
          </a:xfrm>
          <a:prstGeom prst="rect">
            <a:avLst/>
          </a:prstGeom>
        </p:spPr>
        <p:txBody>
          <a:bodyPr wrap="square">
            <a:spAutoFit/>
          </a:bodyPr>
          <a:lstStyle/>
          <a:p>
            <a:r>
              <a:rPr lang="es-CO" b="1" dirty="0">
                <a:solidFill>
                  <a:srgbClr val="222222"/>
                </a:solidFill>
                <a:latin typeface="arial" panose="020B0604020202020204" pitchFamily="34" charset="0"/>
              </a:rPr>
              <a:t>Interesado: </a:t>
            </a:r>
            <a:r>
              <a:rPr lang="es-ES" dirty="0">
                <a:solidFill>
                  <a:srgbClr val="222222"/>
                </a:solidFill>
                <a:latin typeface="Arial" panose="020B0604020202020204" pitchFamily="34" charset="0"/>
                <a:cs typeface="Arial" panose="020B0604020202020204" pitchFamily="34" charset="0"/>
              </a:rPr>
              <a:t>q</a:t>
            </a:r>
            <a:r>
              <a:rPr lang="es-ES" dirty="0">
                <a:latin typeface="Arial" panose="020B0604020202020204" pitchFamily="34" charset="0"/>
                <a:cs typeface="Arial" panose="020B0604020202020204" pitchFamily="34" charset="0"/>
              </a:rPr>
              <a:t>ue tiene interés en una cosa.</a:t>
            </a:r>
          </a:p>
          <a:p>
            <a:r>
              <a:rPr lang="es-ES" dirty="0">
                <a:solidFill>
                  <a:srgbClr val="FF0000"/>
                </a:solidFill>
                <a:latin typeface="Arial" panose="020B0604020202020204" pitchFamily="34" charset="0"/>
                <a:cs typeface="Arial" panose="020B0604020202020204" pitchFamily="34" charset="0"/>
              </a:rPr>
              <a:t>Eje: </a:t>
            </a:r>
            <a:r>
              <a:rPr lang="es-ES" dirty="0">
                <a:latin typeface="Arial" panose="020B0604020202020204" pitchFamily="34" charset="0"/>
                <a:cs typeface="Arial" panose="020B0604020202020204" pitchFamily="34" charset="0"/>
              </a:rPr>
              <a:t>la conferencia de mañana es solo para los</a:t>
            </a:r>
            <a:r>
              <a:rPr lang="es-ES" b="1" dirty="0">
                <a:latin typeface="Arial" panose="020B0604020202020204" pitchFamily="34" charset="0"/>
                <a:cs typeface="Arial" panose="020B0604020202020204" pitchFamily="34" charset="0"/>
              </a:rPr>
              <a:t> interesados </a:t>
            </a:r>
            <a:r>
              <a:rPr lang="es-ES" dirty="0">
                <a:latin typeface="Arial" panose="020B0604020202020204" pitchFamily="34" charset="0"/>
                <a:cs typeface="Arial" panose="020B0604020202020204" pitchFamily="34" charset="0"/>
              </a:rPr>
              <a:t>en el tema.</a:t>
            </a:r>
          </a:p>
          <a:p>
            <a:r>
              <a:rPr lang="es-CO" b="1" dirty="0">
                <a:solidFill>
                  <a:srgbClr val="222222"/>
                </a:solidFill>
                <a:latin typeface="arial" panose="020B0604020202020204" pitchFamily="34" charset="0"/>
              </a:rPr>
              <a:t>Interesado: </a:t>
            </a:r>
            <a:r>
              <a:rPr lang="es-ES" dirty="0">
                <a:latin typeface="Arial" panose="020B0604020202020204" pitchFamily="34" charset="0"/>
                <a:cs typeface="Arial" panose="020B0604020202020204" pitchFamily="34" charset="0"/>
              </a:rPr>
              <a:t>es el sujeto a quien atañe determinado asunto.</a:t>
            </a:r>
          </a:p>
          <a:p>
            <a:r>
              <a:rPr lang="es-ES" dirty="0">
                <a:solidFill>
                  <a:srgbClr val="FF0000"/>
                </a:solidFill>
                <a:latin typeface="Arial" panose="020B0604020202020204" pitchFamily="34" charset="0"/>
                <a:cs typeface="Arial" panose="020B0604020202020204" pitchFamily="34" charset="0"/>
              </a:rPr>
              <a:t>Eje: </a:t>
            </a:r>
            <a:r>
              <a:rPr lang="es-ES" dirty="0">
                <a:latin typeface="Arial" panose="020B0604020202020204" pitchFamily="34" charset="0"/>
                <a:cs typeface="Arial" panose="020B0604020202020204" pitchFamily="34" charset="0"/>
              </a:rPr>
              <a:t>el fiscal y el </a:t>
            </a:r>
            <a:r>
              <a:rPr lang="es-ES" b="1" dirty="0">
                <a:latin typeface="Arial" panose="020B0604020202020204" pitchFamily="34" charset="0"/>
                <a:cs typeface="Arial" panose="020B0604020202020204" pitchFamily="34" charset="0"/>
              </a:rPr>
              <a:t>interesado</a:t>
            </a:r>
            <a:r>
              <a:rPr lang="es-ES" dirty="0">
                <a:latin typeface="Arial" panose="020B0604020202020204" pitchFamily="34" charset="0"/>
                <a:cs typeface="Arial" panose="020B0604020202020204" pitchFamily="34" charset="0"/>
              </a:rPr>
              <a:t> podrán interponer recurso de apelación contra la sentencia del juez en el plazo de tres semanas</a:t>
            </a:r>
          </a:p>
          <a:p>
            <a:r>
              <a:rPr lang="es-CO" sz="800" dirty="0">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https://www.google.com/</a:t>
            </a:r>
            <a:r>
              <a:rPr lang="es-CO" sz="800" dirty="0" err="1">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search?ei</a:t>
            </a:r>
            <a:r>
              <a:rPr lang="es-CO" sz="800" dirty="0">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=atr2XN3NO47H5gKg0rSYBw&amp;q=</a:t>
            </a:r>
            <a:r>
              <a:rPr lang="es-CO" sz="800" dirty="0" err="1">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definicion+de+interesado&amp;oq</a:t>
            </a:r>
            <a:r>
              <a:rPr lang="es-CO" sz="800" dirty="0">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a:t>
            </a:r>
            <a:r>
              <a:rPr lang="es-CO" sz="800" dirty="0" err="1">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definicion+de+interesado&amp;gs_l</a:t>
            </a:r>
            <a:r>
              <a:rPr lang="es-CO" sz="800" dirty="0">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=psy-ab.3..0l2j0i22i30l8.1310653.1314627..1314812...1.0..0.281.2697.0j10j4......0....1..gws-wiz.......0i71j0i70i249j0i10j0i10i70i249j35i39j0i67j0i20i263i70i249.Vp-ZPfCYzO0</a:t>
            </a:r>
            <a:endParaRPr lang="es-ES" sz="800" dirty="0">
              <a:solidFill>
                <a:schemeClr val="accent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9001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BD0A2EA-3B29-4CA1-A3C1-A616CAF3CCE0}"/>
              </a:ext>
            </a:extLst>
          </p:cNvPr>
          <p:cNvSpPr/>
          <p:nvPr/>
        </p:nvSpPr>
        <p:spPr>
          <a:xfrm>
            <a:off x="1368829" y="961288"/>
            <a:ext cx="6096000" cy="2000548"/>
          </a:xfrm>
          <a:prstGeom prst="rect">
            <a:avLst/>
          </a:prstGeom>
        </p:spPr>
        <p:txBody>
          <a:bodyPr>
            <a:spAutoFit/>
          </a:bodyPr>
          <a:lstStyle/>
          <a:p>
            <a:r>
              <a:rPr lang="es-ES" b="1" dirty="0">
                <a:solidFill>
                  <a:srgbClr val="222222"/>
                </a:solidFill>
                <a:latin typeface="arial" panose="020B0604020202020204" pitchFamily="34" charset="0"/>
              </a:rPr>
              <a:t>Stakeholder:</a:t>
            </a:r>
            <a:r>
              <a:rPr lang="es-ES" dirty="0">
                <a:solidFill>
                  <a:srgbClr val="222222"/>
                </a:solidFill>
                <a:latin typeface="arial" panose="020B0604020202020204" pitchFamily="34" charset="0"/>
              </a:rPr>
              <a:t> es una palabra del inglés que, en el ámbito empresarial, significa 'interesado' o 'parte interesada', y que se refiere a todas aquellas personas u organizaciones afectadas por las actividades y las decisiones de una empresa</a:t>
            </a:r>
          </a:p>
          <a:p>
            <a:r>
              <a:rPr lang="es-ES" dirty="0">
                <a:solidFill>
                  <a:srgbClr val="222222"/>
                </a:solidFill>
                <a:latin typeface="arial" panose="020B0604020202020204" pitchFamily="34" charset="0"/>
              </a:rPr>
              <a:t>Eje:</a:t>
            </a:r>
            <a:r>
              <a:rPr lang="es-ES" dirty="0"/>
              <a:t> </a:t>
            </a:r>
            <a:r>
              <a:rPr lang="es-ES" dirty="0">
                <a:latin typeface="Arial" panose="020B0604020202020204" pitchFamily="34" charset="0"/>
                <a:cs typeface="Arial" panose="020B0604020202020204" pitchFamily="34" charset="0"/>
              </a:rPr>
              <a:t>estarían los ciudadanos en un proyecto público</a:t>
            </a:r>
            <a:endParaRPr lang="es-ES" dirty="0">
              <a:solidFill>
                <a:srgbClr val="222222"/>
              </a:solidFill>
              <a:latin typeface="Arial" panose="020B0604020202020204" pitchFamily="34" charset="0"/>
              <a:cs typeface="Arial" panose="020B0604020202020204" pitchFamily="34" charset="0"/>
            </a:endParaRPr>
          </a:p>
          <a:p>
            <a:r>
              <a:rPr lang="es-CO" sz="800" dirty="0" err="1">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Fuente:https</a:t>
            </a:r>
            <a:r>
              <a:rPr lang="es-CO" sz="800" dirty="0">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://www.google.com/</a:t>
            </a:r>
            <a:r>
              <a:rPr lang="es-CO" sz="800" dirty="0" err="1">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search?ei</a:t>
            </a:r>
            <a:r>
              <a:rPr lang="es-CO" sz="800" dirty="0">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=rd_2XI_DAdDk_AbU9pmwAw&amp;q=</a:t>
            </a:r>
            <a:r>
              <a:rPr lang="es-CO" sz="800" dirty="0" err="1">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definicion+de+skateholder&amp;oq</a:t>
            </a:r>
            <a:r>
              <a:rPr lang="es-CO" sz="800" dirty="0">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a:t>
            </a:r>
            <a:r>
              <a:rPr lang="es-CO" sz="800" dirty="0" err="1">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definicion+de+skateholder&amp;gs_l</a:t>
            </a:r>
            <a:r>
              <a:rPr lang="es-CO" sz="800" dirty="0">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=psy-ab.3..0i71l8.0.0..2025897...0.0..0.0.0.......0......gws-wiz.tUBza5vWRQs</a:t>
            </a:r>
            <a:endParaRPr lang="es-CO" sz="800" dirty="0">
              <a:solidFill>
                <a:schemeClr val="accent5"/>
              </a:solidFill>
              <a:latin typeface="Arial" panose="020B0604020202020204" pitchFamily="34" charset="0"/>
              <a:cs typeface="Arial" panose="020B0604020202020204" pitchFamily="34" charset="0"/>
            </a:endParaRPr>
          </a:p>
        </p:txBody>
      </p:sp>
      <p:sp>
        <p:nvSpPr>
          <p:cNvPr id="3" name="Rectángulo 2">
            <a:extLst>
              <a:ext uri="{FF2B5EF4-FFF2-40B4-BE49-F238E27FC236}">
                <a16:creationId xmlns:a16="http://schemas.microsoft.com/office/drawing/2014/main" id="{026633AD-AC32-45E9-B731-4EEDAF98A62F}"/>
              </a:ext>
            </a:extLst>
          </p:cNvPr>
          <p:cNvSpPr/>
          <p:nvPr/>
        </p:nvSpPr>
        <p:spPr>
          <a:xfrm>
            <a:off x="1219200" y="3429000"/>
            <a:ext cx="9520844" cy="3416320"/>
          </a:xfrm>
          <a:prstGeom prst="rect">
            <a:avLst/>
          </a:prstGeom>
        </p:spPr>
        <p:txBody>
          <a:bodyPr wrap="square">
            <a:spAutoFit/>
          </a:bodyPr>
          <a:lstStyle/>
          <a:p>
            <a:r>
              <a:rPr lang="es-ES" b="1" dirty="0">
                <a:latin typeface="Arial" panose="020B0604020202020204" pitchFamily="34" charset="0"/>
                <a:cs typeface="Arial" panose="020B0604020202020204" pitchFamily="34" charset="0"/>
              </a:rPr>
              <a:t>Atributo de Calidad del software:</a:t>
            </a:r>
            <a:r>
              <a:rPr lang="es-ES" dirty="0">
                <a:latin typeface="Arial" panose="020B0604020202020204" pitchFamily="34" charset="0"/>
                <a:cs typeface="Arial" panose="020B0604020202020204" pitchFamily="34" charset="0"/>
              </a:rPr>
              <a:t> son características no funcionales que se consideran deseables en un sistema de software</a:t>
            </a:r>
          </a:p>
          <a:p>
            <a:r>
              <a:rPr lang="es-CO" b="1" dirty="0">
                <a:latin typeface="Arial" panose="020B0604020202020204" pitchFamily="34" charset="0"/>
                <a:cs typeface="Arial" panose="020B0604020202020204" pitchFamily="34" charset="0"/>
              </a:rPr>
              <a:t>Simplicidad: </a:t>
            </a:r>
            <a:r>
              <a:rPr lang="es-ES" dirty="0">
                <a:latin typeface="Arial" panose="020B0604020202020204" pitchFamily="34" charset="0"/>
                <a:cs typeface="Arial" panose="020B0604020202020204" pitchFamily="34" charset="0"/>
              </a:rPr>
              <a:t>Simplicidad es la ausencia de complejidad o dificultades. En el desarrollo de software puede resultar de interés diferenciar entre complejidades esenciales y accidentales. </a:t>
            </a:r>
            <a:r>
              <a:rPr lang="es-ES" b="1" dirty="0">
                <a:latin typeface="Arial" panose="020B0604020202020204" pitchFamily="34" charset="0"/>
                <a:cs typeface="Arial" panose="020B0604020202020204" pitchFamily="34" charset="0"/>
              </a:rPr>
              <a:t>Complejidad esencial:</a:t>
            </a:r>
            <a:r>
              <a:rPr lang="es-ES" dirty="0">
                <a:latin typeface="Arial" panose="020B0604020202020204" pitchFamily="34" charset="0"/>
                <a:cs typeface="Arial" panose="020B0604020202020204" pitchFamily="34" charset="0"/>
              </a:rPr>
              <a:t> las que son propias o intrínsecas al problema que se desea solucionar. Es natural que un problema complejo tenga soluciones con algún grado de complejidad.</a:t>
            </a:r>
          </a:p>
          <a:p>
            <a:r>
              <a:rPr lang="es-ES" b="1" dirty="0">
                <a:latin typeface="Arial" panose="020B0604020202020204" pitchFamily="34" charset="0"/>
                <a:cs typeface="Arial" panose="020B0604020202020204" pitchFamily="34" charset="0"/>
              </a:rPr>
              <a:t>complejidades accidentales:</a:t>
            </a:r>
            <a:r>
              <a:rPr lang="es-ES" dirty="0">
                <a:latin typeface="Arial" panose="020B0604020202020204" pitchFamily="34" charset="0"/>
                <a:cs typeface="Arial" panose="020B0604020202020204" pitchFamily="34" charset="0"/>
              </a:rPr>
              <a:t> aquellas que surgen por malas decisiones de diseño. Naturalmente, se intentará evitar diseñar soluciones que sean más complejas de lo que el problema requiere.</a:t>
            </a:r>
          </a:p>
          <a:p>
            <a:endParaRPr lang="es-CO" b="1" dirty="0">
              <a:latin typeface="Arial" panose="020B0604020202020204" pitchFamily="34" charset="0"/>
              <a:cs typeface="Arial" panose="020B0604020202020204" pitchFamily="34" charset="0"/>
            </a:endParaRPr>
          </a:p>
          <a:p>
            <a:endParaRPr lang="es-CO"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1805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350BE0B-C4F5-4C85-8E66-36F62C84C830}"/>
              </a:ext>
            </a:extLst>
          </p:cNvPr>
          <p:cNvSpPr/>
          <p:nvPr/>
        </p:nvSpPr>
        <p:spPr>
          <a:xfrm>
            <a:off x="1213658" y="1166149"/>
            <a:ext cx="8728833" cy="4524315"/>
          </a:xfrm>
          <a:prstGeom prst="rect">
            <a:avLst/>
          </a:prstGeom>
        </p:spPr>
        <p:txBody>
          <a:bodyPr wrap="square">
            <a:spAutoFit/>
          </a:bodyPr>
          <a:lstStyle/>
          <a:p>
            <a:r>
              <a:rPr lang="es-CO" b="1" dirty="0">
                <a:latin typeface="Arial" panose="020B0604020202020204" pitchFamily="34" charset="0"/>
                <a:cs typeface="Arial" panose="020B0604020202020204" pitchFamily="34" charset="0"/>
              </a:rPr>
              <a:t>Correctitud, consistencia, completitud:</a:t>
            </a:r>
            <a:r>
              <a:rPr lang="es-CO" dirty="0">
                <a:latin typeface="Arial" panose="020B0604020202020204" pitchFamily="34" charset="0"/>
                <a:cs typeface="Arial" panose="020B0604020202020204" pitchFamily="34" charset="0"/>
              </a:rPr>
              <a:t> </a:t>
            </a:r>
            <a:r>
              <a:rPr lang="es-ES" dirty="0">
                <a:latin typeface="Arial" panose="020B0604020202020204" pitchFamily="34" charset="0"/>
                <a:cs typeface="Arial" panose="020B0604020202020204" pitchFamily="34" charset="0"/>
              </a:rPr>
              <a:t>Correctitud: Ausencia de errores. Consistencia: Coherencia entre las operaciones que realiza el usuario. Completitud: Capacidad del sistema para realizar todas las operaciones que usuario podría requerir</a:t>
            </a:r>
          </a:p>
          <a:p>
            <a:r>
              <a:rPr lang="es-CO" b="1" dirty="0">
                <a:latin typeface="Arial" panose="020B0604020202020204" pitchFamily="34" charset="0"/>
                <a:cs typeface="Arial" panose="020B0604020202020204" pitchFamily="34" charset="0"/>
              </a:rPr>
              <a:t>Robustez: </a:t>
            </a:r>
            <a:r>
              <a:rPr lang="es-ES" dirty="0">
                <a:latin typeface="Arial" panose="020B0604020202020204" pitchFamily="34" charset="0"/>
                <a:cs typeface="Arial" panose="020B0604020202020204" pitchFamily="34" charset="0"/>
              </a:rPr>
              <a:t>Robusto es un sistema que goza de buena salud y que brinda garantías de que va a continuar teniendo buena salud. Algunos síntomas de un sistema robusto son:</a:t>
            </a:r>
          </a:p>
          <a:p>
            <a:r>
              <a:rPr lang="es-ES" dirty="0">
                <a:latin typeface="Arial" panose="020B0604020202020204" pitchFamily="34" charset="0"/>
                <a:cs typeface="Arial" panose="020B0604020202020204" pitchFamily="34" charset="0"/>
              </a:rPr>
              <a:t>la capacidad de ser modificado sin introducir errores (opuesto a </a:t>
            </a:r>
            <a:r>
              <a:rPr lang="es-ES" i="1" dirty="0">
                <a:latin typeface="Arial" panose="020B0604020202020204" pitchFamily="34" charset="0"/>
                <a:cs typeface="Arial" panose="020B0604020202020204" pitchFamily="34" charset="0"/>
              </a:rPr>
              <a:t>error prone</a:t>
            </a:r>
            <a:r>
              <a:rPr lang="es-ES" dirty="0">
                <a:latin typeface="Arial" panose="020B0604020202020204" pitchFamily="34" charset="0"/>
                <a:cs typeface="Arial" panose="020B0604020202020204" pitchFamily="34" charset="0"/>
              </a:rPr>
              <a:t>)</a:t>
            </a:r>
          </a:p>
          <a:p>
            <a:r>
              <a:rPr lang="es-ES" dirty="0">
                <a:latin typeface="Arial" panose="020B0604020202020204" pitchFamily="34" charset="0"/>
                <a:cs typeface="Arial" panose="020B0604020202020204" pitchFamily="34" charset="0"/>
              </a:rPr>
              <a:t>durabilidad del sistema funcionando correctamente (no aparecen errores aleatorios)</a:t>
            </a:r>
          </a:p>
          <a:p>
            <a:endParaRPr lang="es-ES" dirty="0">
              <a:latin typeface="Arial" panose="020B0604020202020204" pitchFamily="34" charset="0"/>
              <a:cs typeface="Arial" panose="020B0604020202020204" pitchFamily="34" charset="0"/>
            </a:endParaRPr>
          </a:p>
          <a:p>
            <a:r>
              <a:rPr lang="es-CO" b="1" dirty="0">
                <a:latin typeface="Arial" panose="020B0604020202020204" pitchFamily="34" charset="0"/>
                <a:cs typeface="Arial" panose="020B0604020202020204" pitchFamily="34" charset="0"/>
              </a:rPr>
              <a:t>Flexibilidad: </a:t>
            </a:r>
            <a:r>
              <a:rPr lang="es-ES" dirty="0">
                <a:latin typeface="Arial" panose="020B0604020202020204" pitchFamily="34" charset="0"/>
                <a:cs typeface="Arial" panose="020B0604020202020204" pitchFamily="34" charset="0"/>
              </a:rPr>
              <a:t>También llamada </a:t>
            </a:r>
            <a:r>
              <a:rPr lang="es-ES" i="1" dirty="0">
                <a:latin typeface="Arial" panose="020B0604020202020204" pitchFamily="34" charset="0"/>
                <a:cs typeface="Arial" panose="020B0604020202020204" pitchFamily="34" charset="0"/>
              </a:rPr>
              <a:t>modificabilidad</a:t>
            </a:r>
            <a:r>
              <a:rPr lang="es-ES" dirty="0">
                <a:latin typeface="Arial" panose="020B0604020202020204" pitchFamily="34" charset="0"/>
                <a:cs typeface="Arial" panose="020B0604020202020204" pitchFamily="34" charset="0"/>
              </a:rPr>
              <a:t>, es la capacidad para admitir cambios que pueden ser necesarios tanto por un cambio de requerimientos como por la detección de un error que debe ser corregido. Una variante de flexibilidad es la </a:t>
            </a:r>
            <a:r>
              <a:rPr lang="es-ES" i="1" dirty="0">
                <a:latin typeface="Arial" panose="020B0604020202020204" pitchFamily="34" charset="0"/>
                <a:cs typeface="Arial" panose="020B0604020202020204" pitchFamily="34" charset="0"/>
              </a:rPr>
              <a:t>extensibilidad</a:t>
            </a:r>
            <a:r>
              <a:rPr lang="es-ES" dirty="0">
                <a:latin typeface="Arial" panose="020B0604020202020204" pitchFamily="34" charset="0"/>
                <a:cs typeface="Arial" panose="020B0604020202020204" pitchFamily="34" charset="0"/>
              </a:rPr>
              <a:t>, es decir, la posibilidad de agregar nuevos requerimientos</a:t>
            </a:r>
            <a:endParaRPr lang="es-CO" b="1" dirty="0">
              <a:latin typeface="Arial" panose="020B0604020202020204" pitchFamily="34" charset="0"/>
              <a:cs typeface="Arial" panose="020B0604020202020204" pitchFamily="34" charset="0"/>
            </a:endParaRPr>
          </a:p>
          <a:p>
            <a:endParaRPr lang="es-CO" b="1" dirty="0">
              <a:latin typeface="Arial" panose="020B0604020202020204" pitchFamily="34" charset="0"/>
              <a:cs typeface="Arial" panose="020B0604020202020204" pitchFamily="34" charset="0"/>
            </a:endParaRPr>
          </a:p>
          <a:p>
            <a:endParaRPr lang="es-CO"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2816973"/>
      </p:ext>
    </p:extLst>
  </p:cSld>
  <p:clrMapOvr>
    <a:masterClrMapping/>
  </p:clrMapOvr>
</p:sld>
</file>

<file path=ppt/theme/theme1.xml><?xml version="1.0" encoding="utf-8"?>
<a:theme xmlns:a="http://schemas.openxmlformats.org/drawingml/2006/main" name="Gota">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TM04033925[[fn=Gota]]</Template>
  <TotalTime>223</TotalTime>
  <Words>1153</Words>
  <Application>Microsoft Office PowerPoint</Application>
  <PresentationFormat>Panorámica</PresentationFormat>
  <Paragraphs>69</Paragraphs>
  <Slides>19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Arial</vt:lpstr>
      <vt:lpstr>Arial</vt:lpstr>
      <vt:lpstr>Tw Cen MT</vt:lpstr>
      <vt:lpstr>Gota</vt:lpstr>
      <vt:lpstr>Requerimientos Funcionales Y No Funcionales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Requerimientos Funcionales Y No Funcionales</dc:title>
  <dc:creator>APRENDIZ</dc:creator>
  <cp:lastModifiedBy>APRENDIZ</cp:lastModifiedBy>
  <cp:revision>20</cp:revision>
  <dcterms:created xsi:type="dcterms:W3CDTF">2019-06-04T19:04:17Z</dcterms:created>
  <dcterms:modified xsi:type="dcterms:W3CDTF">2019-06-04T22:47:38Z</dcterms:modified>
</cp:coreProperties>
</file>