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7" r:id="rId1"/>
  </p:sldMasterIdLst>
  <p:sldIdLst>
    <p:sldId id="256" r:id="rId2"/>
    <p:sldId id="257" r:id="rId3"/>
    <p:sldId id="258" r:id="rId4"/>
    <p:sldId id="260" r:id="rId5"/>
    <p:sldId id="259"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114" d="100"/>
          <a:sy n="114" d="100"/>
        </p:scale>
        <p:origin x="30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4226428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8664C608-40B1-4030-A28D-5B74BC98ADCE}" type="datetimeFigureOut">
              <a:rPr lang="en-US" smtClean="0"/>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85177179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8664C608-40B1-4030-A28D-5B74BC98ADCE}" type="datetimeFigureOut">
              <a:rPr lang="en-US" smtClean="0"/>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3683011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8664C608-40B1-4030-A28D-5B74BC98ADCE}" type="datetimeFigureOut">
              <a:rPr lang="en-US" smtClean="0"/>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19152796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8664C608-40B1-4030-A28D-5B74BC98ADCE}" type="datetimeFigureOut">
              <a:rPr lang="en-US" smtClean="0"/>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4344680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8664C608-40B1-4030-A28D-5B74BC98ADCE}" type="datetimeFigureOut">
              <a:rPr lang="en-US" smtClean="0"/>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11506241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653610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749546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810677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C6F822A4-8DA6-4447-9B1F-C5DB58435268}" type="datetimeFigureOut">
              <a:rPr lang="en-US" smtClean="0"/>
              <a:t>6/6/2019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203629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6/6/2019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304023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6/6/2019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146375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6/6/2019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266594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6/6/2019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633579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DA16AA21-1863-4931-97CB-99D0A168701B}" type="datetimeFigureOut">
              <a:rPr lang="en-US" smtClean="0"/>
              <a:t>6/6/2019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04222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3772C379-9A7C-4C87-A116-CBE9F58B04C5}" type="datetimeFigureOut">
              <a:rPr lang="en-US" smtClean="0"/>
              <a:t>6/6/2019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5319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664C608-40B1-4030-A28D-5B74BC98ADCE}" type="datetimeFigureOut">
              <a:rPr lang="en-US" smtClean="0"/>
              <a:t>6/6/2019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4133321409"/>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los5sentidosdelperiodista.blogspot.com/2016/03/usos-incorrectos-de-la-coma.html" TargetMode="External"/><Relationship Id="rId2" Type="http://schemas.openxmlformats.org/officeDocument/2006/relationships/hyperlink" Target="https://es.wikipedia.org/wiki/Coma_(puntuaci&#243;n)" TargetMode="Externa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hyperlink" Target="https://es.wikipedia.org/wiki/Punto_y_coma"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49844" y="520316"/>
            <a:ext cx="7766936" cy="1646302"/>
          </a:xfrm>
        </p:spPr>
        <p:txBody>
          <a:bodyPr/>
          <a:lstStyle/>
          <a:p>
            <a:r>
              <a:rPr lang="es-CO" dirty="0"/>
              <a:t>SIGNOS DE PUNTUACION. </a:t>
            </a:r>
          </a:p>
        </p:txBody>
      </p:sp>
      <p:sp>
        <p:nvSpPr>
          <p:cNvPr id="3" name="Subtítulo 2"/>
          <p:cNvSpPr>
            <a:spLocks noGrp="1"/>
          </p:cNvSpPr>
          <p:nvPr>
            <p:ph type="subTitle" idx="1"/>
          </p:nvPr>
        </p:nvSpPr>
        <p:spPr>
          <a:xfrm>
            <a:off x="649844" y="4264831"/>
            <a:ext cx="3016992" cy="2015896"/>
          </a:xfrm>
        </p:spPr>
        <p:txBody>
          <a:bodyPr>
            <a:noAutofit/>
          </a:bodyPr>
          <a:lstStyle/>
          <a:p>
            <a:r>
              <a:rPr lang="es-CO" sz="1400" dirty="0">
                <a:latin typeface="Arial Black" panose="020B0A04020102020204" pitchFamily="34" charset="0"/>
              </a:rPr>
              <a:t> </a:t>
            </a:r>
          </a:p>
          <a:p>
            <a:r>
              <a:rPr lang="es-CO" sz="1400" dirty="0">
                <a:latin typeface="Arial Black" panose="020B0A04020102020204" pitchFamily="34" charset="0"/>
              </a:rPr>
              <a:t>Realizado por:</a:t>
            </a:r>
          </a:p>
          <a:p>
            <a:pPr>
              <a:lnSpc>
                <a:spcPct val="100000"/>
              </a:lnSpc>
            </a:pPr>
            <a:r>
              <a:rPr lang="es-CO" sz="1400" dirty="0">
                <a:latin typeface="Arial Black" panose="020B0A04020102020204" pitchFamily="34" charset="0"/>
              </a:rPr>
              <a:t>Diego Hernández Polanco  </a:t>
            </a:r>
          </a:p>
          <a:p>
            <a:pPr>
              <a:lnSpc>
                <a:spcPct val="100000"/>
              </a:lnSpc>
            </a:pPr>
            <a:r>
              <a:rPr lang="es-CO" sz="1400" dirty="0">
                <a:latin typeface="Arial Black" panose="020B0A04020102020204" pitchFamily="34" charset="0"/>
              </a:rPr>
              <a:t>Caled Andrés Plazas</a:t>
            </a:r>
          </a:p>
          <a:p>
            <a:pPr>
              <a:lnSpc>
                <a:spcPct val="100000"/>
              </a:lnSpc>
            </a:pPr>
            <a:r>
              <a:rPr lang="es-CO" sz="1400" dirty="0">
                <a:latin typeface="Arial Black" panose="020B0A04020102020204" pitchFamily="34" charset="0"/>
              </a:rPr>
              <a:t>Jhonatán Stiven Bernal </a:t>
            </a:r>
          </a:p>
          <a:p>
            <a:pPr>
              <a:lnSpc>
                <a:spcPct val="100000"/>
              </a:lnSpc>
            </a:pPr>
            <a:r>
              <a:rPr lang="es-CO" sz="1400" dirty="0">
                <a:latin typeface="Arial Black" panose="020B0A04020102020204" pitchFamily="34" charset="0"/>
              </a:rPr>
              <a:t>Maicol David Prieto</a:t>
            </a:r>
          </a:p>
        </p:txBody>
      </p:sp>
    </p:spTree>
    <p:extLst>
      <p:ext uri="{BB962C8B-B14F-4D97-AF65-F5344CB8AC3E}">
        <p14:creationId xmlns:p14="http://schemas.microsoft.com/office/powerpoint/2010/main" val="2109285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br>
              <a:rPr lang="es-CO" dirty="0"/>
            </a:br>
            <a:endParaRPr lang="es-CO" dirty="0"/>
          </a:p>
        </p:txBody>
      </p:sp>
      <p:sp>
        <p:nvSpPr>
          <p:cNvPr id="3" name="Marcador de contenido 2"/>
          <p:cNvSpPr>
            <a:spLocks noGrp="1"/>
          </p:cNvSpPr>
          <p:nvPr>
            <p:ph idx="1"/>
          </p:nvPr>
        </p:nvSpPr>
        <p:spPr>
          <a:xfrm>
            <a:off x="1069848" y="718457"/>
            <a:ext cx="10058400" cy="5453743"/>
          </a:xfrm>
        </p:spPr>
        <p:txBody>
          <a:bodyPr/>
          <a:lstStyle/>
          <a:p>
            <a:pPr marL="0" indent="0">
              <a:buNone/>
            </a:pPr>
            <a:r>
              <a:rPr lang="es-CO" dirty="0"/>
              <a:t>Herramientas que permiten al lector determinar estructuras y sentidos a los textos, indicando las pausas y el  modo de ritmo, acento y entonación. </a:t>
            </a:r>
          </a:p>
          <a:p>
            <a:pPr marL="0" indent="0">
              <a:buNone/>
            </a:pPr>
            <a:r>
              <a:rPr lang="es-CO" dirty="0"/>
              <a:t>El uso adecuado de la puntuación permite evitar la ambigüedad en textos que, sin el uso de los signos de puntuación, podrían tener interpretaciones diferentes. </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0395" y="2637390"/>
            <a:ext cx="8232536" cy="2991395"/>
          </a:xfrm>
          <a:prstGeom prst="rect">
            <a:avLst/>
          </a:prstGeom>
        </p:spPr>
      </p:pic>
    </p:spTree>
    <p:extLst>
      <p:ext uri="{BB962C8B-B14F-4D97-AF65-F5344CB8AC3E}">
        <p14:creationId xmlns:p14="http://schemas.microsoft.com/office/powerpoint/2010/main" val="1065694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Reglas generales para el uso de los signos de puntuación</a:t>
            </a:r>
          </a:p>
        </p:txBody>
      </p:sp>
      <p:sp>
        <p:nvSpPr>
          <p:cNvPr id="3" name="Marcador de contenido 2"/>
          <p:cNvSpPr>
            <a:spLocks noGrp="1"/>
          </p:cNvSpPr>
          <p:nvPr>
            <p:ph idx="1"/>
          </p:nvPr>
        </p:nvSpPr>
        <p:spPr>
          <a:xfrm>
            <a:off x="1069848" y="2121408"/>
            <a:ext cx="10058400" cy="3195175"/>
          </a:xfrm>
        </p:spPr>
        <p:txBody>
          <a:bodyPr>
            <a:normAutofit fontScale="85000" lnSpcReduction="20000"/>
          </a:bodyPr>
          <a:lstStyle/>
          <a:p>
            <a:pPr marL="457200" indent="-457200">
              <a:buAutoNum type="arabicPeriod"/>
            </a:pPr>
            <a:r>
              <a:rPr lang="es-CO" dirty="0"/>
              <a:t>La coma (,) </a:t>
            </a:r>
          </a:p>
          <a:p>
            <a:pPr marL="457200" indent="-457200">
              <a:buAutoNum type="arabicPeriod"/>
            </a:pPr>
            <a:r>
              <a:rPr lang="es-CO" dirty="0"/>
              <a:t>Uso de la coma</a:t>
            </a:r>
          </a:p>
          <a:p>
            <a:pPr marL="457200" indent="-457200">
              <a:buAutoNum type="arabicPeriod"/>
            </a:pPr>
            <a:r>
              <a:rPr lang="es-CO" dirty="0"/>
              <a:t>Uso incorrecto de la coma</a:t>
            </a:r>
          </a:p>
          <a:p>
            <a:pPr marL="457200" indent="-457200">
              <a:buAutoNum type="arabicPeriod"/>
            </a:pPr>
            <a:r>
              <a:rPr lang="es-CO" dirty="0"/>
              <a:t>El punto y coma (;) </a:t>
            </a:r>
          </a:p>
          <a:p>
            <a:pPr marL="457200" indent="-457200">
              <a:buAutoNum type="arabicPeriod"/>
            </a:pPr>
            <a:r>
              <a:rPr lang="es-CO" dirty="0"/>
              <a:t>Uso del punto y coma</a:t>
            </a:r>
          </a:p>
          <a:p>
            <a:pPr marL="457200" indent="-457200">
              <a:buAutoNum type="arabicPeriod"/>
            </a:pPr>
            <a:r>
              <a:rPr lang="es-CO" dirty="0"/>
              <a:t>Dos puntos (</a:t>
            </a:r>
            <a:r>
              <a:rPr lang="es-CO" dirty="0">
                <a:sym typeface="Wingdings" panose="05000000000000000000" pitchFamily="2" charset="2"/>
              </a:rPr>
              <a:t>:) </a:t>
            </a:r>
          </a:p>
          <a:p>
            <a:pPr marL="457200" indent="-457200">
              <a:buAutoNum type="arabicPeriod"/>
            </a:pPr>
            <a:r>
              <a:rPr lang="es-CO" dirty="0">
                <a:sym typeface="Wingdings" panose="05000000000000000000" pitchFamily="2" charset="2"/>
              </a:rPr>
              <a:t>Uso de los dos puntos</a:t>
            </a:r>
          </a:p>
          <a:p>
            <a:pPr marL="457200" indent="-457200">
              <a:buAutoNum type="arabicPeriod"/>
            </a:pPr>
            <a:r>
              <a:rPr lang="es-CO" dirty="0">
                <a:sym typeface="Wingdings" panose="05000000000000000000" pitchFamily="2" charset="2"/>
              </a:rPr>
              <a:t>Puntos suspensivos</a:t>
            </a:r>
          </a:p>
          <a:p>
            <a:pPr marL="457200" indent="-457200">
              <a:buAutoNum type="arabicPeriod"/>
            </a:pPr>
            <a:r>
              <a:rPr lang="es-CO" dirty="0">
                <a:sym typeface="Wingdings" panose="05000000000000000000" pitchFamily="2" charset="2"/>
              </a:rPr>
              <a:t>Uso de los puntos suspensivos</a:t>
            </a:r>
          </a:p>
          <a:p>
            <a:pPr marL="457200" indent="-457200">
              <a:buAutoNum type="arabicPeriod"/>
            </a:pPr>
            <a:r>
              <a:rPr lang="es-CO" dirty="0">
                <a:sym typeface="Wingdings" panose="05000000000000000000" pitchFamily="2" charset="2"/>
              </a:rPr>
              <a:t>Signos de interrogación y exclamación</a:t>
            </a:r>
            <a:endParaRPr lang="es-CO" dirty="0"/>
          </a:p>
        </p:txBody>
      </p:sp>
      <p:pic>
        <p:nvPicPr>
          <p:cNvPr id="6146" name="Picture 2" descr="Resultado de imagen para signos de puntuacion">
            <a:extLst>
              <a:ext uri="{FF2B5EF4-FFF2-40B4-BE49-F238E27FC236}">
                <a16:creationId xmlns:a16="http://schemas.microsoft.com/office/drawing/2014/main" id="{D618CBE0-8DE9-4CF9-9326-4B2047004B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7568" y="1753234"/>
            <a:ext cx="3834957" cy="28214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580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628073" y="436617"/>
            <a:ext cx="6096000" cy="1508105"/>
          </a:xfrm>
          <a:prstGeom prst="rect">
            <a:avLst/>
          </a:prstGeom>
        </p:spPr>
        <p:txBody>
          <a:bodyPr>
            <a:spAutoFit/>
          </a:bodyPr>
          <a:lstStyle/>
          <a:p>
            <a:r>
              <a:rPr lang="es-419" sz="1600" dirty="0">
                <a:latin typeface="Arial" panose="020B0604020202020204" pitchFamily="34" charset="0"/>
                <a:cs typeface="Arial" panose="020B0604020202020204" pitchFamily="34" charset="0"/>
              </a:rPr>
              <a:t>1.La coma: se usa para separar y hacer pequeñas pausas en un texto, párrafo u oración, salvo los que vengan precedidos por alguna de las conjunciones y, e, o, u o ni. Por ejemplo: Tengo perros, gatos, conejos y pajaritos.</a:t>
            </a:r>
          </a:p>
          <a:p>
            <a:r>
              <a:rPr lang="es-419" sz="1000" dirty="0">
                <a:latin typeface="Arial" panose="020B0604020202020204" pitchFamily="34" charset="0"/>
                <a:cs typeface="Arial" panose="020B0604020202020204" pitchFamily="34" charset="0"/>
                <a:hlinkClick r:id="rId2"/>
              </a:rPr>
              <a:t>https://es.wikipedia.org/wiki/Coma_(puntuación)</a:t>
            </a:r>
            <a:endParaRPr lang="es-419" sz="1000" dirty="0">
              <a:latin typeface="Arial" panose="020B0604020202020204" pitchFamily="34" charset="0"/>
              <a:cs typeface="Arial" panose="020B0604020202020204" pitchFamily="34" charset="0"/>
            </a:endParaRPr>
          </a:p>
          <a:p>
            <a:endParaRPr lang="es-419" dirty="0"/>
          </a:p>
        </p:txBody>
      </p:sp>
      <p:sp>
        <p:nvSpPr>
          <p:cNvPr id="7" name="Rectángulo 6"/>
          <p:cNvSpPr/>
          <p:nvPr/>
        </p:nvSpPr>
        <p:spPr>
          <a:xfrm>
            <a:off x="6096000" y="1695341"/>
            <a:ext cx="6096000" cy="1508105"/>
          </a:xfrm>
          <a:prstGeom prst="rect">
            <a:avLst/>
          </a:prstGeom>
        </p:spPr>
        <p:txBody>
          <a:bodyPr>
            <a:spAutoFit/>
          </a:bodyPr>
          <a:lstStyle/>
          <a:p>
            <a:r>
              <a:rPr lang="es-419" sz="1600" dirty="0">
                <a:latin typeface="Arial" panose="020B0604020202020204" pitchFamily="34" charset="0"/>
                <a:cs typeface="Arial" panose="020B0604020202020204" pitchFamily="34" charset="0"/>
              </a:rPr>
              <a:t>2.Uso de la coma: reglas para su uso son las siguientes: Se utiliza la coma: Para separar los diversos elementos de una serie, por ejemplo: Me gustan sus ojos, sus labios, su cabello, sus hombros.</a:t>
            </a:r>
          </a:p>
          <a:p>
            <a:r>
              <a:rPr lang="es-419" sz="1000" dirty="0">
                <a:solidFill>
                  <a:srgbClr val="FFC000"/>
                </a:solidFill>
                <a:latin typeface="Arial" panose="020B0604020202020204" pitchFamily="34" charset="0"/>
                <a:cs typeface="Arial" panose="020B0604020202020204" pitchFamily="34" charset="0"/>
              </a:rPr>
              <a:t>csh.izt.uam.mx/</a:t>
            </a:r>
            <a:r>
              <a:rPr lang="es-419" sz="1000" dirty="0" err="1">
                <a:solidFill>
                  <a:srgbClr val="FFC000"/>
                </a:solidFill>
                <a:latin typeface="Arial" panose="020B0604020202020204" pitchFamily="34" charset="0"/>
                <a:cs typeface="Arial" panose="020B0604020202020204" pitchFamily="34" charset="0"/>
              </a:rPr>
              <a:t>ortografia</a:t>
            </a:r>
            <a:r>
              <a:rPr lang="es-419" sz="1000" dirty="0">
                <a:solidFill>
                  <a:srgbClr val="FFC000"/>
                </a:solidFill>
                <a:latin typeface="Arial" panose="020B0604020202020204" pitchFamily="34" charset="0"/>
                <a:cs typeface="Arial" panose="020B0604020202020204" pitchFamily="34" charset="0"/>
              </a:rPr>
              <a:t>/</a:t>
            </a:r>
            <a:r>
              <a:rPr lang="es-419" sz="1000" dirty="0" err="1">
                <a:solidFill>
                  <a:srgbClr val="FFC000"/>
                </a:solidFill>
                <a:latin typeface="Arial" panose="020B0604020202020204" pitchFamily="34" charset="0"/>
                <a:cs typeface="Arial" panose="020B0604020202020204" pitchFamily="34" charset="0"/>
              </a:rPr>
              <a:t>ortografia</a:t>
            </a:r>
            <a:r>
              <a:rPr lang="es-419" sz="1000" dirty="0">
                <a:solidFill>
                  <a:srgbClr val="FFC000"/>
                </a:solidFill>
                <a:latin typeface="Arial" panose="020B0604020202020204" pitchFamily="34" charset="0"/>
                <a:cs typeface="Arial" panose="020B0604020202020204" pitchFamily="34" charset="0"/>
              </a:rPr>
              <a:t>/</a:t>
            </a:r>
            <a:r>
              <a:rPr lang="es-419" sz="1000" dirty="0" err="1">
                <a:solidFill>
                  <a:srgbClr val="FFC000"/>
                </a:solidFill>
                <a:latin typeface="Arial" panose="020B0604020202020204" pitchFamily="34" charset="0"/>
                <a:cs typeface="Arial" panose="020B0604020202020204" pitchFamily="34" charset="0"/>
              </a:rPr>
              <a:t>signosdepuntuacion</a:t>
            </a:r>
            <a:r>
              <a:rPr lang="es-419" sz="1000" dirty="0">
                <a:solidFill>
                  <a:srgbClr val="FFC000"/>
                </a:solidFill>
                <a:latin typeface="Arial" panose="020B0604020202020204" pitchFamily="34" charset="0"/>
                <a:cs typeface="Arial" panose="020B0604020202020204" pitchFamily="34" charset="0"/>
              </a:rPr>
              <a:t>/coma/coma.html</a:t>
            </a:r>
          </a:p>
          <a:p>
            <a:endParaRPr lang="es-419" dirty="0"/>
          </a:p>
        </p:txBody>
      </p:sp>
      <p:sp>
        <p:nvSpPr>
          <p:cNvPr id="8" name="CuadroTexto 7"/>
          <p:cNvSpPr txBox="1"/>
          <p:nvPr/>
        </p:nvSpPr>
        <p:spPr>
          <a:xfrm>
            <a:off x="558021" y="3452827"/>
            <a:ext cx="6420829" cy="738664"/>
          </a:xfrm>
          <a:prstGeom prst="rect">
            <a:avLst/>
          </a:prstGeom>
          <a:noFill/>
        </p:spPr>
        <p:txBody>
          <a:bodyPr wrap="square" rtlCol="0">
            <a:spAutoFit/>
          </a:bodyPr>
          <a:lstStyle/>
          <a:p>
            <a:r>
              <a:rPr lang="es-CO" sz="1600" dirty="0">
                <a:latin typeface="Arial" panose="020B0604020202020204" pitchFamily="34" charset="0"/>
                <a:cs typeface="Arial" panose="020B0604020202020204" pitchFamily="34" charset="0"/>
              </a:rPr>
              <a:t>3.Uso incorrecto de la coma: </a:t>
            </a:r>
            <a:r>
              <a:rPr lang="es-419" sz="1600" dirty="0">
                <a:latin typeface="Arial" panose="020B0604020202020204" pitchFamily="34" charset="0"/>
                <a:cs typeface="Arial" panose="020B0604020202020204" pitchFamily="34" charset="0"/>
              </a:rPr>
              <a:t>Es incorrecto  introducir una coma entre el sujeto y el verbo de una oración.</a:t>
            </a:r>
          </a:p>
          <a:p>
            <a:r>
              <a:rPr lang="es-419" sz="1000" dirty="0">
                <a:latin typeface="Arial" panose="020B0604020202020204" pitchFamily="34" charset="0"/>
                <a:cs typeface="Arial" panose="020B0604020202020204" pitchFamily="34" charset="0"/>
                <a:hlinkClick r:id="rId3"/>
              </a:rPr>
              <a:t>http://los5sentidosdelperiodista.blogspot.com/2016/03/usos-incorrectos-de-la-coma.html</a:t>
            </a:r>
            <a:endParaRPr lang="es-419" sz="1000" dirty="0">
              <a:latin typeface="Arial" panose="020B0604020202020204" pitchFamily="34" charset="0"/>
              <a:cs typeface="Arial" panose="020B0604020202020204" pitchFamily="34" charset="0"/>
            </a:endParaRPr>
          </a:p>
        </p:txBody>
      </p:sp>
      <p:sp>
        <p:nvSpPr>
          <p:cNvPr id="9" name="Rectángulo 8"/>
          <p:cNvSpPr/>
          <p:nvPr/>
        </p:nvSpPr>
        <p:spPr>
          <a:xfrm>
            <a:off x="6022110" y="4499267"/>
            <a:ext cx="6096000" cy="1231106"/>
          </a:xfrm>
          <a:prstGeom prst="rect">
            <a:avLst/>
          </a:prstGeom>
        </p:spPr>
        <p:txBody>
          <a:bodyPr>
            <a:spAutoFit/>
          </a:bodyPr>
          <a:lstStyle/>
          <a:p>
            <a:r>
              <a:rPr lang="es-419" sz="1600" dirty="0">
                <a:latin typeface="Arial" panose="020B0604020202020204" pitchFamily="34" charset="0"/>
                <a:cs typeface="Arial" panose="020B0604020202020204" pitchFamily="34" charset="0"/>
              </a:rPr>
              <a:t>4. El punto y coma : es un signo ortográfico y de puntuación que consiste de una coma en la parte inferior con un punto en la parte superior. Se usa para separar ideas generales</a:t>
            </a:r>
          </a:p>
          <a:p>
            <a:r>
              <a:rPr lang="es-419" sz="1000" dirty="0">
                <a:latin typeface="Arial" panose="020B0604020202020204" pitchFamily="34" charset="0"/>
                <a:cs typeface="Arial" panose="020B0604020202020204" pitchFamily="34" charset="0"/>
                <a:hlinkClick r:id="rId4"/>
              </a:rPr>
              <a:t>https://es.wikipedia.org/wiki/Punto_y_coma</a:t>
            </a:r>
          </a:p>
          <a:p>
            <a:endParaRPr lang="es-419" sz="1600" dirty="0">
              <a:latin typeface="Arial" panose="020B0604020202020204" pitchFamily="34" charset="0"/>
              <a:cs typeface="Arial" panose="020B0604020202020204" pitchFamily="34" charset="0"/>
            </a:endParaRPr>
          </a:p>
        </p:txBody>
      </p:sp>
      <p:pic>
        <p:nvPicPr>
          <p:cNvPr id="4098" name="Picture 2" descr="Resultado de imagen para coma">
            <a:extLst>
              <a:ext uri="{FF2B5EF4-FFF2-40B4-BE49-F238E27FC236}">
                <a16:creationId xmlns:a16="http://schemas.microsoft.com/office/drawing/2014/main" id="{58B70D99-BB7F-4547-9293-0F6B997C22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0075" y="4623271"/>
            <a:ext cx="2126738"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1190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787AB24B-758E-42EF-B255-1D2D823B73FD}"/>
              </a:ext>
            </a:extLst>
          </p:cNvPr>
          <p:cNvSpPr/>
          <p:nvPr/>
        </p:nvSpPr>
        <p:spPr>
          <a:xfrm>
            <a:off x="1468073" y="1331636"/>
            <a:ext cx="6096000" cy="1477328"/>
          </a:xfrm>
          <a:prstGeom prst="rect">
            <a:avLst/>
          </a:prstGeom>
        </p:spPr>
        <p:txBody>
          <a:bodyPr>
            <a:spAutoFit/>
          </a:bodyPr>
          <a:lstStyle/>
          <a:p>
            <a:r>
              <a:rPr lang="es-ES" dirty="0"/>
              <a:t>Los dos puntos es un signo de puntuación que indica que lo que sigue es consecuencia o conclusión de lo que antecede y que en el habla es una pausa precedida de un descenso en el tono. Dicha pausa es mayor que la de la coma y menor que la del punto.</a:t>
            </a:r>
            <a:endParaRPr lang="es-CO" dirty="0"/>
          </a:p>
        </p:txBody>
      </p:sp>
      <p:sp>
        <p:nvSpPr>
          <p:cNvPr id="4" name="CuadroTexto 3">
            <a:extLst>
              <a:ext uri="{FF2B5EF4-FFF2-40B4-BE49-F238E27FC236}">
                <a16:creationId xmlns:a16="http://schemas.microsoft.com/office/drawing/2014/main" id="{B42F2219-7B20-47C1-B930-C130E43ECEFC}"/>
              </a:ext>
            </a:extLst>
          </p:cNvPr>
          <p:cNvSpPr txBox="1"/>
          <p:nvPr/>
        </p:nvSpPr>
        <p:spPr>
          <a:xfrm>
            <a:off x="1468073" y="612396"/>
            <a:ext cx="6096000" cy="646331"/>
          </a:xfrm>
          <a:prstGeom prst="rect">
            <a:avLst/>
          </a:prstGeom>
          <a:noFill/>
        </p:spPr>
        <p:txBody>
          <a:bodyPr wrap="square" rtlCol="0">
            <a:spAutoFit/>
          </a:bodyPr>
          <a:lstStyle/>
          <a:p>
            <a:r>
              <a:rPr lang="es-ES" sz="3600" b="1" dirty="0">
                <a:solidFill>
                  <a:schemeClr val="accent2">
                    <a:lumMod val="60000"/>
                    <a:lumOff val="40000"/>
                  </a:schemeClr>
                </a:solidFill>
                <a:latin typeface="Arial" panose="020B0604020202020204" pitchFamily="34" charset="0"/>
                <a:cs typeface="Arial" panose="020B0604020202020204" pitchFamily="34" charset="0"/>
              </a:rPr>
              <a:t>Uso de los dos puntos :</a:t>
            </a:r>
            <a:endParaRPr lang="es-CO" sz="3600" b="1" dirty="0">
              <a:solidFill>
                <a:schemeClr val="accent2">
                  <a:lumMod val="60000"/>
                  <a:lumOff val="40000"/>
                </a:schemeClr>
              </a:solidFill>
              <a:latin typeface="Arial" panose="020B0604020202020204" pitchFamily="34" charset="0"/>
              <a:cs typeface="Arial" panose="020B0604020202020204" pitchFamily="34" charset="0"/>
            </a:endParaRPr>
          </a:p>
        </p:txBody>
      </p:sp>
      <p:sp>
        <p:nvSpPr>
          <p:cNvPr id="7" name="Rectángulo 6">
            <a:extLst>
              <a:ext uri="{FF2B5EF4-FFF2-40B4-BE49-F238E27FC236}">
                <a16:creationId xmlns:a16="http://schemas.microsoft.com/office/drawing/2014/main" id="{3F193679-89A8-4649-9E82-4E33F7D824E1}"/>
              </a:ext>
            </a:extLst>
          </p:cNvPr>
          <p:cNvSpPr/>
          <p:nvPr/>
        </p:nvSpPr>
        <p:spPr>
          <a:xfrm>
            <a:off x="1393970" y="4008676"/>
            <a:ext cx="6096000" cy="1754326"/>
          </a:xfrm>
          <a:prstGeom prst="rect">
            <a:avLst/>
          </a:prstGeom>
        </p:spPr>
        <p:txBody>
          <a:bodyPr>
            <a:spAutoFit/>
          </a:bodyPr>
          <a:lstStyle/>
          <a:p>
            <a:r>
              <a:rPr lang="es-ES" dirty="0"/>
              <a:t>El signo de puntos suspensivos es un signo de puntuación formado por tres —y solo tres— puntos consecutivos (...), llamado así porque entre sus usos principales está el de dejar en suspense el discurso. Supone una interrupción de la oración en un final impreciso. En la pronunciación representan una pausa y una entonación suspendida.</a:t>
            </a:r>
            <a:endParaRPr lang="es-CO" dirty="0"/>
          </a:p>
        </p:txBody>
      </p:sp>
      <p:sp>
        <p:nvSpPr>
          <p:cNvPr id="8" name="CuadroTexto 7">
            <a:extLst>
              <a:ext uri="{FF2B5EF4-FFF2-40B4-BE49-F238E27FC236}">
                <a16:creationId xmlns:a16="http://schemas.microsoft.com/office/drawing/2014/main" id="{806E6FE1-2BD7-415E-A7A1-201CAAF2BBDC}"/>
              </a:ext>
            </a:extLst>
          </p:cNvPr>
          <p:cNvSpPr txBox="1"/>
          <p:nvPr/>
        </p:nvSpPr>
        <p:spPr>
          <a:xfrm>
            <a:off x="1610686" y="3429000"/>
            <a:ext cx="5276675" cy="369332"/>
          </a:xfrm>
          <a:prstGeom prst="rect">
            <a:avLst/>
          </a:prstGeom>
          <a:noFill/>
        </p:spPr>
        <p:txBody>
          <a:bodyPr wrap="square" rtlCol="0">
            <a:spAutoFit/>
          </a:bodyPr>
          <a:lstStyle/>
          <a:p>
            <a:r>
              <a:rPr lang="es-ES" dirty="0">
                <a:solidFill>
                  <a:schemeClr val="accent2">
                    <a:lumMod val="60000"/>
                    <a:lumOff val="40000"/>
                  </a:schemeClr>
                </a:solidFill>
              </a:rPr>
              <a:t>Uso de los puntos suspensivos :</a:t>
            </a:r>
            <a:endParaRPr lang="es-CO" dirty="0">
              <a:solidFill>
                <a:schemeClr val="accent2">
                  <a:lumMod val="60000"/>
                  <a:lumOff val="40000"/>
                </a:schemeClr>
              </a:solidFill>
            </a:endParaRPr>
          </a:p>
        </p:txBody>
      </p:sp>
      <p:pic>
        <p:nvPicPr>
          <p:cNvPr id="3074" name="Picture 2" descr="Resultado de imagen para dos puntos">
            <a:extLst>
              <a:ext uri="{FF2B5EF4-FFF2-40B4-BE49-F238E27FC236}">
                <a16:creationId xmlns:a16="http://schemas.microsoft.com/office/drawing/2014/main" id="{AF7F93B4-18CF-4DDA-B685-C42CCE2BB4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4074" y="612396"/>
            <a:ext cx="1859342" cy="185934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n relacionada">
            <a:extLst>
              <a:ext uri="{FF2B5EF4-FFF2-40B4-BE49-F238E27FC236}">
                <a16:creationId xmlns:a16="http://schemas.microsoft.com/office/drawing/2014/main" id="{3386743C-8EA2-44FF-BF0D-2D57E76732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9970" y="3200399"/>
            <a:ext cx="2162175" cy="2162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0535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955FE8D1-CE2F-4CA8-AF3C-5E50D6230E9A}"/>
              </a:ext>
            </a:extLst>
          </p:cNvPr>
          <p:cNvSpPr/>
          <p:nvPr/>
        </p:nvSpPr>
        <p:spPr>
          <a:xfrm>
            <a:off x="707560" y="591800"/>
            <a:ext cx="5810774" cy="3908762"/>
          </a:xfrm>
          <a:prstGeom prst="rect">
            <a:avLst/>
          </a:prstGeom>
        </p:spPr>
        <p:txBody>
          <a:bodyPr wrap="square">
            <a:spAutoFit/>
          </a:bodyPr>
          <a:lstStyle/>
          <a:p>
            <a:r>
              <a:rPr lang="es-ES" dirty="0"/>
              <a:t> </a:t>
            </a:r>
            <a:r>
              <a:rPr lang="es-ES" sz="3200" dirty="0">
                <a:solidFill>
                  <a:schemeClr val="accent2">
                    <a:lumMod val="60000"/>
                    <a:lumOff val="40000"/>
                  </a:schemeClr>
                </a:solidFill>
              </a:rPr>
              <a:t>Signos de interrogación:</a:t>
            </a:r>
          </a:p>
          <a:p>
            <a:endParaRPr lang="es-ES" dirty="0"/>
          </a:p>
          <a:p>
            <a:r>
              <a:rPr lang="es-ES" dirty="0"/>
              <a:t>Los signos de interrogación (¿ ?) como su nombre lo Indica, se usan en expresiones interrogativas. Deben ponerse al principio y al final de ellas. Debes tener en cuenta que después de estos signos no se pone punto.</a:t>
            </a:r>
          </a:p>
          <a:p>
            <a:endParaRPr lang="es-ES" dirty="0"/>
          </a:p>
          <a:p>
            <a:endParaRPr lang="es-ES" dirty="0"/>
          </a:p>
          <a:p>
            <a:r>
              <a:rPr lang="es-ES" dirty="0"/>
              <a:t>Ejemplos del uso de signo de interrogación:</a:t>
            </a:r>
          </a:p>
          <a:p>
            <a:endParaRPr lang="es-ES" dirty="0"/>
          </a:p>
          <a:p>
            <a:r>
              <a:rPr lang="es-ES" dirty="0"/>
              <a:t>¿Dónde estuviste ayer?</a:t>
            </a:r>
          </a:p>
          <a:p>
            <a:r>
              <a:rPr lang="es-ES" dirty="0"/>
              <a:t>¿A qué hora regresaste?</a:t>
            </a:r>
          </a:p>
          <a:p>
            <a:r>
              <a:rPr lang="es-ES" dirty="0"/>
              <a:t>¿Has descansado ya?</a:t>
            </a:r>
            <a:endParaRPr lang="es-CO" dirty="0"/>
          </a:p>
        </p:txBody>
      </p:sp>
      <p:pic>
        <p:nvPicPr>
          <p:cNvPr id="2050" name="Picture 2" descr="Resultado de imagen para signos de interrogacion">
            <a:extLst>
              <a:ext uri="{FF2B5EF4-FFF2-40B4-BE49-F238E27FC236}">
                <a16:creationId xmlns:a16="http://schemas.microsoft.com/office/drawing/2014/main" id="{DE305B66-69A3-49E5-8A69-A3F1BBFFB5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162300"/>
            <a:ext cx="2676524" cy="2676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8486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6C24C986-B3AF-41B1-AB62-BE90EBCCA065}"/>
              </a:ext>
            </a:extLst>
          </p:cNvPr>
          <p:cNvSpPr/>
          <p:nvPr/>
        </p:nvSpPr>
        <p:spPr>
          <a:xfrm>
            <a:off x="2141989" y="889843"/>
            <a:ext cx="6096000" cy="369332"/>
          </a:xfrm>
          <a:prstGeom prst="rect">
            <a:avLst/>
          </a:prstGeom>
        </p:spPr>
        <p:txBody>
          <a:bodyPr>
            <a:spAutoFit/>
          </a:bodyPr>
          <a:lstStyle/>
          <a:p>
            <a:r>
              <a:rPr lang="es-ES" b="1" dirty="0">
                <a:solidFill>
                  <a:srgbClr val="008000"/>
                </a:solidFill>
                <a:latin typeface="Arial" panose="020B0604020202020204" pitchFamily="34" charset="0"/>
              </a:rPr>
              <a:t> </a:t>
            </a:r>
            <a:endParaRPr lang="es-ES" b="0" i="0" dirty="0">
              <a:solidFill>
                <a:srgbClr val="333333"/>
              </a:solidFill>
              <a:effectLst/>
              <a:latin typeface="Arial" panose="020B0604020202020204" pitchFamily="34" charset="0"/>
            </a:endParaRPr>
          </a:p>
        </p:txBody>
      </p:sp>
      <p:sp>
        <p:nvSpPr>
          <p:cNvPr id="6" name="Rectángulo 5">
            <a:extLst>
              <a:ext uri="{FF2B5EF4-FFF2-40B4-BE49-F238E27FC236}">
                <a16:creationId xmlns:a16="http://schemas.microsoft.com/office/drawing/2014/main" id="{4AFB1BD9-E615-4170-9110-37FD6D764F6C}"/>
              </a:ext>
            </a:extLst>
          </p:cNvPr>
          <p:cNvSpPr/>
          <p:nvPr/>
        </p:nvSpPr>
        <p:spPr>
          <a:xfrm>
            <a:off x="715859" y="470395"/>
            <a:ext cx="6096000" cy="5078313"/>
          </a:xfrm>
          <a:prstGeom prst="rect">
            <a:avLst/>
          </a:prstGeom>
        </p:spPr>
        <p:txBody>
          <a:bodyPr>
            <a:spAutoFit/>
          </a:bodyPr>
          <a:lstStyle/>
          <a:p>
            <a:r>
              <a:rPr lang="es-ES" b="1" dirty="0">
                <a:solidFill>
                  <a:srgbClr val="008000"/>
                </a:solidFill>
                <a:latin typeface="Arial" panose="020B0604020202020204" pitchFamily="34" charset="0"/>
              </a:rPr>
              <a:t> </a:t>
            </a:r>
            <a:r>
              <a:rPr lang="es-ES" b="1" dirty="0">
                <a:solidFill>
                  <a:schemeClr val="accent2">
                    <a:lumMod val="60000"/>
                    <a:lumOff val="40000"/>
                  </a:schemeClr>
                </a:solidFill>
                <a:latin typeface="Arial" panose="020B0604020202020204" pitchFamily="34" charset="0"/>
              </a:rPr>
              <a:t>Signos de exclamación:</a:t>
            </a:r>
            <a:endParaRPr lang="es-ES" dirty="0">
              <a:solidFill>
                <a:schemeClr val="accent2">
                  <a:lumMod val="60000"/>
                  <a:lumOff val="40000"/>
                </a:schemeClr>
              </a:solidFill>
              <a:latin typeface="Arial" panose="020B0604020202020204" pitchFamily="34" charset="0"/>
            </a:endParaRPr>
          </a:p>
          <a:p>
            <a:r>
              <a:rPr lang="es-ES" dirty="0">
                <a:solidFill>
                  <a:srgbClr val="333333"/>
                </a:solidFill>
                <a:latin typeface="Arial" panose="020B0604020202020204" pitchFamily="34" charset="0"/>
              </a:rPr>
              <a:t>Los signos de exclamación (</a:t>
            </a:r>
            <a:r>
              <a:rPr lang="es-ES" b="1" dirty="0">
                <a:solidFill>
                  <a:srgbClr val="333333"/>
                </a:solidFill>
                <a:latin typeface="Arial" panose="020B0604020202020204" pitchFamily="34" charset="0"/>
              </a:rPr>
              <a:t>¡ !</a:t>
            </a:r>
            <a:r>
              <a:rPr lang="es-ES" dirty="0">
                <a:solidFill>
                  <a:srgbClr val="333333"/>
                </a:solidFill>
                <a:latin typeface="Arial" panose="020B0604020202020204" pitchFamily="34" charset="0"/>
              </a:rPr>
              <a:t>) se ponen, igualmente, uno al principio y otro al final, de las oraciones que expresan sorpresa, alegría, tristeza, indignación, pesar.</a:t>
            </a:r>
          </a:p>
          <a:p>
            <a:br>
              <a:rPr lang="es-ES" dirty="0">
                <a:solidFill>
                  <a:srgbClr val="333333"/>
                </a:solidFill>
                <a:latin typeface="Arial" panose="020B0604020202020204" pitchFamily="34" charset="0"/>
              </a:rPr>
            </a:br>
            <a:r>
              <a:rPr lang="es-ES" dirty="0">
                <a:solidFill>
                  <a:srgbClr val="333333"/>
                </a:solidFill>
                <a:latin typeface="Arial" panose="020B0604020202020204" pitchFamily="34" charset="0"/>
              </a:rPr>
              <a:t>A veces el signo que abre la exclamación se coloca en medio de la oración porque es donde realmente empieza la exclamación.</a:t>
            </a:r>
          </a:p>
          <a:p>
            <a:r>
              <a:rPr lang="es-ES" dirty="0">
                <a:solidFill>
                  <a:srgbClr val="333333"/>
                </a:solidFill>
                <a:latin typeface="Arial" panose="020B0604020202020204" pitchFamily="34" charset="0"/>
              </a:rPr>
              <a:t>Ejemplos del uso de signo de exclamación o admiración:</a:t>
            </a:r>
          </a:p>
          <a:p>
            <a:pPr algn="ctr"/>
            <a:r>
              <a:rPr lang="es-ES" dirty="0">
                <a:solidFill>
                  <a:srgbClr val="333333"/>
                </a:solidFill>
                <a:latin typeface="Arial" panose="020B0604020202020204" pitchFamily="34" charset="0"/>
              </a:rPr>
              <a:t>¡Qué paisaje tan bello!</a:t>
            </a:r>
            <a:br>
              <a:rPr lang="es-ES" dirty="0">
                <a:solidFill>
                  <a:srgbClr val="333333"/>
                </a:solidFill>
                <a:latin typeface="Arial" panose="020B0604020202020204" pitchFamily="34" charset="0"/>
              </a:rPr>
            </a:br>
            <a:r>
              <a:rPr lang="es-ES" dirty="0">
                <a:solidFill>
                  <a:srgbClr val="333333"/>
                </a:solidFill>
                <a:latin typeface="Arial" panose="020B0604020202020204" pitchFamily="34" charset="0"/>
              </a:rPr>
              <a:t>¡Cómo me he divertido!</a:t>
            </a:r>
            <a:br>
              <a:rPr lang="es-ES" dirty="0">
                <a:solidFill>
                  <a:srgbClr val="333333"/>
                </a:solidFill>
                <a:latin typeface="Arial" panose="020B0604020202020204" pitchFamily="34" charset="0"/>
              </a:rPr>
            </a:br>
            <a:r>
              <a:rPr lang="es-ES" dirty="0">
                <a:solidFill>
                  <a:srgbClr val="333333"/>
                </a:solidFill>
                <a:latin typeface="Arial" panose="020B0604020202020204" pitchFamily="34" charset="0"/>
              </a:rPr>
              <a:t>¡Vamos, no hay que perder el ánimo! </a:t>
            </a:r>
          </a:p>
          <a:p>
            <a:pPr algn="ctr"/>
            <a:r>
              <a:rPr lang="es-ES" dirty="0">
                <a:solidFill>
                  <a:srgbClr val="333333"/>
                </a:solidFill>
                <a:latin typeface="Arial" panose="020B0604020202020204" pitchFamily="34" charset="0"/>
              </a:rPr>
              <a:t> </a:t>
            </a:r>
          </a:p>
          <a:p>
            <a:r>
              <a:rPr lang="es-ES" dirty="0">
                <a:solidFill>
                  <a:srgbClr val="333333"/>
                </a:solidFill>
                <a:latin typeface="Arial" panose="020B0604020202020204" pitchFamily="34" charset="0"/>
              </a:rPr>
              <a:t>Después de usar interrogación o exclamación se puede escribir minúscula si siguen otras interrogaciones o exclamaciones, o si lo que sigue es explicación de lo anterior, de lo contrario se usa mayúscula, ya que estos signos hacen las veces de punto seguido.</a:t>
            </a:r>
            <a:endParaRPr lang="es-ES" b="0" i="0" dirty="0">
              <a:solidFill>
                <a:srgbClr val="333333"/>
              </a:solidFill>
              <a:effectLst/>
              <a:latin typeface="Arial" panose="020B0604020202020204" pitchFamily="34" charset="0"/>
            </a:endParaRPr>
          </a:p>
        </p:txBody>
      </p:sp>
      <p:pic>
        <p:nvPicPr>
          <p:cNvPr id="1026" name="Picture 2" descr="Resultado de imagen para signos de admiracion">
            <a:extLst>
              <a:ext uri="{FF2B5EF4-FFF2-40B4-BE49-F238E27FC236}">
                <a16:creationId xmlns:a16="http://schemas.microsoft.com/office/drawing/2014/main" id="{302C4026-6428-41E6-B2F8-C204D72CC3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1447800"/>
            <a:ext cx="24384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2803197"/>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105</TotalTime>
  <Words>542</Words>
  <Application>Microsoft Office PowerPoint</Application>
  <PresentationFormat>Panorámica</PresentationFormat>
  <Paragraphs>51</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Arial Black</vt:lpstr>
      <vt:lpstr>Trebuchet MS</vt:lpstr>
      <vt:lpstr>Wingdings 3</vt:lpstr>
      <vt:lpstr>Faceta</vt:lpstr>
      <vt:lpstr>SIGNOS DE PUNTUACION. </vt:lpstr>
      <vt:lpstr> </vt:lpstr>
      <vt:lpstr>Reglas generales para el uso de los signos de puntuación</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SIGNOS DE PUNTUACION.</dc:title>
  <dc:creator>Lenovo</dc:creator>
  <cp:lastModifiedBy>APRENDIZ</cp:lastModifiedBy>
  <cp:revision>15</cp:revision>
  <dcterms:created xsi:type="dcterms:W3CDTF">2019-05-11T22:20:58Z</dcterms:created>
  <dcterms:modified xsi:type="dcterms:W3CDTF">2019-06-06T21:43:33Z</dcterms:modified>
</cp:coreProperties>
</file>