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3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6/11/2019</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CF3075A-B3CA-4308-8288-4AA3FDE33D80}"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674B8D-FEEF-4ACC-AE11-BD533592BCDC}"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0326006-7E0B-4944-9FC8-8FFECA54B11C}"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5A3413-B80B-4905-8668-7292F4C8B0D5}"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4019662-C6A4-45F9-A235-129F0C1DEF43}"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09BB764-976A-4040-BDCA-252C91CEE939}"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D1490F-3E6A-4544-9694-22B6007FE3C6}"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6/11/2019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829323-6A73-409C-86A6-9EAF0F851121}"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240176-F1D3-49EC-82F4-0915A3AC4184}"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6/11/2019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ostinger.co/tutoriales/comandos-de-gi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hostinger.co/tutoriales/comandos-de-gi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E93C7-4A0F-45F2-8ACA-0DB6EC5D63F2}"/>
              </a:ext>
            </a:extLst>
          </p:cNvPr>
          <p:cNvSpPr>
            <a:spLocks noGrp="1"/>
          </p:cNvSpPr>
          <p:nvPr>
            <p:ph type="ctrTitle"/>
          </p:nvPr>
        </p:nvSpPr>
        <p:spPr/>
        <p:txBody>
          <a:bodyPr>
            <a:normAutofit fontScale="90000"/>
          </a:bodyPr>
          <a:lstStyle/>
          <a:p>
            <a:r>
              <a:rPr lang="es-ES" dirty="0"/>
              <a:t>Caled plazas medina </a:t>
            </a:r>
            <a:br>
              <a:rPr lang="es-ES" dirty="0"/>
            </a:br>
            <a:r>
              <a:rPr lang="es-ES" dirty="0"/>
              <a:t>Jhonatan Bernal Atehortúa</a:t>
            </a:r>
            <a:endParaRPr lang="es-CO" dirty="0"/>
          </a:p>
        </p:txBody>
      </p:sp>
      <p:sp>
        <p:nvSpPr>
          <p:cNvPr id="3" name="Subtítulo 2">
            <a:extLst>
              <a:ext uri="{FF2B5EF4-FFF2-40B4-BE49-F238E27FC236}">
                <a16:creationId xmlns:a16="http://schemas.microsoft.com/office/drawing/2014/main" id="{DFE1E64C-22BE-42F8-948E-7A0352B7D408}"/>
              </a:ext>
            </a:extLst>
          </p:cNvPr>
          <p:cNvSpPr>
            <a:spLocks noGrp="1"/>
          </p:cNvSpPr>
          <p:nvPr>
            <p:ph type="subTitle" idx="1"/>
          </p:nvPr>
        </p:nvSpPr>
        <p:spPr/>
        <p:txBody>
          <a:bodyPr/>
          <a:lstStyle/>
          <a:p>
            <a:r>
              <a:rPr lang="es-ES" dirty="0"/>
              <a:t>El trabajo de hoy</a:t>
            </a:r>
          </a:p>
          <a:p>
            <a:endParaRPr lang="es-CO" dirty="0"/>
          </a:p>
        </p:txBody>
      </p:sp>
    </p:spTree>
    <p:extLst>
      <p:ext uri="{BB962C8B-B14F-4D97-AF65-F5344CB8AC3E}">
        <p14:creationId xmlns:p14="http://schemas.microsoft.com/office/powerpoint/2010/main" val="703437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A79DF64-5463-41C5-98B7-7CB3122014FD}"/>
              </a:ext>
            </a:extLst>
          </p:cNvPr>
          <p:cNvSpPr/>
          <p:nvPr/>
        </p:nvSpPr>
        <p:spPr>
          <a:xfrm>
            <a:off x="355134" y="197022"/>
            <a:ext cx="9694877" cy="5078313"/>
          </a:xfrm>
          <a:prstGeom prst="rect">
            <a:avLst/>
          </a:prstGeom>
        </p:spPr>
        <p:txBody>
          <a:bodyPr wrap="square">
            <a:spAutoFit/>
          </a:bodyPr>
          <a:lstStyle/>
          <a:p>
            <a:r>
              <a:rPr lang="es-ES" dirty="0">
                <a:latin typeface="Arial" panose="020B0604020202020204" pitchFamily="34" charset="0"/>
                <a:cs typeface="Arial" panose="020B0604020202020204" pitchFamily="34" charset="0"/>
              </a:rPr>
              <a:t>La principal utilidad que tienen los branch es la de organizar nuestro trabajo, por ejemplo:</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desarrollar una nueva funcionalidad sin afectar al master mientras lo hacemos.</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hacer un hotfix en una versión que ya ha salido a producción.</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hacer un branch de producción, otro de pre, otro de testing, … y así ir promoviendo los cambios de uno a otro.</a:t>
            </a:r>
          </a:p>
          <a:p>
            <a:pPr>
              <a:buFont typeface="Arial" panose="020B0604020202020204" pitchFamily="34" charset="0"/>
              <a:buChar char="•"/>
            </a:pPr>
            <a:r>
              <a:rPr lang="es-ES" dirty="0">
                <a:latin typeface="Arial" panose="020B0604020202020204" pitchFamily="34" charset="0"/>
                <a:cs typeface="Arial" panose="020B0604020202020204" pitchFamily="34" charset="0"/>
              </a:rPr>
              <a:t>para gestionar distintas versiones de un mismo producto: podríamos tener un branch por cada cliente donde está instalado el producto (la verdad es que esto no lo recomiendo porque en cuento tengas más de un cliente la gestión se vuelve un infierno, es mejor tener un proyecto único y módulos de personalización; aquí lo comento simplemente porque he visto a gente trabajar así en la oscuridad cerca de la puerta de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Tannhäuser).</a:t>
            </a:r>
          </a:p>
          <a:p>
            <a:pPr>
              <a:buFont typeface="Arial" panose="020B0604020202020204" pitchFamily="34" charset="0"/>
              <a:buChar char="•"/>
            </a:pPr>
            <a:r>
              <a:rPr lang="es-ES" dirty="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Uno de los usos más comunes, por lo menos para mi, es el de desarrollar las nuevas funcionalidades dentro de un branch, en lugar de hacerlo directamente en el master. La principal ventaja que tiene esto para mi es que mantengo el master «limpio» lo que me permite hacer </a:t>
            </a:r>
            <a:r>
              <a:rPr lang="es-ES" i="1" dirty="0">
                <a:latin typeface="Arial" panose="020B0604020202020204" pitchFamily="34" charset="0"/>
                <a:cs typeface="Arial" panose="020B0604020202020204" pitchFamily="34" charset="0"/>
              </a:rPr>
              <a:t>pull</a:t>
            </a:r>
            <a:r>
              <a:rPr lang="es-ES" dirty="0">
                <a:latin typeface="Arial" panose="020B0604020202020204" pitchFamily="34" charset="0"/>
                <a:cs typeface="Arial" panose="020B0604020202020204" pitchFamily="34" charset="0"/>
              </a:rPr>
              <a:t> en cualquier momento y se que nunca voy a tener conflictos. Una vez hecho el </a:t>
            </a:r>
            <a:r>
              <a:rPr lang="es-ES" i="1" dirty="0">
                <a:latin typeface="Arial" panose="020B0604020202020204" pitchFamily="34" charset="0"/>
                <a:cs typeface="Arial" panose="020B0604020202020204" pitchFamily="34" charset="0"/>
              </a:rPr>
              <a:t>pull </a:t>
            </a:r>
            <a:r>
              <a:rPr lang="es-ES" dirty="0">
                <a:latin typeface="Arial" panose="020B0604020202020204" pitchFamily="34" charset="0"/>
                <a:cs typeface="Arial" panose="020B0604020202020204" pitchFamily="34" charset="0"/>
              </a:rPr>
              <a:t>puedo inspeccionar los cambios que han hecho mis compañeros y hacer </a:t>
            </a:r>
            <a:r>
              <a:rPr lang="es-ES" i="1" dirty="0">
                <a:latin typeface="Arial" panose="020B0604020202020204" pitchFamily="34" charset="0"/>
                <a:cs typeface="Arial" panose="020B0604020202020204" pitchFamily="34" charset="0"/>
              </a:rPr>
              <a:t>merge</a:t>
            </a:r>
            <a:r>
              <a:rPr lang="es-ES" dirty="0">
                <a:latin typeface="Arial" panose="020B0604020202020204" pitchFamily="34" charset="0"/>
                <a:cs typeface="Arial" panose="020B0604020202020204" pitchFamily="34" charset="0"/>
              </a:rPr>
              <a:t>si lo creo oportuno.</a:t>
            </a:r>
            <a:endParaRPr lang="es-ES" b="0" i="0" dirty="0">
              <a:effectLst/>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04731FF2-4EBA-4B43-A8AA-551FF796DF67}"/>
              </a:ext>
            </a:extLst>
          </p:cNvPr>
          <p:cNvSpPr/>
          <p:nvPr/>
        </p:nvSpPr>
        <p:spPr>
          <a:xfrm>
            <a:off x="355134" y="5275335"/>
            <a:ext cx="2832827" cy="230832"/>
          </a:xfrm>
          <a:prstGeom prst="rect">
            <a:avLst/>
          </a:prstGeom>
        </p:spPr>
        <p:txBody>
          <a:bodyPr wrap="none">
            <a:spAutoFit/>
          </a:bodyPr>
          <a:lstStyle/>
          <a:p>
            <a:r>
              <a:rPr lang="es-CO" sz="900" dirty="0">
                <a:latin typeface="Arial" panose="020B0604020202020204" pitchFamily="34" charset="0"/>
                <a:cs typeface="Arial" panose="020B0604020202020204" pitchFamily="34" charset="0"/>
                <a:hlinkClick r:id="rId2"/>
              </a:rPr>
              <a:t>https://www.hostinger.co/tutoriales/comandos-de-git</a:t>
            </a:r>
            <a:endParaRPr lang="es-CO"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02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7DBAC11-515C-480A-8378-03F7965862D9}"/>
              </a:ext>
            </a:extLst>
          </p:cNvPr>
          <p:cNvSpPr/>
          <p:nvPr/>
        </p:nvSpPr>
        <p:spPr>
          <a:xfrm>
            <a:off x="223744" y="392078"/>
            <a:ext cx="5044971" cy="369332"/>
          </a:xfrm>
          <a:prstGeom prst="rect">
            <a:avLst/>
          </a:prstGeom>
        </p:spPr>
        <p:txBody>
          <a:bodyPr wrap="none">
            <a:spAutoFit/>
          </a:bodyPr>
          <a:lstStyle/>
          <a:p>
            <a:r>
              <a:rPr lang="es-ES" b="1" dirty="0">
                <a:latin typeface="Arial" panose="020B0604020202020204" pitchFamily="34" charset="0"/>
                <a:cs typeface="Arial" panose="020B0604020202020204" pitchFamily="34" charset="0"/>
              </a:rPr>
              <a:t>6.¿Cuál Es El Nombre Del Branch Principal?</a:t>
            </a:r>
          </a:p>
        </p:txBody>
      </p:sp>
      <p:sp>
        <p:nvSpPr>
          <p:cNvPr id="3" name="CuadroTexto 2">
            <a:extLst>
              <a:ext uri="{FF2B5EF4-FFF2-40B4-BE49-F238E27FC236}">
                <a16:creationId xmlns:a16="http://schemas.microsoft.com/office/drawing/2014/main" id="{1D0E1BEC-8B73-43B1-AEB9-125A58C4777E}"/>
              </a:ext>
            </a:extLst>
          </p:cNvPr>
          <p:cNvSpPr txBox="1"/>
          <p:nvPr/>
        </p:nvSpPr>
        <p:spPr>
          <a:xfrm>
            <a:off x="760602" y="1283515"/>
            <a:ext cx="5335398" cy="646331"/>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Git branch: Es un tipo de CDM símbolo de sistemas</a:t>
            </a:r>
            <a:endParaRPr lang="es-CO" dirty="0">
              <a:latin typeface="Arial" panose="020B0604020202020204" pitchFamily="34" charset="0"/>
              <a:cs typeface="Arial" panose="020B0604020202020204" pitchFamily="34" charset="0"/>
            </a:endParaRPr>
          </a:p>
        </p:txBody>
      </p:sp>
      <p:pic>
        <p:nvPicPr>
          <p:cNvPr id="1026" name="Picture 2" descr="Resultado de imagen para git branch">
            <a:extLst>
              <a:ext uri="{FF2B5EF4-FFF2-40B4-BE49-F238E27FC236}">
                <a16:creationId xmlns:a16="http://schemas.microsoft.com/office/drawing/2014/main" id="{E74DCEDC-7F92-4B05-9272-DF395E784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47" y="2705554"/>
            <a:ext cx="7659708" cy="222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92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69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94107E-7B56-43D3-9021-2AF37C1EF6F1}"/>
              </a:ext>
            </a:extLst>
          </p:cNvPr>
          <p:cNvSpPr/>
          <p:nvPr/>
        </p:nvSpPr>
        <p:spPr>
          <a:xfrm>
            <a:off x="1093364" y="1472689"/>
            <a:ext cx="9157982" cy="3170099"/>
          </a:xfrm>
          <a:prstGeom prst="rect">
            <a:avLst/>
          </a:prstGeom>
        </p:spPr>
        <p:txBody>
          <a:bodyPr wrap="square">
            <a:spAutoFit/>
          </a:bodyPr>
          <a:lstStyle/>
          <a:p>
            <a:r>
              <a:rPr lang="es-ES" sz="2000" dirty="0">
                <a:latin typeface="Arial" panose="020B0604020202020204" pitchFamily="34" charset="0"/>
                <a:cs typeface="Arial" panose="020B0604020202020204" pitchFamily="34" charset="0"/>
              </a:rPr>
              <a:t>1. ¿Qué es un repositorio y mención 2 ejemplos de los mismos (proveedores online)?</a:t>
            </a:r>
          </a:p>
          <a:p>
            <a:r>
              <a:rPr lang="es-ES" sz="2000" dirty="0">
                <a:latin typeface="Arial" panose="020B0604020202020204" pitchFamily="34" charset="0"/>
                <a:cs typeface="Arial" panose="020B0604020202020204" pitchFamily="34" charset="0"/>
              </a:rPr>
              <a:t>2. ¿Cuáles son los principales componentes de un versiona miento en la herramienta GIT?</a:t>
            </a:r>
          </a:p>
          <a:p>
            <a:r>
              <a:rPr lang="es-ES" sz="2000" dirty="0">
                <a:latin typeface="Arial" panose="020B0604020202020204" pitchFamily="34" charset="0"/>
                <a:cs typeface="Arial" panose="020B0604020202020204" pitchFamily="34" charset="0"/>
              </a:rPr>
              <a:t>3. ¿Mencione con sus propias palabras las ventajas que tiene GIT frente a otros proveedores de repositorios?</a:t>
            </a:r>
          </a:p>
          <a:p>
            <a:r>
              <a:rPr lang="es-ES" sz="2000" dirty="0">
                <a:latin typeface="Arial" panose="020B0604020202020204" pitchFamily="34" charset="0"/>
                <a:cs typeface="Arial" panose="020B0604020202020204" pitchFamily="34" charset="0"/>
              </a:rPr>
              <a:t>4.       Mencione por lo menos 5 ejemplos de los comandos básicos que se usan en GIT.</a:t>
            </a:r>
          </a:p>
          <a:p>
            <a:r>
              <a:rPr lang="es-ES" sz="2000" dirty="0">
                <a:latin typeface="Arial" panose="020B0604020202020204" pitchFamily="34" charset="0"/>
                <a:cs typeface="Arial" panose="020B0604020202020204" pitchFamily="34" charset="0"/>
              </a:rPr>
              <a:t>5. ¿Qué son y cuáles son las funciones de los Branch?</a:t>
            </a:r>
          </a:p>
          <a:p>
            <a:r>
              <a:rPr lang="es-ES" sz="2000" dirty="0">
                <a:latin typeface="Arial" panose="020B0604020202020204" pitchFamily="34" charset="0"/>
                <a:cs typeface="Arial" panose="020B0604020202020204" pitchFamily="34" charset="0"/>
              </a:rPr>
              <a:t>6.¿Cuál es el Nombre del Branch principal?</a:t>
            </a:r>
          </a:p>
        </p:txBody>
      </p:sp>
    </p:spTree>
    <p:extLst>
      <p:ext uri="{BB962C8B-B14F-4D97-AF65-F5344CB8AC3E}">
        <p14:creationId xmlns:p14="http://schemas.microsoft.com/office/powerpoint/2010/main" val="341345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FFBF62AB-7A56-4549-9B8D-E6CFA50387AC}"/>
              </a:ext>
            </a:extLst>
          </p:cNvPr>
          <p:cNvGrpSpPr/>
          <p:nvPr/>
        </p:nvGrpSpPr>
        <p:grpSpPr>
          <a:xfrm>
            <a:off x="455802" y="389028"/>
            <a:ext cx="8034603" cy="4808489"/>
            <a:chOff x="455802" y="389028"/>
            <a:chExt cx="8034603" cy="4808489"/>
          </a:xfrm>
        </p:grpSpPr>
        <p:sp>
          <p:nvSpPr>
            <p:cNvPr id="2" name="Rectángulo 1">
              <a:extLst>
                <a:ext uri="{FF2B5EF4-FFF2-40B4-BE49-F238E27FC236}">
                  <a16:creationId xmlns:a16="http://schemas.microsoft.com/office/drawing/2014/main" id="{FE38A43E-DA09-4F3F-8034-8A62177408D7}"/>
                </a:ext>
              </a:extLst>
            </p:cNvPr>
            <p:cNvSpPr/>
            <p:nvPr/>
          </p:nvSpPr>
          <p:spPr>
            <a:xfrm>
              <a:off x="1937857" y="1218859"/>
              <a:ext cx="6096000" cy="2031325"/>
            </a:xfrm>
            <a:prstGeom prst="rect">
              <a:avLst/>
            </a:prstGeom>
          </p:spPr>
          <p:txBody>
            <a:bodyPr>
              <a:spAutoFit/>
            </a:bodyPr>
            <a:lstStyle/>
            <a:p>
              <a:r>
                <a:rPr lang="es-ES" dirty="0">
                  <a:latin typeface="Arial" panose="020B0604020202020204" pitchFamily="34" charset="0"/>
                  <a:cs typeface="Arial" panose="020B0604020202020204" pitchFamily="34" charset="0"/>
                </a:rPr>
                <a:t>Definición : </a:t>
              </a:r>
            </a:p>
            <a:p>
              <a:pPr marL="285750" indent="-285750">
                <a:buFont typeface="Wingdings" panose="05000000000000000000" pitchFamily="2" charset="2"/>
                <a:buChar char="ü"/>
              </a:pPr>
              <a:r>
                <a:rPr lang="es-ES" dirty="0">
                  <a:latin typeface="Arial" panose="020B0604020202020204" pitchFamily="34" charset="0"/>
                  <a:cs typeface="Arial" panose="020B0604020202020204" pitchFamily="34" charset="0"/>
                </a:rPr>
                <a:t>Sitio web donde se almacena información digital.</a:t>
              </a:r>
            </a:p>
            <a:p>
              <a:pPr marL="285750" indent="-285750">
                <a:buFont typeface="Wingdings" panose="05000000000000000000" pitchFamily="2" charset="2"/>
                <a:buChar char="ü"/>
              </a:pPr>
              <a:r>
                <a:rPr lang="es-ES" dirty="0">
                  <a:latin typeface="Arial" panose="020B0604020202020204" pitchFamily="34" charset="0"/>
                  <a:cs typeface="Arial" panose="020B0604020202020204" pitchFamily="34" charset="0"/>
                </a:rPr>
                <a:t> Todos los archivos almacenados son públicos y pueden ser accedidos por cualquier usuario.</a:t>
              </a:r>
            </a:p>
            <a:p>
              <a:pPr marL="285750" indent="-285750">
                <a:buFont typeface="Wingdings" panose="05000000000000000000" pitchFamily="2" charset="2"/>
                <a:buChar char="ü"/>
              </a:pPr>
              <a:r>
                <a:rPr lang="es-ES" dirty="0">
                  <a:latin typeface="Arial" panose="020B0604020202020204" pitchFamily="34" charset="0"/>
                  <a:cs typeface="Arial" panose="020B0604020202020204" pitchFamily="34" charset="0"/>
                </a:rPr>
                <a:t>  El tipo de información almacenada varía según el repositorio (presentaciones, imágenes, videos, documentos, etc.).</a:t>
              </a:r>
              <a:endParaRPr lang="es-CO"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E7946850-E059-4D7F-B4E5-99E1AAFC0554}"/>
                </a:ext>
              </a:extLst>
            </p:cNvPr>
            <p:cNvSpPr/>
            <p:nvPr/>
          </p:nvSpPr>
          <p:spPr>
            <a:xfrm>
              <a:off x="455802" y="389028"/>
              <a:ext cx="6096000" cy="707886"/>
            </a:xfrm>
            <a:prstGeom prst="rect">
              <a:avLst/>
            </a:prstGeom>
          </p:spPr>
          <p:txBody>
            <a:bodyPr>
              <a:spAutoFit/>
            </a:bodyPr>
            <a:lstStyle/>
            <a:p>
              <a:r>
                <a:rPr lang="es-ES" dirty="0">
                  <a:latin typeface="Arial" panose="020B0604020202020204" pitchFamily="34" charset="0"/>
                  <a:cs typeface="Arial" panose="020B0604020202020204" pitchFamily="34" charset="0"/>
                </a:rPr>
                <a:t>1. </a:t>
              </a:r>
              <a:r>
                <a:rPr lang="es-ES" sz="2000" dirty="0">
                  <a:latin typeface="Arial" panose="020B0604020202020204" pitchFamily="34" charset="0"/>
                  <a:cs typeface="Arial" panose="020B0604020202020204" pitchFamily="34" charset="0"/>
                </a:rPr>
                <a:t>¿Qué es un repositorio y mención 2 ejemplos de los mismos (proveedores online)?</a:t>
              </a:r>
            </a:p>
          </p:txBody>
        </p:sp>
        <p:sp>
          <p:nvSpPr>
            <p:cNvPr id="4" name="Rectángulo 3">
              <a:extLst>
                <a:ext uri="{FF2B5EF4-FFF2-40B4-BE49-F238E27FC236}">
                  <a16:creationId xmlns:a16="http://schemas.microsoft.com/office/drawing/2014/main" id="{60360A19-12F9-4946-BE4D-9EF57EB8F721}"/>
                </a:ext>
              </a:extLst>
            </p:cNvPr>
            <p:cNvSpPr/>
            <p:nvPr/>
          </p:nvSpPr>
          <p:spPr>
            <a:xfrm>
              <a:off x="731240" y="3372129"/>
              <a:ext cx="2413233" cy="1754326"/>
            </a:xfrm>
            <a:prstGeom prst="rect">
              <a:avLst/>
            </a:prstGeom>
          </p:spPr>
          <p:txBody>
            <a:bodyPr wrap="square">
              <a:spAutoFit/>
            </a:bodyPr>
            <a:lstStyle/>
            <a:p>
              <a:r>
                <a:rPr lang="es-ES" dirty="0"/>
                <a:t> </a:t>
              </a:r>
              <a:r>
                <a:rPr lang="es-ES" dirty="0">
                  <a:latin typeface="Arial" panose="020B0604020202020204" pitchFamily="34" charset="0"/>
                  <a:cs typeface="Arial" panose="020B0604020202020204" pitchFamily="34" charset="0"/>
                </a:rPr>
                <a:t>YouTube : Este es un repositorio que almacena videos.  Es el repositorio de videos mas grande de su clase</a:t>
              </a:r>
              <a:endParaRPr lang="es-CO"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3B95C1BF-49F7-4101-9E0D-3A330787A80E}"/>
                </a:ext>
              </a:extLst>
            </p:cNvPr>
            <p:cNvSpPr/>
            <p:nvPr/>
          </p:nvSpPr>
          <p:spPr>
            <a:xfrm>
              <a:off x="5442405" y="3443191"/>
              <a:ext cx="3048000" cy="1754326"/>
            </a:xfrm>
            <a:prstGeom prst="rect">
              <a:avLst/>
            </a:prstGeom>
          </p:spPr>
          <p:txBody>
            <a:bodyPr wrap="square">
              <a:spAutoFit/>
            </a:bodyPr>
            <a:lstStyle/>
            <a:p>
              <a:r>
                <a:rPr lang="es-ES" dirty="0">
                  <a:latin typeface="Arial" panose="020B0604020202020204" pitchFamily="34" charset="0"/>
                  <a:cs typeface="Arial" panose="020B0604020202020204" pitchFamily="34" charset="0"/>
                </a:rPr>
                <a:t> Scribd: Este repositorio sirve para descargar y leer libros. A diferencia de los demás repositorios mencionados, este tiene un costo mensual por su uso.</a:t>
              </a:r>
              <a:endParaRPr lang="es-CO" dirty="0">
                <a:latin typeface="Arial" panose="020B0604020202020204" pitchFamily="34" charset="0"/>
                <a:cs typeface="Arial" panose="020B0604020202020204" pitchFamily="34" charset="0"/>
              </a:endParaRPr>
            </a:p>
          </p:txBody>
        </p:sp>
      </p:grpSp>
      <p:sp>
        <p:nvSpPr>
          <p:cNvPr id="8" name="Rectángulo 7">
            <a:extLst>
              <a:ext uri="{FF2B5EF4-FFF2-40B4-BE49-F238E27FC236}">
                <a16:creationId xmlns:a16="http://schemas.microsoft.com/office/drawing/2014/main" id="{30092FF6-E5DF-4192-B09A-B7DE3257FA26}"/>
              </a:ext>
            </a:extLst>
          </p:cNvPr>
          <p:cNvSpPr/>
          <p:nvPr/>
        </p:nvSpPr>
        <p:spPr>
          <a:xfrm>
            <a:off x="1090569" y="5107750"/>
            <a:ext cx="8872756" cy="230832"/>
          </a:xfrm>
          <a:prstGeom prst="rect">
            <a:avLst/>
          </a:prstGeom>
        </p:spPr>
        <p:txBody>
          <a:bodyPr wrap="square">
            <a:spAutoFit/>
          </a:bodyPr>
          <a:lstStyle/>
          <a:p>
            <a:r>
              <a:rPr lang="es-CO" sz="900" dirty="0">
                <a:solidFill>
                  <a:srgbClr val="00B0F0"/>
                </a:solidFill>
                <a:latin typeface="Arial" panose="020B0604020202020204" pitchFamily="34" charset="0"/>
                <a:cs typeface="Arial" panose="020B0604020202020204" pitchFamily="34" charset="0"/>
              </a:rPr>
              <a:t>Fuente: https://es.slideshare.net/juliocabrejos1/repositorios-definicin-caractersticas-y-ejemplos</a:t>
            </a:r>
          </a:p>
        </p:txBody>
      </p:sp>
      <p:pic>
        <p:nvPicPr>
          <p:cNvPr id="5" name="Imagen 4">
            <a:extLst>
              <a:ext uri="{FF2B5EF4-FFF2-40B4-BE49-F238E27FC236}">
                <a16:creationId xmlns:a16="http://schemas.microsoft.com/office/drawing/2014/main" id="{7F3E953C-408F-4516-9A86-FD9DF9B26118}"/>
              </a:ext>
            </a:extLst>
          </p:cNvPr>
          <p:cNvPicPr>
            <a:picLocks noChangeAspect="1"/>
          </p:cNvPicPr>
          <p:nvPr/>
        </p:nvPicPr>
        <p:blipFill>
          <a:blip r:embed="rId2"/>
          <a:stretch>
            <a:fillRect/>
          </a:stretch>
        </p:blipFill>
        <p:spPr>
          <a:xfrm>
            <a:off x="3234700" y="3462311"/>
            <a:ext cx="2117478" cy="1189754"/>
          </a:xfrm>
          <a:prstGeom prst="rect">
            <a:avLst/>
          </a:prstGeom>
        </p:spPr>
      </p:pic>
      <p:pic>
        <p:nvPicPr>
          <p:cNvPr id="9" name="Imagen 8">
            <a:extLst>
              <a:ext uri="{FF2B5EF4-FFF2-40B4-BE49-F238E27FC236}">
                <a16:creationId xmlns:a16="http://schemas.microsoft.com/office/drawing/2014/main" id="{07FCF5AF-402A-4B55-9B80-B41835052B76}"/>
              </a:ext>
            </a:extLst>
          </p:cNvPr>
          <p:cNvPicPr>
            <a:picLocks noChangeAspect="1"/>
          </p:cNvPicPr>
          <p:nvPr/>
        </p:nvPicPr>
        <p:blipFill>
          <a:blip r:embed="rId3"/>
          <a:stretch>
            <a:fillRect/>
          </a:stretch>
        </p:blipFill>
        <p:spPr>
          <a:xfrm>
            <a:off x="8788739" y="3202987"/>
            <a:ext cx="1543050" cy="1885950"/>
          </a:xfrm>
          <a:prstGeom prst="rect">
            <a:avLst/>
          </a:prstGeom>
        </p:spPr>
      </p:pic>
      <p:sp>
        <p:nvSpPr>
          <p:cNvPr id="10" name="Rectángulo 9">
            <a:extLst>
              <a:ext uri="{FF2B5EF4-FFF2-40B4-BE49-F238E27FC236}">
                <a16:creationId xmlns:a16="http://schemas.microsoft.com/office/drawing/2014/main" id="{2DD07096-65A7-446B-B3D6-3175CE107886}"/>
              </a:ext>
            </a:extLst>
          </p:cNvPr>
          <p:cNvSpPr/>
          <p:nvPr/>
        </p:nvSpPr>
        <p:spPr>
          <a:xfrm>
            <a:off x="5913587" y="5112959"/>
            <a:ext cx="6096000" cy="461665"/>
          </a:xfrm>
          <a:prstGeom prst="rect">
            <a:avLst/>
          </a:prstGeom>
        </p:spPr>
        <p:txBody>
          <a:bodyPr>
            <a:spAutoFit/>
          </a:bodyPr>
          <a:lstStyle/>
          <a:p>
            <a:r>
              <a:rPr lang="es-CO" sz="800" dirty="0">
                <a:solidFill>
                  <a:srgbClr val="00B0F0"/>
                </a:solidFill>
                <a:latin typeface="Arial" panose="020B0604020202020204" pitchFamily="34" charset="0"/>
                <a:cs typeface="Arial" panose="020B0604020202020204" pitchFamily="34" charset="0"/>
              </a:rPr>
              <a:t>https://www.google.com/url?sa=i&amp;source=images&amp;cd=&amp;ved=2ahUKEwj7u46n-uHiAhXCqFkKHYBeC-IQjRx6BAgBEAU&amp;url=https%3A%2F%2Fwww.fayerwayer.com%2F2010%2F06%2Fusuarios-de-scribd-permanecen-mas-en-el-sitio-gracias-a-html%2F&amp;psig=AOvVaw24hS4UBOa_DfcG1NKqbOTB&amp;ust=1560360544642127</a:t>
            </a:r>
          </a:p>
        </p:txBody>
      </p:sp>
    </p:spTree>
    <p:extLst>
      <p:ext uri="{BB962C8B-B14F-4D97-AF65-F5344CB8AC3E}">
        <p14:creationId xmlns:p14="http://schemas.microsoft.com/office/powerpoint/2010/main" val="369511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7585082-18F6-4C61-914E-69DAE2E67B20}"/>
              </a:ext>
            </a:extLst>
          </p:cNvPr>
          <p:cNvSpPr/>
          <p:nvPr/>
        </p:nvSpPr>
        <p:spPr>
          <a:xfrm>
            <a:off x="288022" y="429747"/>
            <a:ext cx="6096000" cy="646331"/>
          </a:xfrm>
          <a:prstGeom prst="rect">
            <a:avLst/>
          </a:prstGeom>
        </p:spPr>
        <p:txBody>
          <a:bodyPr>
            <a:spAutoFit/>
          </a:bodyPr>
          <a:lstStyle/>
          <a:p>
            <a:r>
              <a:rPr lang="es-ES" dirty="0">
                <a:latin typeface="Arial" panose="020B0604020202020204" pitchFamily="34" charset="0"/>
                <a:cs typeface="Arial" panose="020B0604020202020204" pitchFamily="34" charset="0"/>
              </a:rPr>
              <a:t>2. ¿Cuáles son los principales componentes de un versiona miento en la herramienta GIT?</a:t>
            </a:r>
          </a:p>
        </p:txBody>
      </p:sp>
      <p:sp>
        <p:nvSpPr>
          <p:cNvPr id="4" name="Rectángulo 3">
            <a:extLst>
              <a:ext uri="{FF2B5EF4-FFF2-40B4-BE49-F238E27FC236}">
                <a16:creationId xmlns:a16="http://schemas.microsoft.com/office/drawing/2014/main" id="{B1EFB160-FA2E-42F5-9C01-1CEEE58CF7B8}"/>
              </a:ext>
            </a:extLst>
          </p:cNvPr>
          <p:cNvSpPr/>
          <p:nvPr/>
        </p:nvSpPr>
        <p:spPr>
          <a:xfrm>
            <a:off x="288022" y="1123432"/>
            <a:ext cx="6096000" cy="1200329"/>
          </a:xfrm>
          <a:prstGeom prst="rect">
            <a:avLst/>
          </a:prstGeom>
        </p:spPr>
        <p:txBody>
          <a:bodyPr>
            <a:spAutoFit/>
          </a:bodyPr>
          <a:lstStyle/>
          <a:p>
            <a:r>
              <a:rPr lang="es-ES" dirty="0">
                <a:latin typeface="Arial" panose="020B0604020202020204" pitchFamily="34" charset="0"/>
                <a:cs typeface="Arial" panose="020B0604020202020204" pitchFamily="34" charset="0"/>
              </a:rPr>
              <a:t>El control de versiones es un sistema que registra los cambios realizados sobre un archivo o conjunto de archivos a lo largo del tiempo, de modo que puedas recuperar versiones específicas más adelante.</a:t>
            </a:r>
            <a:endParaRPr lang="es-CO"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C3C3760-1FFC-44C7-81C3-2DE6C25BF8FB}"/>
              </a:ext>
            </a:extLst>
          </p:cNvPr>
          <p:cNvPicPr>
            <a:picLocks noChangeAspect="1"/>
          </p:cNvPicPr>
          <p:nvPr/>
        </p:nvPicPr>
        <p:blipFill>
          <a:blip r:embed="rId2"/>
          <a:stretch>
            <a:fillRect/>
          </a:stretch>
        </p:blipFill>
        <p:spPr>
          <a:xfrm>
            <a:off x="7605318" y="2059849"/>
            <a:ext cx="3810000" cy="3200400"/>
          </a:xfrm>
          <a:prstGeom prst="rect">
            <a:avLst/>
          </a:prstGeom>
        </p:spPr>
      </p:pic>
      <p:sp>
        <p:nvSpPr>
          <p:cNvPr id="6" name="Rectángulo 5">
            <a:extLst>
              <a:ext uri="{FF2B5EF4-FFF2-40B4-BE49-F238E27FC236}">
                <a16:creationId xmlns:a16="http://schemas.microsoft.com/office/drawing/2014/main" id="{9CBCAF83-FBF2-4A37-B5FC-2E1BC065FC0C}"/>
              </a:ext>
            </a:extLst>
          </p:cNvPr>
          <p:cNvSpPr/>
          <p:nvPr/>
        </p:nvSpPr>
        <p:spPr>
          <a:xfrm>
            <a:off x="220909" y="2346641"/>
            <a:ext cx="7384409" cy="2800767"/>
          </a:xfrm>
          <a:prstGeom prst="rect">
            <a:avLst/>
          </a:prstGeom>
        </p:spPr>
        <p:txBody>
          <a:bodyPr wrap="square">
            <a:spAutoFit/>
          </a:bodyPr>
          <a:lstStyle/>
          <a:p>
            <a:r>
              <a:rPr lang="es-ES" sz="1600" b="1" dirty="0">
                <a:latin typeface="Arial" panose="020B0604020202020204" pitchFamily="34" charset="0"/>
                <a:cs typeface="Arial" panose="020B0604020202020204" pitchFamily="34" charset="0"/>
              </a:rPr>
              <a:t>Sistemas De Control De Versiones Locales:</a:t>
            </a:r>
          </a:p>
          <a:p>
            <a:r>
              <a:rPr lang="es-ES" sz="1600" dirty="0">
                <a:latin typeface="Arial" panose="020B0604020202020204" pitchFamily="34" charset="0"/>
                <a:cs typeface="Arial" panose="020B0604020202020204" pitchFamily="34" charset="0"/>
              </a:rPr>
              <a:t>Un método de control de versiones usado por mucha gente es copiar los archivos a otro directorio (quizás indicando la fecha y hora en que lo hicieron, si son avispados). Este enfoque es muy común porque es muy simple, pero también tremendamente propenso a errores. Es fácil olvidar en qué directorio te encuentras, y guardar accidentalmente en el archivo equivocado o sobrescribir archivos que no querías.</a:t>
            </a:r>
          </a:p>
          <a:p>
            <a:r>
              <a:rPr lang="es-ES" sz="1600" dirty="0">
                <a:latin typeface="Arial" panose="020B0604020202020204" pitchFamily="34" charset="0"/>
                <a:cs typeface="Arial" panose="020B0604020202020204" pitchFamily="34" charset="0"/>
              </a:rPr>
              <a:t>Para hacer frente a este problema, los programadores desarrollaron hace tiempo </a:t>
            </a:r>
            <a:r>
              <a:rPr lang="es-ES" sz="1600" dirty="0" err="1">
                <a:latin typeface="Arial" panose="020B0604020202020204" pitchFamily="34" charset="0"/>
                <a:cs typeface="Arial" panose="020B0604020202020204" pitchFamily="34" charset="0"/>
              </a:rPr>
              <a:t>VCSs</a:t>
            </a:r>
            <a:r>
              <a:rPr lang="es-ES" sz="1600" dirty="0">
                <a:latin typeface="Arial" panose="020B0604020202020204" pitchFamily="34" charset="0"/>
                <a:cs typeface="Arial" panose="020B0604020202020204" pitchFamily="34" charset="0"/>
              </a:rPr>
              <a:t> locales que contenían una simple base de datos en la que se llevaba registro de todos los cambios realizados sobre los archivos (véase Figura 1-1)</a:t>
            </a:r>
            <a:endParaRPr lang="es-CO" sz="16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D0539307-DE0F-41E9-84E0-F1F11B63B802}"/>
              </a:ext>
            </a:extLst>
          </p:cNvPr>
          <p:cNvSpPr/>
          <p:nvPr/>
        </p:nvSpPr>
        <p:spPr>
          <a:xfrm>
            <a:off x="220909" y="5054872"/>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https://git-scm.com/book/es/v1/Empezando-Acerca-del-control-de-versiones</a:t>
            </a:r>
          </a:p>
        </p:txBody>
      </p:sp>
    </p:spTree>
    <p:extLst>
      <p:ext uri="{BB962C8B-B14F-4D97-AF65-F5344CB8AC3E}">
        <p14:creationId xmlns:p14="http://schemas.microsoft.com/office/powerpoint/2010/main" val="83933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E180FE-CB5D-45D7-B94F-6E40221941FB}"/>
              </a:ext>
            </a:extLst>
          </p:cNvPr>
          <p:cNvSpPr/>
          <p:nvPr/>
        </p:nvSpPr>
        <p:spPr>
          <a:xfrm>
            <a:off x="288022" y="366100"/>
            <a:ext cx="6096000" cy="3416320"/>
          </a:xfrm>
          <a:prstGeom prst="rect">
            <a:avLst/>
          </a:prstGeom>
        </p:spPr>
        <p:txBody>
          <a:bodyPr>
            <a:spAutoFit/>
          </a:bodyPr>
          <a:lstStyle/>
          <a:p>
            <a:r>
              <a:rPr lang="es-ES" b="1" dirty="0">
                <a:latin typeface="Arial" panose="020B0604020202020204" pitchFamily="34" charset="0"/>
                <a:cs typeface="Arial" panose="020B0604020202020204" pitchFamily="34" charset="0"/>
              </a:rPr>
              <a:t>Sistemas De Control De Versiones Centralizados:</a:t>
            </a:r>
          </a:p>
          <a:p>
            <a:r>
              <a:rPr lang="es-ES" dirty="0">
                <a:latin typeface="Arial" panose="020B0604020202020204" pitchFamily="34" charset="0"/>
                <a:cs typeface="Arial" panose="020B0604020202020204" pitchFamily="34" charset="0"/>
              </a:rPr>
              <a:t>El siguiente gran problema que se encuentra la gente es que necesitan colaborar con desarrolladores en otros sistemas. Para solventar este problema, se desarrollaron los sistemas de control de versiones centralizados (</a:t>
            </a:r>
            <a:r>
              <a:rPr lang="es-ES" dirty="0" err="1">
                <a:latin typeface="Arial" panose="020B0604020202020204" pitchFamily="34" charset="0"/>
                <a:cs typeface="Arial" panose="020B0604020202020204" pitchFamily="34" charset="0"/>
              </a:rPr>
              <a:t>Centralized</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Version</a:t>
            </a:r>
            <a:r>
              <a:rPr lang="es-ES" dirty="0">
                <a:latin typeface="Arial" panose="020B0604020202020204" pitchFamily="34" charset="0"/>
                <a:cs typeface="Arial" panose="020B0604020202020204" pitchFamily="34" charset="0"/>
              </a:rPr>
              <a:t> Control </a:t>
            </a:r>
            <a:r>
              <a:rPr lang="es-ES" dirty="0" err="1">
                <a:latin typeface="Arial" panose="020B0604020202020204" pitchFamily="34" charset="0"/>
                <a:cs typeface="Arial" panose="020B0604020202020204" pitchFamily="34" charset="0"/>
              </a:rPr>
              <a:t>Systems</a:t>
            </a:r>
            <a:r>
              <a:rPr lang="es-ES" dirty="0">
                <a:latin typeface="Arial" panose="020B0604020202020204" pitchFamily="34" charset="0"/>
                <a:cs typeface="Arial" panose="020B0604020202020204" pitchFamily="34" charset="0"/>
              </a:rPr>
              <a:t> o </a:t>
            </a:r>
            <a:r>
              <a:rPr lang="es-ES" dirty="0" err="1">
                <a:latin typeface="Arial" panose="020B0604020202020204" pitchFamily="34" charset="0"/>
                <a:cs typeface="Arial" panose="020B0604020202020204" pitchFamily="34" charset="0"/>
              </a:rPr>
              <a:t>CVCSs</a:t>
            </a:r>
            <a:r>
              <a:rPr lang="es-ES" dirty="0">
                <a:latin typeface="Arial" panose="020B0604020202020204" pitchFamily="34" charset="0"/>
                <a:cs typeface="Arial" panose="020B0604020202020204" pitchFamily="34" charset="0"/>
              </a:rPr>
              <a:t> en inglés). Estos sistemas, como CVS, </a:t>
            </a:r>
            <a:r>
              <a:rPr lang="es-ES" dirty="0" err="1">
                <a:latin typeface="Arial" panose="020B0604020202020204" pitchFamily="34" charset="0"/>
                <a:cs typeface="Arial" panose="020B0604020202020204" pitchFamily="34" charset="0"/>
              </a:rPr>
              <a:t>Subversion</a:t>
            </a:r>
            <a:r>
              <a:rPr lang="es-ES" dirty="0">
                <a:latin typeface="Arial" panose="020B0604020202020204" pitchFamily="34" charset="0"/>
                <a:cs typeface="Arial" panose="020B0604020202020204" pitchFamily="34" charset="0"/>
              </a:rPr>
              <a:t>, y </a:t>
            </a:r>
            <a:r>
              <a:rPr lang="es-ES" dirty="0" err="1">
                <a:latin typeface="Arial" panose="020B0604020202020204" pitchFamily="34" charset="0"/>
                <a:cs typeface="Arial" panose="020B0604020202020204" pitchFamily="34" charset="0"/>
              </a:rPr>
              <a:t>Perforce</a:t>
            </a:r>
            <a:r>
              <a:rPr lang="es-ES" dirty="0">
                <a:latin typeface="Arial" panose="020B0604020202020204" pitchFamily="34" charset="0"/>
                <a:cs typeface="Arial" panose="020B0604020202020204" pitchFamily="34" charset="0"/>
              </a:rPr>
              <a:t>, tienen un único servidor que contiene todos los archivos versionados, y varios clientes que descargan los archivos desde ese lugar central. Durante muchos años éste ha sido el estándar para el control de versiones (véase Figura 1-2).</a:t>
            </a:r>
            <a:endParaRPr lang="es-CO"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42850593-8A8E-4610-95B2-213108DB50C0}"/>
              </a:ext>
            </a:extLst>
          </p:cNvPr>
          <p:cNvPicPr>
            <a:picLocks noChangeAspect="1"/>
          </p:cNvPicPr>
          <p:nvPr/>
        </p:nvPicPr>
        <p:blipFill>
          <a:blip r:embed="rId2"/>
          <a:stretch>
            <a:fillRect/>
          </a:stretch>
        </p:blipFill>
        <p:spPr>
          <a:xfrm>
            <a:off x="6592174" y="882592"/>
            <a:ext cx="4762500" cy="3733800"/>
          </a:xfrm>
          <a:prstGeom prst="rect">
            <a:avLst/>
          </a:prstGeom>
        </p:spPr>
      </p:pic>
      <p:sp>
        <p:nvSpPr>
          <p:cNvPr id="5" name="Rectángulo 4">
            <a:extLst>
              <a:ext uri="{FF2B5EF4-FFF2-40B4-BE49-F238E27FC236}">
                <a16:creationId xmlns:a16="http://schemas.microsoft.com/office/drawing/2014/main" id="{5298A203-B5A3-4690-9FA1-6A8751EF2CA2}"/>
              </a:ext>
            </a:extLst>
          </p:cNvPr>
          <p:cNvSpPr/>
          <p:nvPr/>
        </p:nvSpPr>
        <p:spPr>
          <a:xfrm>
            <a:off x="288022" y="3782420"/>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https://git-scm.com/book/es/v1/Empezando-Acerca-del-control-de-versiones</a:t>
            </a:r>
          </a:p>
        </p:txBody>
      </p:sp>
    </p:spTree>
    <p:extLst>
      <p:ext uri="{BB962C8B-B14F-4D97-AF65-F5344CB8AC3E}">
        <p14:creationId xmlns:p14="http://schemas.microsoft.com/office/powerpoint/2010/main" val="29084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FD54979-EA2A-4726-87BA-294CCA598289}"/>
              </a:ext>
            </a:extLst>
          </p:cNvPr>
          <p:cNvSpPr/>
          <p:nvPr/>
        </p:nvSpPr>
        <p:spPr>
          <a:xfrm>
            <a:off x="246077" y="311490"/>
            <a:ext cx="6096000" cy="3970318"/>
          </a:xfrm>
          <a:prstGeom prst="rect">
            <a:avLst/>
          </a:prstGeom>
        </p:spPr>
        <p:txBody>
          <a:bodyPr>
            <a:spAutoFit/>
          </a:bodyPr>
          <a:lstStyle/>
          <a:p>
            <a:r>
              <a:rPr lang="es-ES" b="1" dirty="0">
                <a:latin typeface="Arial" panose="020B0604020202020204" pitchFamily="34" charset="0"/>
                <a:cs typeface="Arial" panose="020B0604020202020204" pitchFamily="34" charset="0"/>
              </a:rPr>
              <a:t>Sistemas De Control De Versiones Distribuidos:</a:t>
            </a:r>
          </a:p>
          <a:p>
            <a:r>
              <a:rPr lang="es-ES" dirty="0">
                <a:latin typeface="Arial" panose="020B0604020202020204" pitchFamily="34" charset="0"/>
                <a:cs typeface="Arial" panose="020B0604020202020204" pitchFamily="34" charset="0"/>
              </a:rPr>
              <a:t>Es aquí donde entran los sistemas de control de versiones distribuidos (</a:t>
            </a:r>
            <a:r>
              <a:rPr lang="es-ES" dirty="0" err="1">
                <a:latin typeface="Arial" panose="020B0604020202020204" pitchFamily="34" charset="0"/>
                <a:cs typeface="Arial" panose="020B0604020202020204" pitchFamily="34" charset="0"/>
              </a:rPr>
              <a:t>Distributed</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Version</a:t>
            </a:r>
            <a:r>
              <a:rPr lang="es-ES" dirty="0">
                <a:latin typeface="Arial" panose="020B0604020202020204" pitchFamily="34" charset="0"/>
                <a:cs typeface="Arial" panose="020B0604020202020204" pitchFamily="34" charset="0"/>
              </a:rPr>
              <a:t> Control </a:t>
            </a:r>
            <a:r>
              <a:rPr lang="es-ES" dirty="0" err="1">
                <a:latin typeface="Arial" panose="020B0604020202020204" pitchFamily="34" charset="0"/>
                <a:cs typeface="Arial" panose="020B0604020202020204" pitchFamily="34" charset="0"/>
              </a:rPr>
              <a:t>Systems</a:t>
            </a:r>
            <a:r>
              <a:rPr lang="es-ES" dirty="0">
                <a:latin typeface="Arial" panose="020B0604020202020204" pitchFamily="34" charset="0"/>
                <a:cs typeface="Arial" panose="020B0604020202020204" pitchFamily="34" charset="0"/>
              </a:rPr>
              <a:t> o </a:t>
            </a:r>
            <a:r>
              <a:rPr lang="es-ES" dirty="0" err="1">
                <a:latin typeface="Arial" panose="020B0604020202020204" pitchFamily="34" charset="0"/>
                <a:cs typeface="Arial" panose="020B0604020202020204" pitchFamily="34" charset="0"/>
              </a:rPr>
              <a:t>DVCSs</a:t>
            </a:r>
            <a:r>
              <a:rPr lang="es-ES" dirty="0">
                <a:latin typeface="Arial" panose="020B0604020202020204" pitchFamily="34" charset="0"/>
                <a:cs typeface="Arial" panose="020B0604020202020204" pitchFamily="34" charset="0"/>
              </a:rPr>
              <a:t> en inglés). En un DVCS (como Git, Mercurial, </a:t>
            </a:r>
            <a:r>
              <a:rPr lang="es-ES" dirty="0" err="1">
                <a:latin typeface="Arial" panose="020B0604020202020204" pitchFamily="34" charset="0"/>
                <a:cs typeface="Arial" panose="020B0604020202020204" pitchFamily="34" charset="0"/>
              </a:rPr>
              <a:t>Bazaar</a:t>
            </a:r>
            <a:r>
              <a:rPr lang="es-ES" dirty="0">
                <a:latin typeface="Arial" panose="020B0604020202020204" pitchFamily="34" charset="0"/>
                <a:cs typeface="Arial" panose="020B0604020202020204" pitchFamily="34" charset="0"/>
              </a:rPr>
              <a:t> o </a:t>
            </a:r>
            <a:r>
              <a:rPr lang="es-ES" dirty="0" err="1">
                <a:latin typeface="Arial" panose="020B0604020202020204" pitchFamily="34" charset="0"/>
                <a:cs typeface="Arial" panose="020B0604020202020204" pitchFamily="34" charset="0"/>
              </a:rPr>
              <a:t>Darcs</a:t>
            </a:r>
            <a:r>
              <a:rPr lang="es-ES" dirty="0">
                <a:latin typeface="Arial" panose="020B0604020202020204" pitchFamily="34" charset="0"/>
                <a:cs typeface="Arial" panose="020B0604020202020204" pitchFamily="34" charset="0"/>
              </a:rPr>
              <a:t>), los clientes no sólo descargan la última instantánea de los archivos: replican completamente el repositorio. Así, si un servidor muere, y estos sistemas estaban colaborando a través de él, cualquiera de los repositorios de los clientes puede copiarse en el servidor para restaurarlo. Cada vez que se descarga una instantánea, en realidad se hace una copia de seguridad completa de todos los datos (véase Figura 1-3).</a:t>
            </a:r>
          </a:p>
          <a:p>
            <a:endParaRPr lang="es-ES" dirty="0"/>
          </a:p>
        </p:txBody>
      </p:sp>
      <p:pic>
        <p:nvPicPr>
          <p:cNvPr id="3" name="Imagen 2">
            <a:extLst>
              <a:ext uri="{FF2B5EF4-FFF2-40B4-BE49-F238E27FC236}">
                <a16:creationId xmlns:a16="http://schemas.microsoft.com/office/drawing/2014/main" id="{DFDA130C-70C5-4783-9822-7FDCCE5CD9B5}"/>
              </a:ext>
            </a:extLst>
          </p:cNvPr>
          <p:cNvPicPr>
            <a:picLocks noChangeAspect="1"/>
          </p:cNvPicPr>
          <p:nvPr/>
        </p:nvPicPr>
        <p:blipFill>
          <a:blip r:embed="rId2"/>
          <a:stretch>
            <a:fillRect/>
          </a:stretch>
        </p:blipFill>
        <p:spPr>
          <a:xfrm>
            <a:off x="6600563" y="118537"/>
            <a:ext cx="4762500" cy="5362575"/>
          </a:xfrm>
          <a:prstGeom prst="rect">
            <a:avLst/>
          </a:prstGeom>
        </p:spPr>
      </p:pic>
      <p:sp>
        <p:nvSpPr>
          <p:cNvPr id="4" name="Rectángulo 3">
            <a:extLst>
              <a:ext uri="{FF2B5EF4-FFF2-40B4-BE49-F238E27FC236}">
                <a16:creationId xmlns:a16="http://schemas.microsoft.com/office/drawing/2014/main" id="{B31943B0-0A75-4B84-B7FC-E35C3DE40E04}"/>
              </a:ext>
            </a:extLst>
          </p:cNvPr>
          <p:cNvSpPr/>
          <p:nvPr/>
        </p:nvSpPr>
        <p:spPr>
          <a:xfrm>
            <a:off x="246077" y="3941811"/>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https://git-scm.com/book/es/v1/Empezando-Acerca-del-control-de-versiones</a:t>
            </a:r>
          </a:p>
        </p:txBody>
      </p:sp>
    </p:spTree>
    <p:extLst>
      <p:ext uri="{BB962C8B-B14F-4D97-AF65-F5344CB8AC3E}">
        <p14:creationId xmlns:p14="http://schemas.microsoft.com/office/powerpoint/2010/main" val="69433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39781E9-F8CE-41CB-B9C8-ACDFCBD136F2}"/>
              </a:ext>
            </a:extLst>
          </p:cNvPr>
          <p:cNvSpPr/>
          <p:nvPr/>
        </p:nvSpPr>
        <p:spPr>
          <a:xfrm>
            <a:off x="4490907" y="3198888"/>
            <a:ext cx="6096000" cy="1754326"/>
          </a:xfrm>
          <a:prstGeom prst="rect">
            <a:avLst/>
          </a:prstGeom>
        </p:spPr>
        <p:txBody>
          <a:bodyPr>
            <a:spAutoFit/>
          </a:bodyPr>
          <a:lstStyle/>
          <a:p>
            <a:pPr fontAlgn="base"/>
            <a:r>
              <a:rPr lang="es-ES" dirty="0">
                <a:solidFill>
                  <a:srgbClr val="444444"/>
                </a:solidFill>
                <a:latin typeface="Raleway"/>
              </a:rPr>
              <a:t>Git ha convertido en el estándar de la industria en el desarrollo web , se prefiere  a diferencia de SVN porque:</a:t>
            </a:r>
          </a:p>
          <a:p>
            <a:pPr fontAlgn="base"/>
            <a:r>
              <a:rPr lang="es-ES" dirty="0">
                <a:solidFill>
                  <a:srgbClr val="444444"/>
                </a:solidFill>
                <a:latin typeface="Raleway"/>
              </a:rPr>
              <a:t>– Git se distribuye</a:t>
            </a:r>
            <a:br>
              <a:rPr lang="es-ES" dirty="0">
                <a:solidFill>
                  <a:srgbClr val="444444"/>
                </a:solidFill>
                <a:latin typeface="Raleway"/>
              </a:rPr>
            </a:br>
            <a:r>
              <a:rPr lang="es-ES" dirty="0">
                <a:solidFill>
                  <a:srgbClr val="444444"/>
                </a:solidFill>
                <a:latin typeface="Raleway"/>
              </a:rPr>
              <a:t>– Git es más rápido</a:t>
            </a:r>
            <a:br>
              <a:rPr lang="es-ES" dirty="0">
                <a:solidFill>
                  <a:srgbClr val="444444"/>
                </a:solidFill>
                <a:latin typeface="Raleway"/>
              </a:rPr>
            </a:br>
            <a:r>
              <a:rPr lang="es-ES" dirty="0">
                <a:solidFill>
                  <a:srgbClr val="444444"/>
                </a:solidFill>
                <a:latin typeface="Raleway"/>
              </a:rPr>
              <a:t>– Git tiene un tamaño más pequeño por repositorio</a:t>
            </a:r>
            <a:br>
              <a:rPr lang="es-ES" dirty="0">
                <a:solidFill>
                  <a:srgbClr val="444444"/>
                </a:solidFill>
                <a:latin typeface="Raleway"/>
              </a:rPr>
            </a:br>
            <a:r>
              <a:rPr lang="es-ES" dirty="0">
                <a:solidFill>
                  <a:srgbClr val="444444"/>
                </a:solidFill>
                <a:latin typeface="Raleway"/>
              </a:rPr>
              <a:t>– Generar ramas y trabajar con los equipos es más fácil</a:t>
            </a:r>
            <a:endParaRPr lang="es-ES" b="0" i="0" dirty="0">
              <a:solidFill>
                <a:srgbClr val="444444"/>
              </a:solidFill>
              <a:effectLst/>
              <a:latin typeface="Raleway"/>
            </a:endParaRPr>
          </a:p>
        </p:txBody>
      </p:sp>
      <p:pic>
        <p:nvPicPr>
          <p:cNvPr id="4" name="Imagen 3">
            <a:extLst>
              <a:ext uri="{FF2B5EF4-FFF2-40B4-BE49-F238E27FC236}">
                <a16:creationId xmlns:a16="http://schemas.microsoft.com/office/drawing/2014/main" id="{6EE0F8FB-5376-42FD-AF19-394EE0EAE95D}"/>
              </a:ext>
            </a:extLst>
          </p:cNvPr>
          <p:cNvPicPr>
            <a:picLocks noChangeAspect="1"/>
          </p:cNvPicPr>
          <p:nvPr/>
        </p:nvPicPr>
        <p:blipFill>
          <a:blip r:embed="rId2"/>
          <a:stretch>
            <a:fillRect/>
          </a:stretch>
        </p:blipFill>
        <p:spPr>
          <a:xfrm>
            <a:off x="467568" y="3337358"/>
            <a:ext cx="3762542" cy="1567726"/>
          </a:xfrm>
          <a:prstGeom prst="rect">
            <a:avLst/>
          </a:prstGeom>
        </p:spPr>
      </p:pic>
      <p:pic>
        <p:nvPicPr>
          <p:cNvPr id="5" name="Imagen 4">
            <a:extLst>
              <a:ext uri="{FF2B5EF4-FFF2-40B4-BE49-F238E27FC236}">
                <a16:creationId xmlns:a16="http://schemas.microsoft.com/office/drawing/2014/main" id="{BAF15598-43B2-4FB2-9AC5-8257BB56A601}"/>
              </a:ext>
            </a:extLst>
          </p:cNvPr>
          <p:cNvPicPr>
            <a:picLocks noChangeAspect="1"/>
          </p:cNvPicPr>
          <p:nvPr/>
        </p:nvPicPr>
        <p:blipFill>
          <a:blip r:embed="rId3"/>
          <a:stretch>
            <a:fillRect/>
          </a:stretch>
        </p:blipFill>
        <p:spPr>
          <a:xfrm>
            <a:off x="6476301" y="236294"/>
            <a:ext cx="3646459" cy="2140583"/>
          </a:xfrm>
          <a:prstGeom prst="rect">
            <a:avLst/>
          </a:prstGeom>
        </p:spPr>
      </p:pic>
      <p:sp>
        <p:nvSpPr>
          <p:cNvPr id="6" name="Rectángulo 5">
            <a:extLst>
              <a:ext uri="{FF2B5EF4-FFF2-40B4-BE49-F238E27FC236}">
                <a16:creationId xmlns:a16="http://schemas.microsoft.com/office/drawing/2014/main" id="{03A2EAF9-5BB4-4380-BFE7-41F6B3222222}"/>
              </a:ext>
            </a:extLst>
          </p:cNvPr>
          <p:cNvSpPr/>
          <p:nvPr/>
        </p:nvSpPr>
        <p:spPr>
          <a:xfrm>
            <a:off x="6123985" y="2371853"/>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http://www.cobdc.net/labotiga/wp-content/uploads/2018/12/RepositorioInstituciona.png</a:t>
            </a:r>
          </a:p>
        </p:txBody>
      </p:sp>
      <p:sp>
        <p:nvSpPr>
          <p:cNvPr id="7" name="Rectángulo 6">
            <a:extLst>
              <a:ext uri="{FF2B5EF4-FFF2-40B4-BE49-F238E27FC236}">
                <a16:creationId xmlns:a16="http://schemas.microsoft.com/office/drawing/2014/main" id="{ABD71302-3BBB-4A70-B9BA-C3BC61B8579E}"/>
              </a:ext>
            </a:extLst>
          </p:cNvPr>
          <p:cNvSpPr/>
          <p:nvPr/>
        </p:nvSpPr>
        <p:spPr>
          <a:xfrm>
            <a:off x="204143" y="4964051"/>
            <a:ext cx="6096000" cy="230832"/>
          </a:xfrm>
          <a:prstGeom prst="rect">
            <a:avLst/>
          </a:prstGeom>
        </p:spPr>
        <p:txBody>
          <a:bodyPr>
            <a:spAutoFit/>
          </a:bodyPr>
          <a:lstStyle/>
          <a:p>
            <a:r>
              <a:rPr lang="es-CO" sz="900" dirty="0">
                <a:solidFill>
                  <a:srgbClr val="00B0F0"/>
                </a:solidFill>
                <a:latin typeface="Arial" panose="020B0604020202020204" pitchFamily="34" charset="0"/>
                <a:cs typeface="Arial" panose="020B0604020202020204" pitchFamily="34" charset="0"/>
              </a:rPr>
              <a:t>Fuente: https://cdn-images-1.medium.com/max/2600/1*OY34A4uBsawmGoqpBV3UaA.png</a:t>
            </a:r>
          </a:p>
        </p:txBody>
      </p:sp>
      <p:sp>
        <p:nvSpPr>
          <p:cNvPr id="8" name="Rectángulo 7">
            <a:extLst>
              <a:ext uri="{FF2B5EF4-FFF2-40B4-BE49-F238E27FC236}">
                <a16:creationId xmlns:a16="http://schemas.microsoft.com/office/drawing/2014/main" id="{63C6F43E-8E0A-40CE-84C3-DFD506FB425D}"/>
              </a:ext>
            </a:extLst>
          </p:cNvPr>
          <p:cNvSpPr/>
          <p:nvPr/>
        </p:nvSpPr>
        <p:spPr>
          <a:xfrm>
            <a:off x="7899842" y="4905084"/>
            <a:ext cx="2544286" cy="230832"/>
          </a:xfrm>
          <a:prstGeom prst="rect">
            <a:avLst/>
          </a:prstGeom>
        </p:spPr>
        <p:txBody>
          <a:bodyPr wrap="none">
            <a:spAutoFit/>
          </a:bodyPr>
          <a:lstStyle/>
          <a:p>
            <a:r>
              <a:rPr lang="es-CO" sz="900" dirty="0">
                <a:solidFill>
                  <a:srgbClr val="00B0F0"/>
                </a:solidFill>
                <a:latin typeface="Arial" panose="020B0604020202020204" pitchFamily="34" charset="0"/>
                <a:cs typeface="Arial" panose="020B0604020202020204" pitchFamily="34" charset="0"/>
              </a:rPr>
              <a:t>Fuente: https://guiadev.com/subversion-vs-git/</a:t>
            </a:r>
          </a:p>
        </p:txBody>
      </p:sp>
      <p:grpSp>
        <p:nvGrpSpPr>
          <p:cNvPr id="10" name="Grupo 9">
            <a:extLst>
              <a:ext uri="{FF2B5EF4-FFF2-40B4-BE49-F238E27FC236}">
                <a16:creationId xmlns:a16="http://schemas.microsoft.com/office/drawing/2014/main" id="{D848B826-59C7-4820-AEA0-5EC2EC3233C3}"/>
              </a:ext>
            </a:extLst>
          </p:cNvPr>
          <p:cNvGrpSpPr/>
          <p:nvPr/>
        </p:nvGrpSpPr>
        <p:grpSpPr>
          <a:xfrm>
            <a:off x="231287" y="1186904"/>
            <a:ext cx="6096000" cy="1912195"/>
            <a:chOff x="380301" y="429423"/>
            <a:chExt cx="6096000" cy="1912195"/>
          </a:xfrm>
        </p:grpSpPr>
        <p:sp>
          <p:nvSpPr>
            <p:cNvPr id="2" name="Rectángulo 1">
              <a:extLst>
                <a:ext uri="{FF2B5EF4-FFF2-40B4-BE49-F238E27FC236}">
                  <a16:creationId xmlns:a16="http://schemas.microsoft.com/office/drawing/2014/main" id="{57462DCB-C053-4FF1-868E-7C74C1739915}"/>
                </a:ext>
              </a:extLst>
            </p:cNvPr>
            <p:cNvSpPr/>
            <p:nvPr/>
          </p:nvSpPr>
          <p:spPr>
            <a:xfrm>
              <a:off x="380301" y="429423"/>
              <a:ext cx="6096000" cy="1754326"/>
            </a:xfrm>
            <a:prstGeom prst="rect">
              <a:avLst/>
            </a:prstGeom>
          </p:spPr>
          <p:txBody>
            <a:bodyPr>
              <a:spAutoFit/>
            </a:bodyPr>
            <a:lstStyle/>
            <a:p>
              <a:pPr fontAlgn="base"/>
              <a:r>
                <a:rPr lang="es-ES" dirty="0">
                  <a:solidFill>
                    <a:srgbClr val="444444"/>
                  </a:solidFill>
                  <a:latin typeface="Raleway"/>
                </a:rPr>
                <a:t>El control de versiones ofrece muchos beneficios, incluyendo:</a:t>
              </a:r>
            </a:p>
            <a:p>
              <a:pPr fontAlgn="base"/>
              <a:r>
                <a:rPr lang="es-ES" dirty="0">
                  <a:solidFill>
                    <a:srgbClr val="444444"/>
                  </a:solidFill>
                  <a:latin typeface="Raleway"/>
                </a:rPr>
                <a:t>1. Guardar toda la historia de su proyecto</a:t>
              </a:r>
              <a:br>
                <a:rPr lang="es-ES" dirty="0">
                  <a:solidFill>
                    <a:srgbClr val="444444"/>
                  </a:solidFill>
                  <a:latin typeface="Raleway"/>
                </a:rPr>
              </a:br>
              <a:r>
                <a:rPr lang="es-ES" dirty="0">
                  <a:solidFill>
                    <a:srgbClr val="444444"/>
                  </a:solidFill>
                  <a:latin typeface="Raleway"/>
                </a:rPr>
                <a:t>2. Cometer errores con menos miedo</a:t>
              </a:r>
              <a:br>
                <a:rPr lang="es-ES" dirty="0">
                  <a:solidFill>
                    <a:srgbClr val="444444"/>
                  </a:solidFill>
                  <a:latin typeface="Raleway"/>
                </a:rPr>
              </a:br>
              <a:r>
                <a:rPr lang="es-ES" dirty="0">
                  <a:solidFill>
                    <a:srgbClr val="444444"/>
                  </a:solidFill>
                  <a:latin typeface="Raleway"/>
                </a:rPr>
                <a:t>3. Experimentar libremente</a:t>
              </a:r>
              <a:br>
                <a:rPr lang="es-ES" dirty="0">
                  <a:solidFill>
                    <a:srgbClr val="444444"/>
                  </a:solidFill>
                  <a:latin typeface="Raleway"/>
                </a:rPr>
              </a:br>
              <a:r>
                <a:rPr lang="es-ES" dirty="0">
                  <a:solidFill>
                    <a:srgbClr val="444444"/>
                  </a:solidFill>
                  <a:latin typeface="Raleway"/>
                </a:rPr>
                <a:t>4. El trabajo en equipo se vuelve más manejable</a:t>
              </a:r>
              <a:endParaRPr lang="es-ES" b="0" i="0" dirty="0">
                <a:solidFill>
                  <a:srgbClr val="444444"/>
                </a:solidFill>
                <a:effectLst/>
                <a:latin typeface="Raleway"/>
              </a:endParaRPr>
            </a:p>
          </p:txBody>
        </p:sp>
        <p:sp>
          <p:nvSpPr>
            <p:cNvPr id="9" name="Rectángulo 8">
              <a:extLst>
                <a:ext uri="{FF2B5EF4-FFF2-40B4-BE49-F238E27FC236}">
                  <a16:creationId xmlns:a16="http://schemas.microsoft.com/office/drawing/2014/main" id="{1676A043-F801-431B-9E1C-09922C4DFDB2}"/>
                </a:ext>
              </a:extLst>
            </p:cNvPr>
            <p:cNvSpPr/>
            <p:nvPr/>
          </p:nvSpPr>
          <p:spPr>
            <a:xfrm>
              <a:off x="380301" y="2110786"/>
              <a:ext cx="2544286" cy="230832"/>
            </a:xfrm>
            <a:prstGeom prst="rect">
              <a:avLst/>
            </a:prstGeom>
          </p:spPr>
          <p:txBody>
            <a:bodyPr wrap="none">
              <a:spAutoFit/>
            </a:bodyPr>
            <a:lstStyle/>
            <a:p>
              <a:r>
                <a:rPr lang="es-CO" sz="900" dirty="0">
                  <a:solidFill>
                    <a:srgbClr val="00B0F0"/>
                  </a:solidFill>
                  <a:latin typeface="Arial" panose="020B0604020202020204" pitchFamily="34" charset="0"/>
                  <a:cs typeface="Arial" panose="020B0604020202020204" pitchFamily="34" charset="0"/>
                </a:rPr>
                <a:t>Fuente: https://guiadev.com/subversion-vs-git/</a:t>
              </a:r>
            </a:p>
          </p:txBody>
        </p:sp>
      </p:grpSp>
      <p:sp>
        <p:nvSpPr>
          <p:cNvPr id="11" name="Rectángulo 10">
            <a:extLst>
              <a:ext uri="{FF2B5EF4-FFF2-40B4-BE49-F238E27FC236}">
                <a16:creationId xmlns:a16="http://schemas.microsoft.com/office/drawing/2014/main" id="{2DAA6435-F198-44B9-B393-4E47AFD8BB19}"/>
              </a:ext>
            </a:extLst>
          </p:cNvPr>
          <p:cNvSpPr/>
          <p:nvPr/>
        </p:nvSpPr>
        <p:spPr>
          <a:xfrm>
            <a:off x="204143" y="212529"/>
            <a:ext cx="6096000" cy="923330"/>
          </a:xfrm>
          <a:prstGeom prst="rect">
            <a:avLst/>
          </a:prstGeom>
        </p:spPr>
        <p:txBody>
          <a:bodyPr>
            <a:spAutoFit/>
          </a:bodyPr>
          <a:lstStyle/>
          <a:p>
            <a:r>
              <a:rPr lang="es-ES" b="1" dirty="0">
                <a:latin typeface="Arial" panose="020B0604020202020204" pitchFamily="34" charset="0"/>
                <a:cs typeface="Arial" panose="020B0604020202020204" pitchFamily="34" charset="0"/>
              </a:rPr>
              <a:t>3. ¿Mencione Con Sus Propias Palabras Las Ventajas Que Tiene GIT Frente A Otros Proveedores De Repositorios?</a:t>
            </a:r>
          </a:p>
        </p:txBody>
      </p:sp>
    </p:spTree>
    <p:extLst>
      <p:ext uri="{BB962C8B-B14F-4D97-AF65-F5344CB8AC3E}">
        <p14:creationId xmlns:p14="http://schemas.microsoft.com/office/powerpoint/2010/main" val="342645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EE85876-5CFF-428D-A434-3A23DFB31C96}"/>
              </a:ext>
            </a:extLst>
          </p:cNvPr>
          <p:cNvSpPr/>
          <p:nvPr/>
        </p:nvSpPr>
        <p:spPr>
          <a:xfrm>
            <a:off x="405468" y="965885"/>
            <a:ext cx="11389453" cy="1200329"/>
          </a:xfrm>
          <a:prstGeom prst="rect">
            <a:avLst/>
          </a:prstGeom>
        </p:spPr>
        <p:txBody>
          <a:bodyPr wrap="square">
            <a:spAutoFit/>
          </a:bodyPr>
          <a:lstStyle/>
          <a:p>
            <a:pPr>
              <a:buFont typeface="Arial" panose="020B0604020202020204" pitchFamily="34" charset="0"/>
              <a:buChar char="•"/>
            </a:pP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config</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Uno de los comandos más usados en </a:t>
            </a:r>
            <a:r>
              <a:rPr lang="es-ES" dirty="0" err="1">
                <a:latin typeface="Arial" panose="020B0604020202020204" pitchFamily="34" charset="0"/>
                <a:cs typeface="Arial" panose="020B0604020202020204" pitchFamily="34" charset="0"/>
              </a:rPr>
              <a:t>git</a:t>
            </a:r>
            <a:r>
              <a:rPr lang="es-ES" dirty="0">
                <a:latin typeface="Arial" panose="020B0604020202020204" pitchFamily="34" charset="0"/>
                <a:cs typeface="Arial" panose="020B0604020202020204" pitchFamily="34" charset="0"/>
              </a:rPr>
              <a:t> es </a:t>
            </a:r>
            <a:r>
              <a:rPr lang="es-ES" dirty="0" err="1">
                <a:latin typeface="Arial" panose="020B0604020202020204" pitchFamily="34" charset="0"/>
                <a:cs typeface="Arial" panose="020B0604020202020204" pitchFamily="34" charset="0"/>
              </a:rPr>
              <a:t>git</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config</a:t>
            </a:r>
            <a:r>
              <a:rPr lang="es-ES" dirty="0">
                <a:latin typeface="Arial" panose="020B0604020202020204" pitchFamily="34" charset="0"/>
                <a:cs typeface="Arial" panose="020B0604020202020204" pitchFamily="34" charset="0"/>
              </a:rPr>
              <a:t>, que puede ser usado para establecer una configuración específica de usuario, como sería el caso del email, un algoritmo preferido para </a:t>
            </a:r>
            <a:r>
              <a:rPr lang="es-ES" dirty="0" err="1">
                <a:latin typeface="Arial" panose="020B0604020202020204" pitchFamily="34" charset="0"/>
                <a:cs typeface="Arial" panose="020B0604020202020204" pitchFamily="34" charset="0"/>
              </a:rPr>
              <a:t>diff</a:t>
            </a:r>
            <a:r>
              <a:rPr lang="es-ES" dirty="0">
                <a:latin typeface="Arial" panose="020B0604020202020204" pitchFamily="34" charset="0"/>
                <a:cs typeface="Arial" panose="020B0604020202020204" pitchFamily="34" charset="0"/>
              </a:rPr>
              <a:t>, nombre de usuario y tipo de formato, </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 Por ejemplo, el siguiente comando se usa para establecer un email.</a:t>
            </a:r>
            <a:endParaRPr lang="es-ES" b="0" i="0" dirty="0">
              <a:effectLst/>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0AB79A5D-E9FA-4F61-9215-48D606811C87}"/>
              </a:ext>
            </a:extLst>
          </p:cNvPr>
          <p:cNvSpPr/>
          <p:nvPr/>
        </p:nvSpPr>
        <p:spPr>
          <a:xfrm>
            <a:off x="405468" y="245189"/>
            <a:ext cx="6096000" cy="646331"/>
          </a:xfrm>
          <a:prstGeom prst="rect">
            <a:avLst/>
          </a:prstGeom>
        </p:spPr>
        <p:txBody>
          <a:bodyPr>
            <a:spAutoFit/>
          </a:bodyPr>
          <a:lstStyle/>
          <a:p>
            <a:r>
              <a:rPr lang="es-ES" b="1" dirty="0">
                <a:latin typeface="Arial" panose="020B0604020202020204" pitchFamily="34" charset="0"/>
                <a:cs typeface="Arial" panose="020B0604020202020204" pitchFamily="34" charset="0"/>
              </a:rPr>
              <a:t>4</a:t>
            </a:r>
            <a:r>
              <a:rPr lang="es-ES" dirty="0">
                <a:latin typeface="Arial" panose="020B0604020202020204" pitchFamily="34" charset="0"/>
                <a:cs typeface="Arial" panose="020B0604020202020204" pitchFamily="34" charset="0"/>
              </a:rPr>
              <a:t>.</a:t>
            </a:r>
            <a:r>
              <a:rPr lang="es-ES" b="1" dirty="0">
                <a:latin typeface="Arial" panose="020B0604020202020204" pitchFamily="34" charset="0"/>
                <a:cs typeface="Arial" panose="020B0604020202020204" pitchFamily="34" charset="0"/>
              </a:rPr>
              <a:t>Mencione Por Lo Menos 5 Ejemplos De Los Comandos Básicos Que Se Usan En GIT.</a:t>
            </a:r>
          </a:p>
        </p:txBody>
      </p:sp>
      <p:sp>
        <p:nvSpPr>
          <p:cNvPr id="4" name="Rectángulo 3">
            <a:extLst>
              <a:ext uri="{FF2B5EF4-FFF2-40B4-BE49-F238E27FC236}">
                <a16:creationId xmlns:a16="http://schemas.microsoft.com/office/drawing/2014/main" id="{807AD13B-184D-4C7E-89DC-6788A1DA6917}"/>
              </a:ext>
            </a:extLst>
          </p:cNvPr>
          <p:cNvSpPr/>
          <p:nvPr/>
        </p:nvSpPr>
        <p:spPr>
          <a:xfrm>
            <a:off x="405468" y="2327553"/>
            <a:ext cx="6096000" cy="923330"/>
          </a:xfrm>
          <a:prstGeom prst="rect">
            <a:avLst/>
          </a:prstGeom>
        </p:spPr>
        <p:txBody>
          <a:bodyPr>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init</a:t>
            </a:r>
            <a:br>
              <a:rPr lang="es-ES" b="1"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Este comando se usa para crear un nuevo repertorio GIT.</a:t>
            </a:r>
            <a:endParaRPr lang="es-CO"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BCD3D3E7-8252-4D9D-A555-DE41F9F1F173}"/>
              </a:ext>
            </a:extLst>
          </p:cNvPr>
          <p:cNvSpPr/>
          <p:nvPr/>
        </p:nvSpPr>
        <p:spPr>
          <a:xfrm>
            <a:off x="405468" y="3412222"/>
            <a:ext cx="10651222" cy="923330"/>
          </a:xfrm>
          <a:prstGeom prst="rect">
            <a:avLst/>
          </a:prstGeom>
        </p:spPr>
        <p:txBody>
          <a:bodyPr wrap="square">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add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Este comando puede ser usado para agregar archivos al </a:t>
            </a:r>
            <a:r>
              <a:rPr lang="es-ES" dirty="0" err="1">
                <a:latin typeface="Arial" panose="020B0604020202020204" pitchFamily="34" charset="0"/>
                <a:cs typeface="Arial" panose="020B0604020202020204" pitchFamily="34" charset="0"/>
              </a:rPr>
              <a:t>index</a:t>
            </a:r>
            <a:r>
              <a:rPr lang="es-ES" dirty="0">
                <a:latin typeface="Arial" panose="020B0604020202020204" pitchFamily="34" charset="0"/>
                <a:cs typeface="Arial" panose="020B0604020202020204" pitchFamily="34" charset="0"/>
              </a:rPr>
              <a:t>. Por ejemplo, el siguiente comando agrega un nombre de archivo temp.txt en el directorio local del </a:t>
            </a:r>
            <a:r>
              <a:rPr lang="es-ES" dirty="0" err="1">
                <a:latin typeface="Arial" panose="020B0604020202020204" pitchFamily="34" charset="0"/>
                <a:cs typeface="Arial" panose="020B0604020202020204" pitchFamily="34" charset="0"/>
              </a:rPr>
              <a:t>index</a:t>
            </a:r>
            <a:r>
              <a:rPr lang="es-ES" dirty="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9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BCD7BA8-B823-4334-A01B-68A9C84012EB}"/>
              </a:ext>
            </a:extLst>
          </p:cNvPr>
          <p:cNvSpPr/>
          <p:nvPr/>
        </p:nvSpPr>
        <p:spPr>
          <a:xfrm>
            <a:off x="304799" y="345695"/>
            <a:ext cx="11204895" cy="923330"/>
          </a:xfrm>
          <a:prstGeom prst="rect">
            <a:avLst/>
          </a:prstGeom>
        </p:spPr>
        <p:txBody>
          <a:bodyPr wrap="square">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clone</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Este comando se usa con el propósito de revisar repertorios. Si el repertorio está en un servidor remoto se tiene que usar el siguiente comando.</a:t>
            </a:r>
            <a:endParaRPr lang="es-CO"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AC396DE7-8B43-42BB-80F4-701E8ABBC574}"/>
              </a:ext>
            </a:extLst>
          </p:cNvPr>
          <p:cNvSpPr/>
          <p:nvPr/>
        </p:nvSpPr>
        <p:spPr>
          <a:xfrm>
            <a:off x="304799" y="1570487"/>
            <a:ext cx="11204894" cy="923330"/>
          </a:xfrm>
          <a:prstGeom prst="rect">
            <a:avLst/>
          </a:prstGeom>
        </p:spPr>
        <p:txBody>
          <a:bodyPr wrap="square">
            <a:spAutoFit/>
          </a:bodyPr>
          <a:lstStyle/>
          <a:p>
            <a:pPr marL="285750" indent="-285750">
              <a:buFont typeface="Arial" panose="020B0604020202020204" pitchFamily="34" charset="0"/>
              <a:buChar char="•"/>
            </a:pPr>
            <a:r>
              <a:rPr lang="es-ES" b="1" dirty="0" err="1">
                <a:latin typeface="Arial" panose="020B0604020202020204" pitchFamily="34" charset="0"/>
                <a:cs typeface="Arial" panose="020B0604020202020204" pitchFamily="34" charset="0"/>
              </a:rPr>
              <a:t>git</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commit</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El comando </a:t>
            </a:r>
            <a:r>
              <a:rPr lang="es-ES" dirty="0" err="1">
                <a:latin typeface="Arial" panose="020B0604020202020204" pitchFamily="34" charset="0"/>
                <a:cs typeface="Arial" panose="020B0604020202020204" pitchFamily="34" charset="0"/>
              </a:rPr>
              <a:t>commit</a:t>
            </a:r>
            <a:r>
              <a:rPr lang="es-ES" dirty="0">
                <a:latin typeface="Arial" panose="020B0604020202020204" pitchFamily="34" charset="0"/>
                <a:cs typeface="Arial" panose="020B0604020202020204" pitchFamily="34" charset="0"/>
              </a:rPr>
              <a:t> es usado para cambiar a la cabecera. Ten en cuenta que cualquier cambio comprometido no afectara al repertorio remoto. Usa el comando.</a:t>
            </a:r>
            <a:endParaRPr lang="es-CO"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BA15DCF-C3D6-471F-A6D6-56E5AA3C0719}"/>
              </a:ext>
            </a:extLst>
          </p:cNvPr>
          <p:cNvSpPr/>
          <p:nvPr/>
        </p:nvSpPr>
        <p:spPr>
          <a:xfrm>
            <a:off x="595400" y="2493817"/>
            <a:ext cx="2832827" cy="230832"/>
          </a:xfrm>
          <a:prstGeom prst="rect">
            <a:avLst/>
          </a:prstGeom>
        </p:spPr>
        <p:txBody>
          <a:bodyPr wrap="none">
            <a:spAutoFit/>
          </a:bodyPr>
          <a:lstStyle/>
          <a:p>
            <a:r>
              <a:rPr lang="es-CO" sz="900" dirty="0">
                <a:latin typeface="Arial" panose="020B0604020202020204" pitchFamily="34" charset="0"/>
                <a:cs typeface="Arial" panose="020B0604020202020204" pitchFamily="34" charset="0"/>
                <a:hlinkClick r:id="rId2"/>
              </a:rPr>
              <a:t>https://www.hostinger.co/tutoriales/comandos-de-git</a:t>
            </a:r>
            <a:endParaRPr lang="es-CO" sz="9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4C3BFAE2-BB71-47E6-A0C9-B7B80A95578A}"/>
              </a:ext>
            </a:extLst>
          </p:cNvPr>
          <p:cNvSpPr/>
          <p:nvPr/>
        </p:nvSpPr>
        <p:spPr>
          <a:xfrm>
            <a:off x="304799" y="2916732"/>
            <a:ext cx="6575518" cy="369332"/>
          </a:xfrm>
          <a:prstGeom prst="rect">
            <a:avLst/>
          </a:prstGeom>
        </p:spPr>
        <p:txBody>
          <a:bodyPr wrap="none">
            <a:spAutoFit/>
          </a:bodyPr>
          <a:lstStyle/>
          <a:p>
            <a:r>
              <a:rPr lang="es-ES" b="1" dirty="0">
                <a:latin typeface="Arial" panose="020B0604020202020204" pitchFamily="34" charset="0"/>
                <a:cs typeface="Arial" panose="020B0604020202020204" pitchFamily="34" charset="0"/>
              </a:rPr>
              <a:t>5. ¿Qué Son Y Cuáles Son Las Funciones De Los Branch?</a:t>
            </a:r>
          </a:p>
        </p:txBody>
      </p:sp>
      <p:sp>
        <p:nvSpPr>
          <p:cNvPr id="6" name="Rectángulo 5">
            <a:extLst>
              <a:ext uri="{FF2B5EF4-FFF2-40B4-BE49-F238E27FC236}">
                <a16:creationId xmlns:a16="http://schemas.microsoft.com/office/drawing/2014/main" id="{D4341961-695E-4589-90A5-4C93B8C71DC7}"/>
              </a:ext>
            </a:extLst>
          </p:cNvPr>
          <p:cNvSpPr/>
          <p:nvPr/>
        </p:nvSpPr>
        <p:spPr>
          <a:xfrm>
            <a:off x="380227" y="3478147"/>
            <a:ext cx="10953300" cy="923330"/>
          </a:xfrm>
          <a:prstGeom prst="rect">
            <a:avLst/>
          </a:prstGeom>
        </p:spPr>
        <p:txBody>
          <a:bodyPr wrap="square">
            <a:spAutoFit/>
          </a:bodyPr>
          <a:lstStyle/>
          <a:p>
            <a:r>
              <a:rPr lang="es-ES" dirty="0">
                <a:latin typeface="Arial" panose="020B0604020202020204" pitchFamily="34" charset="0"/>
                <a:cs typeface="Arial" panose="020B0604020202020204" pitchFamily="34" charset="0"/>
              </a:rPr>
              <a:t>Un </a:t>
            </a:r>
            <a:r>
              <a:rPr lang="es-ES" b="1" dirty="0">
                <a:latin typeface="Arial" panose="020B0604020202020204" pitchFamily="34" charset="0"/>
                <a:cs typeface="Arial" panose="020B0604020202020204" pitchFamily="34" charset="0"/>
              </a:rPr>
              <a:t>branch</a:t>
            </a:r>
            <a:r>
              <a:rPr lang="es-ES" dirty="0">
                <a:latin typeface="Arial" panose="020B0604020202020204" pitchFamily="34" charset="0"/>
                <a:cs typeface="Arial" panose="020B0604020202020204" pitchFamily="34" charset="0"/>
              </a:rPr>
              <a:t> es una línea de desarrollo distinta de la principal. Generalmente los desarrolladores trabajan sobre el trunk del proyecto, pero en ciertas ocasiones puede ser útil crear una línea de desarrollo paralela, para esto se usa el término </a:t>
            </a:r>
            <a:r>
              <a:rPr lang="es-ES" b="1" dirty="0">
                <a:latin typeface="Arial" panose="020B0604020202020204" pitchFamily="34" charset="0"/>
                <a:cs typeface="Arial" panose="020B0604020202020204" pitchFamily="34" charset="0"/>
              </a:rPr>
              <a:t>branch</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3781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TM04033927[[fn=Evento principal]]</Template>
  <TotalTime>403</TotalTime>
  <Words>1063</Words>
  <Application>Microsoft Office PowerPoint</Application>
  <PresentationFormat>Panorámica</PresentationFormat>
  <Paragraphs>57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Impact</vt:lpstr>
      <vt:lpstr>Raleway</vt:lpstr>
      <vt:lpstr>Wingdings</vt:lpstr>
      <vt:lpstr>Evento principal</vt:lpstr>
      <vt:lpstr>Caled plazas medina  Jhonatan Bernal Atehortúa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12</cp:revision>
  <dcterms:created xsi:type="dcterms:W3CDTF">2019-06-10T21:05:42Z</dcterms:created>
  <dcterms:modified xsi:type="dcterms:W3CDTF">2019-06-11T23:09:40Z</dcterms:modified>
</cp:coreProperties>
</file>