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sldIdLst>
    <p:sldId id="256" r:id="rId3"/>
    <p:sldId id="257" r:id="rId4"/>
    <p:sldId id="258" r:id="rId5"/>
    <p:sldId id="259" r:id="rId6"/>
    <p:sldId id="261" r:id="rId7"/>
    <p:sldId id="262" r:id="rId8"/>
    <p:sldId id="263" r:id="rId9"/>
    <p:sldId id="264" r:id="rId10"/>
    <p:sldId id="265" r:id="rId11"/>
    <p:sldId id="266" r:id="rId12"/>
    <p:sldId id="267" r:id="rId13"/>
    <p:sldId id="277" r:id="rId14"/>
    <p:sldId id="275" r:id="rId15"/>
    <p:sldId id="268" r:id="rId16"/>
    <p:sldId id="269" r:id="rId17"/>
    <p:sldId id="276" r:id="rId18"/>
    <p:sldId id="278" r:id="rId19"/>
    <p:sldId id="279" r:id="rId20"/>
    <p:sldId id="280" r:id="rId21"/>
    <p:sldId id="270" r:id="rId22"/>
    <p:sldId id="271" r:id="rId23"/>
    <p:sldId id="281" r:id="rId24"/>
    <p:sldId id="282" r:id="rId25"/>
    <p:sldId id="272" r:id="rId26"/>
    <p:sldId id="283" r:id="rId27"/>
    <p:sldId id="273" r:id="rId28"/>
    <p:sldId id="274" r:id="rId29"/>
    <p:sldId id="284" r:id="rId30"/>
    <p:sldId id="26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0" autoAdjust="0"/>
    <p:restoredTop sz="94660"/>
  </p:normalViewPr>
  <p:slideViewPr>
    <p:cSldViewPr snapToGrid="0">
      <p:cViewPr varScale="1">
        <p:scale>
          <a:sx n="73" d="100"/>
          <a:sy n="73" d="100"/>
        </p:scale>
        <p:origin x="4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55A48DB5-6F6C-47A1-B7B9-BF90D8F21B8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E8D2-4465-4760-86A0-2EB8BE376162}" type="slidenum">
              <a:rPr lang="en-US" smtClean="0"/>
              <a:t>‹Nº›</a:t>
            </a:fld>
            <a:endParaRPr lang="en-US"/>
          </a:p>
        </p:txBody>
      </p:sp>
    </p:spTree>
    <p:extLst>
      <p:ext uri="{BB962C8B-B14F-4D97-AF65-F5344CB8AC3E}">
        <p14:creationId xmlns:p14="http://schemas.microsoft.com/office/powerpoint/2010/main" val="41503805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A48DB5-6F6C-47A1-B7B9-BF90D8F21B8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E8D2-4465-4760-86A0-2EB8BE376162}" type="slidenum">
              <a:rPr lang="en-US" smtClean="0"/>
              <a:t>‹Nº›</a:t>
            </a:fld>
            <a:endParaRPr lang="en-US"/>
          </a:p>
        </p:txBody>
      </p:sp>
    </p:spTree>
    <p:extLst>
      <p:ext uri="{BB962C8B-B14F-4D97-AF65-F5344CB8AC3E}">
        <p14:creationId xmlns:p14="http://schemas.microsoft.com/office/powerpoint/2010/main" val="43379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5A48DB5-6F6C-47A1-B7B9-BF90D8F21B8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E8D2-4465-4760-86A0-2EB8BE376162}" type="slidenum">
              <a:rPr lang="en-US" smtClean="0"/>
              <a:t>‹Nº›</a:t>
            </a:fld>
            <a:endParaRPr lang="en-US"/>
          </a:p>
        </p:txBody>
      </p:sp>
    </p:spTree>
    <p:extLst>
      <p:ext uri="{BB962C8B-B14F-4D97-AF65-F5344CB8AC3E}">
        <p14:creationId xmlns:p14="http://schemas.microsoft.com/office/powerpoint/2010/main" val="2748035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55A48DB5-6F6C-47A1-B7B9-BF90D8F21B84}"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8E8D2-4465-4760-86A0-2EB8BE376162}" type="slidenum">
              <a:rPr lang="en-US" smtClean="0"/>
              <a:t>‹Nº›</a:t>
            </a:fld>
            <a:endParaRPr lang="en-US"/>
          </a:p>
        </p:txBody>
      </p:sp>
    </p:spTree>
    <p:extLst>
      <p:ext uri="{BB962C8B-B14F-4D97-AF65-F5344CB8AC3E}">
        <p14:creationId xmlns:p14="http://schemas.microsoft.com/office/powerpoint/2010/main" val="6844036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A48DB5-6F6C-47A1-B7B9-BF90D8F21B84}" type="datetimeFigureOut">
              <a:rPr lang="en-US" smtClean="0"/>
              <a:t>6/5/2019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F8E8D2-4465-4760-86A0-2EB8BE376162}" type="slidenum">
              <a:rPr lang="en-US" smtClean="0"/>
              <a:t>‹Nº›</a:t>
            </a:fld>
            <a:endParaRPr lang="en-US"/>
          </a:p>
        </p:txBody>
      </p:sp>
    </p:spTree>
    <p:extLst>
      <p:ext uri="{BB962C8B-B14F-4D97-AF65-F5344CB8AC3E}">
        <p14:creationId xmlns:p14="http://schemas.microsoft.com/office/powerpoint/2010/main" val="33741950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55A48DB5-6F6C-47A1-B7B9-BF90D8F21B84}" type="datetimeFigureOut">
              <a:rPr lang="en-US" smtClean="0"/>
              <a:t>6/5/2019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F8E8D2-4465-4760-86A0-2EB8BE376162}" type="slidenum">
              <a:rPr lang="en-US" smtClean="0"/>
              <a:t>‹Nº›</a:t>
            </a:fld>
            <a:endParaRPr lang="en-US"/>
          </a:p>
        </p:txBody>
      </p:sp>
    </p:spTree>
    <p:extLst>
      <p:ext uri="{BB962C8B-B14F-4D97-AF65-F5344CB8AC3E}">
        <p14:creationId xmlns:p14="http://schemas.microsoft.com/office/powerpoint/2010/main" val="15222277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5A48DB5-6F6C-47A1-B7B9-BF90D8F21B84}" type="datetimeFigureOut">
              <a:rPr lang="en-US" smtClean="0"/>
              <a:t>6/5/2019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F8E8D2-4465-4760-86A0-2EB8BE376162}" type="slidenum">
              <a:rPr lang="en-US" smtClean="0"/>
              <a:t>‹Nº›</a:t>
            </a:fld>
            <a:endParaRPr lang="en-US"/>
          </a:p>
        </p:txBody>
      </p:sp>
    </p:spTree>
    <p:extLst>
      <p:ext uri="{BB962C8B-B14F-4D97-AF65-F5344CB8AC3E}">
        <p14:creationId xmlns:p14="http://schemas.microsoft.com/office/powerpoint/2010/main" val="21637927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5A48DB5-6F6C-47A1-B7B9-BF90D8F21B84}"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8E8D2-4465-4760-86A0-2EB8BE376162}" type="slidenum">
              <a:rPr lang="en-US" smtClean="0"/>
              <a:t>‹Nº›</a:t>
            </a:fld>
            <a:endParaRPr lang="en-US"/>
          </a:p>
        </p:txBody>
      </p:sp>
    </p:spTree>
    <p:extLst>
      <p:ext uri="{BB962C8B-B14F-4D97-AF65-F5344CB8AC3E}">
        <p14:creationId xmlns:p14="http://schemas.microsoft.com/office/powerpoint/2010/main" val="23247552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5A48DB5-6F6C-47A1-B7B9-BF90D8F21B84}"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8E8D2-4465-4760-86A0-2EB8BE376162}" type="slidenum">
              <a:rPr lang="en-US" smtClean="0"/>
              <a:t>‹Nº›</a:t>
            </a:fld>
            <a:endParaRPr lang="en-US"/>
          </a:p>
        </p:txBody>
      </p:sp>
    </p:spTree>
    <p:extLst>
      <p:ext uri="{BB962C8B-B14F-4D97-AF65-F5344CB8AC3E}">
        <p14:creationId xmlns:p14="http://schemas.microsoft.com/office/powerpoint/2010/main" val="5656183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5A48DB5-6F6C-47A1-B7B9-BF90D8F21B84}"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8E8D2-4465-4760-86A0-2EB8BE376162}" type="slidenum">
              <a:rPr lang="en-US" smtClean="0"/>
              <a:t>‹Nº›</a:t>
            </a:fld>
            <a:endParaRPr lang="en-US"/>
          </a:p>
        </p:txBody>
      </p:sp>
    </p:spTree>
    <p:extLst>
      <p:ext uri="{BB962C8B-B14F-4D97-AF65-F5344CB8AC3E}">
        <p14:creationId xmlns:p14="http://schemas.microsoft.com/office/powerpoint/2010/main" val="1468153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5A48DB5-6F6C-47A1-B7B9-BF90D8F21B84}"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8E8D2-4465-4760-86A0-2EB8BE376162}" type="slidenum">
              <a:rPr lang="en-US" smtClean="0"/>
              <a:t>‹Nº›</a:t>
            </a:fld>
            <a:endParaRPr lang="en-US"/>
          </a:p>
        </p:txBody>
      </p:sp>
    </p:spTree>
    <p:extLst>
      <p:ext uri="{BB962C8B-B14F-4D97-AF65-F5344CB8AC3E}">
        <p14:creationId xmlns:p14="http://schemas.microsoft.com/office/powerpoint/2010/main" val="18381468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5A48DB5-6F6C-47A1-B7B9-BF90D8F21B84}"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8E8D2-4465-4760-86A0-2EB8BE376162}" type="slidenum">
              <a:rPr lang="en-US" smtClean="0"/>
              <a:t>‹Nº›</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2155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55A48DB5-6F6C-47A1-B7B9-BF90D8F21B84}" type="datetimeFigureOut">
              <a:rPr lang="en-US" smtClean="0"/>
              <a:t>6/5/2019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8E8D2-4465-4760-86A0-2EB8BE376162}" type="slidenum">
              <a:rPr lang="en-US" smtClean="0"/>
              <a:t>‹Nº›</a:t>
            </a:fld>
            <a:endParaRPr lang="en-US"/>
          </a:p>
        </p:txBody>
      </p:sp>
    </p:spTree>
    <p:extLst>
      <p:ext uri="{BB962C8B-B14F-4D97-AF65-F5344CB8AC3E}">
        <p14:creationId xmlns:p14="http://schemas.microsoft.com/office/powerpoint/2010/main" val="24470876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55A48DB5-6F6C-47A1-B7B9-BF90D8F21B84}" type="datetimeFigureOut">
              <a:rPr lang="en-US" smtClean="0"/>
              <a:t>6/5/2019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F8E8D2-4465-4760-86A0-2EB8BE376162}" type="slidenum">
              <a:rPr lang="en-US" smtClean="0"/>
              <a:t>‹Nº›</a:t>
            </a:fld>
            <a:endParaRPr lang="en-US"/>
          </a:p>
        </p:txBody>
      </p:sp>
    </p:spTree>
    <p:extLst>
      <p:ext uri="{BB962C8B-B14F-4D97-AF65-F5344CB8AC3E}">
        <p14:creationId xmlns:p14="http://schemas.microsoft.com/office/powerpoint/2010/main" val="29037719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55A48DB5-6F6C-47A1-B7B9-BF90D8F21B84}" type="datetimeFigureOut">
              <a:rPr lang="en-US" smtClean="0"/>
              <a:t>6/5/2019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F8E8D2-4465-4760-86A0-2EB8BE376162}" type="slidenum">
              <a:rPr lang="en-US" smtClean="0"/>
              <a:t>‹Nº›</a:t>
            </a:fld>
            <a:endParaRPr lang="en-US"/>
          </a:p>
        </p:txBody>
      </p:sp>
    </p:spTree>
    <p:extLst>
      <p:ext uri="{BB962C8B-B14F-4D97-AF65-F5344CB8AC3E}">
        <p14:creationId xmlns:p14="http://schemas.microsoft.com/office/powerpoint/2010/main" val="22351538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A48DB5-6F6C-47A1-B7B9-BF90D8F21B8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E8D2-4465-4760-86A0-2EB8BE376162}" type="slidenum">
              <a:rPr lang="en-US" smtClean="0"/>
              <a:t>‹Nº›</a:t>
            </a:fld>
            <a:endParaRPr lang="en-US"/>
          </a:p>
        </p:txBody>
      </p:sp>
    </p:spTree>
    <p:extLst>
      <p:ext uri="{BB962C8B-B14F-4D97-AF65-F5344CB8AC3E}">
        <p14:creationId xmlns:p14="http://schemas.microsoft.com/office/powerpoint/2010/main" val="39914819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A48DB5-6F6C-47A1-B7B9-BF90D8F21B84}" type="datetimeFigureOut">
              <a:rPr lang="en-US" smtClean="0"/>
              <a:t>6/5/2019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8E8D2-4465-4760-86A0-2EB8BE376162}" type="slidenum">
              <a:rPr lang="en-US" smtClean="0"/>
              <a:t>‹Nº›</a:t>
            </a:fld>
            <a:endParaRPr lang="en-US"/>
          </a:p>
        </p:txBody>
      </p:sp>
    </p:spTree>
    <p:extLst>
      <p:ext uri="{BB962C8B-B14F-4D97-AF65-F5344CB8AC3E}">
        <p14:creationId xmlns:p14="http://schemas.microsoft.com/office/powerpoint/2010/main" val="321910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6/5/2019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5A48DB5-6F6C-47A1-B7B9-BF90D8F21B84}" type="datetimeFigureOut">
              <a:rPr lang="en-US" smtClean="0"/>
              <a:t>6/5/2019</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5F8E8D2-4465-4760-86A0-2EB8BE376162}" type="slidenum">
              <a:rPr lang="en-US" smtClean="0"/>
              <a:t>‹Nº›</a:t>
            </a:fld>
            <a:endParaRPr lang="en-US"/>
          </a:p>
        </p:txBody>
      </p:sp>
    </p:spTree>
    <p:extLst>
      <p:ext uri="{BB962C8B-B14F-4D97-AF65-F5344CB8AC3E}">
        <p14:creationId xmlns:p14="http://schemas.microsoft.com/office/powerpoint/2010/main" val="6795275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iki.uqbar.org/wiki/articles/atributos-de-calidad.html"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nueva-iso-9001-2015.com/2015/12/alcance-sistema-gestion-calidad-iso-9001-version-2015/"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hyperlink" Target="https://html.rincondelvago.com/estandares-de-red-ieee.html"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google.com/search?ei=j9_2XOKZCMfp_QbSvoQQ&amp;q=definicion+de+requerimiento&amp;oq=definicion+de+req&amp;gs_l=psy-ab.1.0.0i20i263j0l9.2360952.2367430..2368821...7.0..0.228.1840.0j3j6......0....1..gws-wiz.......0i71j35i39j0i22i10i30j0i22i30.2NEG4VRd0eI" TargetMode="External"/><Relationship Id="rId2" Type="http://schemas.openxmlformats.org/officeDocument/2006/relationships/hyperlink" Target="https://www.google.com/search?ei=BOL2XNLMJu2k_QaSsa6IDQ&amp;q=definici%C3%B3n+de+REQUISITO&amp;oq=definici%C3%B3n+de+REQUISITO&amp;gs_l=psy-ab.3..35i39i70i249j35i39j0l4j0i22i30l4.974388.975921..976130...0.0..0.385.2451.2-5j3......0....1..gws-wiz.......0i71.YBWJx7D6p9Q" TargetMode="External"/><Relationship Id="rId1" Type="http://schemas.openxmlformats.org/officeDocument/2006/relationships/slideLayout" Target="../slideLayouts/slideLayout7.xml"/><Relationship Id="rId4" Type="http://schemas.openxmlformats.org/officeDocument/2006/relationships/hyperlink" Target="https://www.google.com/search?ei=Oun2XJ3AF8KE5wKBqIugAg&amp;q=definicion+de+error&amp;oq=definicion+de+error&amp;gs_l=psy-ab.3..0i70i249j0l9.3492.3610..4234...0.0..0.229.448.2-2......0....1..gws-wiz.......0i71.ELf6yM4OcHo"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google.com/search?ei=dOn2XOiCOIu85gK7tIqABg&amp;q=definicion+de+fallo&amp;oq=definicion+de+fallo&amp;gs_l=psy-ab.3..35i39i70i249j0l9.104642.105486..105624...0.0..0.294.1125.2-4......0....1..gws-wiz.......0i71j35i39j0i67j0i131.TwIKua6oPQo" TargetMode="External"/><Relationship Id="rId2" Type="http://schemas.openxmlformats.org/officeDocument/2006/relationships/hyperlink" Target="https://www.google.com/search?ei=P-n2XNzlHIXr5gKoh77gDw&amp;q=definicion+de+defecto&amp;oq=definicion+de+defecto&amp;gs_l=psy-ab.3..0i70i249j0l9.48021.52244..52428...0.0..0.394.3369.2-7j4......0....1..gws-wiz.......0i71j35i39i70i249j35i39j0i67j0i20i263j0i20i263i70i249j0i10.vWdAZMi8b-I"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google.com/search?ei=atr2XN3NO47H5gKg0rSYBw&amp;q=definicion+de+interesado&amp;oq=definicion+de+interesado&amp;gs_l=psy-ab.3..0l2j0i22i30l8.1310653.1314627..1314812...1.0..0.281.2697.0j10j4......0....1..gws-wiz.......0i71j0i70i249j0i10j0i10i70i249j35i39j0i67j0i20i263i70i249.Vp-ZPfCYzO0"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google.com/search?ei=rd_2XI_DAdDk_AbU9pmwAw&amp;q=definicion+de+skateholder&amp;oq=definicion+de+skateholder&amp;gs_l=psy-ab.3..0i71l8.0.0..2025897...0.0..0.0.0.......0......gws-wiz.tUBza5vWRQ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234141-C12D-44CD-93A3-122B6B72F1E5}"/>
              </a:ext>
            </a:extLst>
          </p:cNvPr>
          <p:cNvSpPr>
            <a:spLocks noGrp="1"/>
          </p:cNvSpPr>
          <p:nvPr>
            <p:ph type="ctrTitle"/>
          </p:nvPr>
        </p:nvSpPr>
        <p:spPr/>
        <p:txBody>
          <a:bodyPr>
            <a:normAutofit/>
          </a:bodyPr>
          <a:lstStyle/>
          <a:p>
            <a:r>
              <a:rPr lang="es-ES" sz="4400" cap="none" dirty="0">
                <a:latin typeface="Arial" panose="020B0604020202020204" pitchFamily="34" charset="0"/>
                <a:cs typeface="Arial" panose="020B0604020202020204" pitchFamily="34" charset="0"/>
              </a:rPr>
              <a:t>Requerimientos Funcionales Y No Funcionales</a:t>
            </a:r>
            <a:endParaRPr lang="es-CO" sz="4400" cap="none"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4E46BD0F-962F-4C94-AF09-FD00C051E713}"/>
              </a:ext>
            </a:extLst>
          </p:cNvPr>
          <p:cNvSpPr>
            <a:spLocks noGrp="1"/>
          </p:cNvSpPr>
          <p:nvPr>
            <p:ph type="subTitle" idx="1"/>
          </p:nvPr>
        </p:nvSpPr>
        <p:spPr/>
        <p:txBody>
          <a:bodyPr/>
          <a:lstStyle/>
          <a:p>
            <a:r>
              <a:rPr lang="es-ES" dirty="0"/>
              <a:t>POR: CALED ANDRES PLAZAS MEDINA</a:t>
            </a:r>
            <a:endParaRPr lang="es-CO" dirty="0"/>
          </a:p>
        </p:txBody>
      </p:sp>
    </p:spTree>
    <p:extLst>
      <p:ext uri="{BB962C8B-B14F-4D97-AF65-F5344CB8AC3E}">
        <p14:creationId xmlns:p14="http://schemas.microsoft.com/office/powerpoint/2010/main" val="3950835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CA092297-3421-41D3-8D8D-FFE64ECA2E88}"/>
              </a:ext>
            </a:extLst>
          </p:cNvPr>
          <p:cNvSpPr/>
          <p:nvPr/>
        </p:nvSpPr>
        <p:spPr>
          <a:xfrm>
            <a:off x="965850" y="983272"/>
            <a:ext cx="9990325" cy="6463308"/>
          </a:xfrm>
          <a:prstGeom prst="rect">
            <a:avLst/>
          </a:prstGeom>
        </p:spPr>
        <p:txBody>
          <a:bodyPr wrap="square">
            <a:spAutoFit/>
          </a:bodyPr>
          <a:lstStyle/>
          <a:p>
            <a:r>
              <a:rPr lang="es-ES" b="1" dirty="0">
                <a:latin typeface="Arial" panose="020B0604020202020204" pitchFamily="34" charset="0"/>
                <a:cs typeface="Arial" panose="020B0604020202020204" pitchFamily="34" charset="0"/>
              </a:rPr>
              <a:t> performance: </a:t>
            </a:r>
            <a:r>
              <a:rPr lang="es-ES" dirty="0">
                <a:latin typeface="Arial" panose="020B0604020202020204" pitchFamily="34" charset="0"/>
                <a:cs typeface="Arial" panose="020B0604020202020204" pitchFamily="34" charset="0"/>
              </a:rPr>
              <a:t>es una medida de la eficiencia en el uso de recursos del sistema ejecutándose, por ejemplo:</a:t>
            </a:r>
          </a:p>
          <a:p>
            <a:r>
              <a:rPr lang="es-ES" dirty="0">
                <a:latin typeface="Arial" panose="020B0604020202020204" pitchFamily="34" charset="0"/>
                <a:cs typeface="Arial" panose="020B0604020202020204" pitchFamily="34" charset="0"/>
              </a:rPr>
              <a:t>Uso de procesador</a:t>
            </a:r>
          </a:p>
          <a:p>
            <a:r>
              <a:rPr lang="es-ES" dirty="0">
                <a:latin typeface="Arial" panose="020B0604020202020204" pitchFamily="34" charset="0"/>
                <a:cs typeface="Arial" panose="020B0604020202020204" pitchFamily="34" charset="0"/>
              </a:rPr>
              <a:t>Memoria</a:t>
            </a:r>
          </a:p>
          <a:p>
            <a:r>
              <a:rPr lang="es-ES" dirty="0">
                <a:latin typeface="Arial" panose="020B0604020202020204" pitchFamily="34" charset="0"/>
                <a:cs typeface="Arial" panose="020B0604020202020204" pitchFamily="34" charset="0"/>
              </a:rPr>
              <a:t>Almacenamiento permanente (discos rígidos, </a:t>
            </a:r>
            <a:r>
              <a:rPr lang="es-ES" dirty="0" err="1">
                <a:latin typeface="Arial" panose="020B0604020202020204" pitchFamily="34" charset="0"/>
                <a:cs typeface="Arial" panose="020B0604020202020204" pitchFamily="34" charset="0"/>
              </a:rPr>
              <a:t>etc</a:t>
            </a:r>
            <a:r>
              <a:rPr lang="es-ES" dirty="0">
                <a:latin typeface="Arial" panose="020B0604020202020204" pitchFamily="34" charset="0"/>
                <a:cs typeface="Arial" panose="020B0604020202020204" pitchFamily="34" charset="0"/>
              </a:rPr>
              <a:t>).</a:t>
            </a:r>
          </a:p>
          <a:p>
            <a:r>
              <a:rPr lang="es-ES" dirty="0">
                <a:latin typeface="Arial" panose="020B0604020202020204" pitchFamily="34" charset="0"/>
                <a:cs typeface="Arial" panose="020B0604020202020204" pitchFamily="34" charset="0"/>
              </a:rPr>
              <a:t>Uso de redes</a:t>
            </a:r>
          </a:p>
          <a:p>
            <a:r>
              <a:rPr lang="es-ES" dirty="0">
                <a:latin typeface="Arial" panose="020B0604020202020204" pitchFamily="34" charset="0"/>
                <a:cs typeface="Arial" panose="020B0604020202020204" pitchFamily="34" charset="0"/>
              </a:rPr>
              <a:t>… o cualquier otro recurso físico</a:t>
            </a:r>
            <a:r>
              <a:rPr lang="es-ES" b="1" dirty="0">
                <a:latin typeface="Arial" panose="020B0604020202020204" pitchFamily="34" charset="0"/>
                <a:cs typeface="Arial" panose="020B0604020202020204" pitchFamily="34" charset="0"/>
              </a:rPr>
              <a:t>.</a:t>
            </a:r>
          </a:p>
          <a:p>
            <a:r>
              <a:rPr lang="es-CO" b="1" dirty="0">
                <a:latin typeface="Arial" panose="020B0604020202020204" pitchFamily="34" charset="0"/>
                <a:cs typeface="Arial" panose="020B0604020202020204" pitchFamily="34" charset="0"/>
              </a:rPr>
              <a:t>Escalabilidad: </a:t>
            </a:r>
            <a:r>
              <a:rPr lang="es-ES" dirty="0">
                <a:solidFill>
                  <a:srgbClr val="222222"/>
                </a:solidFill>
                <a:latin typeface="Arial" panose="020B0604020202020204" pitchFamily="34" charset="0"/>
                <a:cs typeface="Arial" panose="020B0604020202020204" pitchFamily="34" charset="0"/>
              </a:rPr>
              <a:t>Es la capacidad de un sistema para trabajar con diferentes cantidades de trabajo, como cambios en el volumen de datos o flujo de pedidos</a:t>
            </a:r>
          </a:p>
          <a:p>
            <a:r>
              <a:rPr lang="es-CO" b="1" dirty="0">
                <a:latin typeface="Arial" panose="020B0604020202020204" pitchFamily="34" charset="0"/>
                <a:cs typeface="Arial" panose="020B0604020202020204" pitchFamily="34" charset="0"/>
              </a:rPr>
              <a:t>Seguridad:</a:t>
            </a:r>
            <a:r>
              <a:rPr lang="es-ES" dirty="0">
                <a:latin typeface="Arial" panose="020B0604020202020204" pitchFamily="34" charset="0"/>
                <a:cs typeface="Arial" panose="020B0604020202020204" pitchFamily="34" charset="0"/>
              </a:rPr>
              <a:t>Comprobar la identidad de las personas que intentan acceder al sistema.</a:t>
            </a:r>
          </a:p>
          <a:p>
            <a:r>
              <a:rPr lang="es-ES" dirty="0">
                <a:latin typeface="Arial" panose="020B0604020202020204" pitchFamily="34" charset="0"/>
                <a:cs typeface="Arial" panose="020B0604020202020204" pitchFamily="34" charset="0"/>
              </a:rPr>
              <a:t>Garantizar que sólo las personas específicamente autorizadas pueden ver determinada porción de la información del sistema</a:t>
            </a:r>
          </a:p>
          <a:p>
            <a:r>
              <a:rPr lang="es-ES" dirty="0">
                <a:latin typeface="Arial" panose="020B0604020202020204" pitchFamily="34" charset="0"/>
                <a:cs typeface="Arial" panose="020B0604020202020204" pitchFamily="34" charset="0"/>
              </a:rPr>
              <a:t>Garantizar que sólo las personas específicamente autorizadas pueden modificar determinada porción de la información del sistema o bien realizar determinadas acciones.</a:t>
            </a:r>
          </a:p>
          <a:p>
            <a:r>
              <a:rPr lang="es-CO" b="1" dirty="0">
                <a:latin typeface="Arial" panose="020B0604020202020204" pitchFamily="34" charset="0"/>
                <a:cs typeface="Arial" panose="020B0604020202020204" pitchFamily="34" charset="0"/>
              </a:rPr>
              <a:t>Usabilidad:</a:t>
            </a:r>
            <a:r>
              <a:rPr lang="es-ES" dirty="0">
                <a:latin typeface="Arial" panose="020B0604020202020204" pitchFamily="34" charset="0"/>
                <a:cs typeface="Arial" panose="020B0604020202020204" pitchFamily="34" charset="0"/>
              </a:rPr>
              <a:t>La facilidad con la que el sistema o componente se puede utilizar o bien aprender a utilizar.</a:t>
            </a:r>
            <a:endParaRPr lang="es-CO" b="1" dirty="0">
              <a:latin typeface="Arial" panose="020B0604020202020204" pitchFamily="34" charset="0"/>
              <a:cs typeface="Arial" panose="020B0604020202020204" pitchFamily="34" charset="0"/>
            </a:endParaRPr>
          </a:p>
          <a:p>
            <a:r>
              <a:rPr lang="es-CO" b="1" dirty="0">
                <a:latin typeface="Arial" panose="020B0604020202020204" pitchFamily="34" charset="0"/>
                <a:cs typeface="Arial" panose="020B0604020202020204" pitchFamily="34" charset="0"/>
              </a:rPr>
              <a:t>Constructibilidad: </a:t>
            </a:r>
            <a:r>
              <a:rPr lang="es-ES" dirty="0">
                <a:latin typeface="Arial" panose="020B0604020202020204" pitchFamily="34" charset="0"/>
                <a:cs typeface="Arial" panose="020B0604020202020204" pitchFamily="34" charset="0"/>
              </a:rPr>
              <a:t>La constructibilidad es una medida inversa a la complejidad de la construcción del sistema. Las decisiones de diseño pueden afectar severamente la dificultad para construir ese sistema.</a:t>
            </a:r>
          </a:p>
          <a:p>
            <a:r>
              <a:rPr lang="es-CO" dirty="0" err="1">
                <a:solidFill>
                  <a:schemeClr val="accent5"/>
                </a:solidFill>
                <a:hlinkClick r:id="rId2">
                  <a:extLst>
                    <a:ext uri="{A12FA001-AC4F-418D-AE19-62706E023703}">
                      <ahyp:hlinkClr xmlns:ahyp="http://schemas.microsoft.com/office/drawing/2018/hyperlinkcolor" xmlns="" val="tx"/>
                    </a:ext>
                  </a:extLst>
                </a:hlinkClick>
              </a:rPr>
              <a:t>Fuente:http</a:t>
            </a:r>
            <a:r>
              <a:rPr lang="es-CO" dirty="0">
                <a:solidFill>
                  <a:schemeClr val="accent5"/>
                </a:solidFill>
                <a:hlinkClick r:id="rId2">
                  <a:extLst>
                    <a:ext uri="{A12FA001-AC4F-418D-AE19-62706E023703}">
                      <ahyp:hlinkClr xmlns:ahyp="http://schemas.microsoft.com/office/drawing/2018/hyperlinkcolor" xmlns="" val="tx"/>
                    </a:ext>
                  </a:extLst>
                </a:hlinkClick>
              </a:rPr>
              <a:t>://wiki.uqbar.org/wiki/</a:t>
            </a:r>
            <a:r>
              <a:rPr lang="es-CO" dirty="0" err="1">
                <a:solidFill>
                  <a:schemeClr val="accent5"/>
                </a:solidFill>
                <a:hlinkClick r:id="rId2">
                  <a:extLst>
                    <a:ext uri="{A12FA001-AC4F-418D-AE19-62706E023703}">
                      <ahyp:hlinkClr xmlns:ahyp="http://schemas.microsoft.com/office/drawing/2018/hyperlinkcolor" xmlns="" val="tx"/>
                    </a:ext>
                  </a:extLst>
                </a:hlinkClick>
              </a:rPr>
              <a:t>articles</a:t>
            </a:r>
            <a:r>
              <a:rPr lang="es-CO" dirty="0">
                <a:solidFill>
                  <a:schemeClr val="accent5"/>
                </a:solidFill>
                <a:hlinkClick r:id="rId2">
                  <a:extLst>
                    <a:ext uri="{A12FA001-AC4F-418D-AE19-62706E023703}">
                      <ahyp:hlinkClr xmlns:ahyp="http://schemas.microsoft.com/office/drawing/2018/hyperlinkcolor" xmlns="" val="tx"/>
                    </a:ext>
                  </a:extLst>
                </a:hlinkClick>
              </a:rPr>
              <a:t>/atributos-de-calidad.html</a:t>
            </a:r>
            <a:endParaRPr lang="es-CO" b="1" dirty="0">
              <a:solidFill>
                <a:schemeClr val="accent5"/>
              </a:solidFill>
              <a:latin typeface="Arial" panose="020B0604020202020204" pitchFamily="34" charset="0"/>
              <a:cs typeface="Arial" panose="020B0604020202020204" pitchFamily="34" charset="0"/>
            </a:endParaRPr>
          </a:p>
          <a:p>
            <a:endParaRPr lang="es-CO" b="1" dirty="0">
              <a:latin typeface="Arial" panose="020B0604020202020204" pitchFamily="34" charset="0"/>
              <a:cs typeface="Arial" panose="020B0604020202020204" pitchFamily="34" charset="0"/>
            </a:endParaRPr>
          </a:p>
          <a:p>
            <a:endParaRPr lang="es-CO" b="1" dirty="0">
              <a:latin typeface="Arial" panose="020B0604020202020204" pitchFamily="34" charset="0"/>
              <a:cs typeface="Arial" panose="020B0604020202020204" pitchFamily="34" charset="0"/>
            </a:endParaRPr>
          </a:p>
          <a:p>
            <a:endParaRPr lang="es-CO"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0763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F4CD485-43A5-4E88-9F50-A7B395FF9167}"/>
              </a:ext>
            </a:extLst>
          </p:cNvPr>
          <p:cNvSpPr/>
          <p:nvPr/>
        </p:nvSpPr>
        <p:spPr>
          <a:xfrm>
            <a:off x="588620" y="2088838"/>
            <a:ext cx="10815254" cy="1892826"/>
          </a:xfrm>
          <a:prstGeom prst="rect">
            <a:avLst/>
          </a:prstGeom>
        </p:spPr>
        <p:txBody>
          <a:bodyPr wrap="square">
            <a:spAutoFit/>
          </a:bodyPr>
          <a:lstStyle/>
          <a:p>
            <a:r>
              <a:rPr lang="es-ES" dirty="0" smtClean="0">
                <a:latin typeface="Arial" panose="020B0604020202020204" pitchFamily="34" charset="0"/>
                <a:cs typeface="Arial" panose="020B0604020202020204" pitchFamily="34" charset="0"/>
              </a:rPr>
              <a:t>Determinar </a:t>
            </a:r>
            <a:r>
              <a:rPr lang="es-ES" dirty="0">
                <a:latin typeface="Arial" panose="020B0604020202020204" pitchFamily="34" charset="0"/>
                <a:cs typeface="Arial" panose="020B0604020202020204" pitchFamily="34" charset="0"/>
              </a:rPr>
              <a:t>el alcance del Sistema de Gestión de la Calidad ha formado parte de la norma ISO 9001 versión 2015 con sus requisitos a lo largo del tiempo. El alcance es una parte vital del manual de calidad, ya que define el punto del Sistema de Gestión de la Calidad que se extiende dentro de todas las operaciones de la compañía, y además detalla cualquier exclusión de los requisitos de la norma ISO 9001 versión 2015 y justifica a los mismos. Mediante el ámbito que se define lo que cubre el Sistema de Gestión de la Calidad en tu empresa.</a:t>
            </a:r>
          </a:p>
          <a:p>
            <a:r>
              <a:rPr lang="es-CO" sz="900" dirty="0" err="1">
                <a:solidFill>
                  <a:schemeClr val="accent5">
                    <a:lumMod val="75000"/>
                  </a:schemeClr>
                </a:solidFill>
                <a:latin typeface="Arial" panose="020B0604020202020204" pitchFamily="34" charset="0"/>
                <a:cs typeface="Arial" panose="020B0604020202020204" pitchFamily="34" charset="0"/>
                <a:hlinkClick r:id="rId2"/>
              </a:rPr>
              <a:t>Fuente:https</a:t>
            </a:r>
            <a:r>
              <a:rPr lang="es-CO" sz="900" dirty="0">
                <a:solidFill>
                  <a:schemeClr val="accent5">
                    <a:lumMod val="75000"/>
                  </a:schemeClr>
                </a:solidFill>
                <a:latin typeface="Arial" panose="020B0604020202020204" pitchFamily="34" charset="0"/>
                <a:cs typeface="Arial" panose="020B0604020202020204" pitchFamily="34" charset="0"/>
                <a:hlinkClick r:id="rId2"/>
              </a:rPr>
              <a:t>://</a:t>
            </a:r>
            <a:r>
              <a:rPr lang="es-CO" sz="900" dirty="0" smtClean="0">
                <a:solidFill>
                  <a:schemeClr val="accent5">
                    <a:lumMod val="75000"/>
                  </a:schemeClr>
                </a:solidFill>
                <a:latin typeface="Arial" panose="020B0604020202020204" pitchFamily="34" charset="0"/>
                <a:cs typeface="Arial" panose="020B0604020202020204" pitchFamily="34" charset="0"/>
                <a:hlinkClick r:id="rId2"/>
              </a:rPr>
              <a:t>www.nueva-iso-9001-2015.com/2015/12/alcance-sistema-gestion-calidad-iso-9001-version-2015</a:t>
            </a:r>
            <a:r>
              <a:rPr lang="es-CO" sz="900" dirty="0">
                <a:solidFill>
                  <a:schemeClr val="accent5">
                    <a:lumMod val="75000"/>
                  </a:schemeClr>
                </a:solidFill>
                <a:latin typeface="Arial" panose="020B0604020202020204" pitchFamily="34" charset="0"/>
                <a:cs typeface="Arial" panose="020B0604020202020204" pitchFamily="34" charset="0"/>
                <a:hlinkClick r:id="rId2"/>
              </a:rPr>
              <a:t>/</a:t>
            </a:r>
            <a:endParaRPr lang="es-ES" sz="900" dirty="0">
              <a:solidFill>
                <a:schemeClr val="accent5">
                  <a:lumMod val="75000"/>
                </a:schemeClr>
              </a:solidFill>
              <a:latin typeface="Arial" panose="020B0604020202020204" pitchFamily="34" charset="0"/>
              <a:cs typeface="Arial" panose="020B0604020202020204" pitchFamily="34" charset="0"/>
            </a:endParaRPr>
          </a:p>
        </p:txBody>
      </p:sp>
      <p:sp>
        <p:nvSpPr>
          <p:cNvPr id="4" name="Rectángulo 3"/>
          <p:cNvSpPr/>
          <p:nvPr/>
        </p:nvSpPr>
        <p:spPr>
          <a:xfrm>
            <a:off x="898349" y="879956"/>
            <a:ext cx="4350871" cy="584775"/>
          </a:xfrm>
          <a:prstGeom prst="rect">
            <a:avLst/>
          </a:prstGeom>
        </p:spPr>
        <p:txBody>
          <a:bodyPr wrap="none">
            <a:spAutoFit/>
          </a:bodyPr>
          <a:lstStyle/>
          <a:p>
            <a:r>
              <a:rPr lang="es-ES" sz="3200" b="1" dirty="0">
                <a:latin typeface="Arial" panose="020B0604020202020204" pitchFamily="34" charset="0"/>
                <a:cs typeface="Arial" panose="020B0604020202020204" pitchFamily="34" charset="0"/>
              </a:rPr>
              <a:t>Alcance del sistema :</a:t>
            </a:r>
          </a:p>
        </p:txBody>
      </p:sp>
    </p:spTree>
    <p:extLst>
      <p:ext uri="{BB962C8B-B14F-4D97-AF65-F5344CB8AC3E}">
        <p14:creationId xmlns:p14="http://schemas.microsoft.com/office/powerpoint/2010/main" val="23347949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p:cNvPicPr>
            <a:picLocks noChangeAspect="1"/>
          </p:cNvPicPr>
          <p:nvPr/>
        </p:nvPicPr>
        <p:blipFill>
          <a:blip r:embed="rId2"/>
          <a:stretch>
            <a:fillRect/>
          </a:stretch>
        </p:blipFill>
        <p:spPr>
          <a:xfrm>
            <a:off x="9348515" y="228775"/>
            <a:ext cx="2543175" cy="1800225"/>
          </a:xfrm>
          <a:prstGeom prst="rect">
            <a:avLst/>
          </a:prstGeom>
        </p:spPr>
      </p:pic>
      <p:sp>
        <p:nvSpPr>
          <p:cNvPr id="4" name="Rectángulo 3"/>
          <p:cNvSpPr/>
          <p:nvPr/>
        </p:nvSpPr>
        <p:spPr>
          <a:xfrm>
            <a:off x="192586" y="1855983"/>
            <a:ext cx="10093233" cy="2308324"/>
          </a:xfrm>
          <a:prstGeom prst="rect">
            <a:avLst/>
          </a:prstGeom>
        </p:spPr>
        <p:txBody>
          <a:bodyPr wrap="square">
            <a:spAutoFit/>
          </a:bodyPr>
          <a:lstStyle/>
          <a:p>
            <a:r>
              <a:rPr lang="es-419" dirty="0" smtClean="0">
                <a:latin typeface="Lucida Grande"/>
              </a:rPr>
              <a:t>1 </a:t>
            </a:r>
            <a:r>
              <a:rPr lang="es-419" dirty="0">
                <a:latin typeface="Lucida Grande"/>
              </a:rPr>
              <a:t>Que se pueda describir en términos de variables numéricas, cantidades escalares y de vector. </a:t>
            </a:r>
            <a:endParaRPr lang="es-419" dirty="0" smtClean="0">
              <a:latin typeface="Lucida Grande"/>
            </a:endParaRPr>
          </a:p>
          <a:p>
            <a:endParaRPr lang="es-419" dirty="0">
              <a:latin typeface="Lucida Grande"/>
            </a:endParaRPr>
          </a:p>
          <a:p>
            <a:r>
              <a:rPr lang="es-419" dirty="0" smtClean="0">
                <a:latin typeface="Lucida Grande"/>
              </a:rPr>
              <a:t>2 </a:t>
            </a:r>
            <a:r>
              <a:rPr lang="es-419" dirty="0">
                <a:latin typeface="Lucida Grande"/>
              </a:rPr>
              <a:t>Que puedan especificarse los objetivos logrados, en términos de una función objetivo bien definido -por ejemplo, la </a:t>
            </a:r>
            <a:r>
              <a:rPr lang="es-419" dirty="0" smtClean="0">
                <a:latin typeface="Lucida Grande"/>
              </a:rPr>
              <a:t>maximización </a:t>
            </a:r>
            <a:r>
              <a:rPr lang="es-419" dirty="0">
                <a:latin typeface="Lucida Grande"/>
              </a:rPr>
              <a:t>de beneficios o la minimización de costos</a:t>
            </a:r>
            <a:r>
              <a:rPr lang="es-419" dirty="0" smtClean="0">
                <a:latin typeface="Lucida Grande"/>
              </a:rPr>
              <a:t>.</a:t>
            </a:r>
          </a:p>
          <a:p>
            <a:endParaRPr lang="es-419" dirty="0">
              <a:latin typeface="Lucida Grande"/>
            </a:endParaRPr>
          </a:p>
          <a:p>
            <a:r>
              <a:rPr lang="es-419" dirty="0" smtClean="0">
                <a:latin typeface="Lucida Grande"/>
              </a:rPr>
              <a:t>3 </a:t>
            </a:r>
            <a:r>
              <a:rPr lang="es-419" dirty="0">
                <a:latin typeface="Lucida Grande"/>
              </a:rPr>
              <a:t>Que existan rutinas de computación (algoritmos), que permitan que se encuentre la solución y se exprese en términos numéricos reales</a:t>
            </a:r>
            <a:r>
              <a:rPr lang="es-419" dirty="0" smtClean="0">
                <a:latin typeface="Lucida Grande"/>
              </a:rPr>
              <a:t>.</a:t>
            </a:r>
          </a:p>
          <a:p>
            <a:endParaRPr lang="es-419" b="0" i="0" dirty="0">
              <a:effectLst/>
              <a:latin typeface="Lucida Grande"/>
            </a:endParaRPr>
          </a:p>
        </p:txBody>
      </p:sp>
      <p:sp>
        <p:nvSpPr>
          <p:cNvPr id="5" name="Rectángulo 4"/>
          <p:cNvSpPr/>
          <p:nvPr/>
        </p:nvSpPr>
        <p:spPr>
          <a:xfrm>
            <a:off x="905691" y="547959"/>
            <a:ext cx="4878259"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a:t>
            </a:r>
            <a:r>
              <a:rPr lang="en-US" sz="3600" b="1" dirty="0" smtClean="0">
                <a:latin typeface="Arial" panose="020B0604020202020204" pitchFamily="34" charset="0"/>
                <a:cs typeface="Arial" panose="020B0604020202020204" pitchFamily="34" charset="0"/>
              </a:rPr>
              <a:t>ontexto </a:t>
            </a:r>
            <a:r>
              <a:rPr lang="en-US" sz="3600" b="1" dirty="0">
                <a:latin typeface="Arial" panose="020B0604020202020204" pitchFamily="34" charset="0"/>
                <a:cs typeface="Arial" panose="020B0604020202020204" pitchFamily="34" charset="0"/>
              </a:rPr>
              <a:t>de </a:t>
            </a:r>
            <a:r>
              <a:rPr lang="en-US" sz="3600" b="1" dirty="0" smtClean="0">
                <a:latin typeface="Arial" panose="020B0604020202020204" pitchFamily="34" charset="0"/>
                <a:cs typeface="Arial" panose="020B0604020202020204" pitchFamily="34" charset="0"/>
              </a:rPr>
              <a:t>solucion</a:t>
            </a:r>
            <a:endParaRPr lang="en-US" sz="3600" b="1" dirty="0">
              <a:latin typeface="Arial" panose="020B0604020202020204" pitchFamily="34" charset="0"/>
              <a:cs typeface="Arial" panose="020B0604020202020204" pitchFamily="34" charset="0"/>
            </a:endParaRPr>
          </a:p>
        </p:txBody>
      </p:sp>
      <p:sp>
        <p:nvSpPr>
          <p:cNvPr id="7" name="Rectángulo 6"/>
          <p:cNvSpPr/>
          <p:nvPr/>
        </p:nvSpPr>
        <p:spPr>
          <a:xfrm>
            <a:off x="460375" y="1201971"/>
            <a:ext cx="10903132" cy="646331"/>
          </a:xfrm>
          <a:prstGeom prst="rect">
            <a:avLst/>
          </a:prstGeom>
        </p:spPr>
        <p:txBody>
          <a:bodyPr wrap="square">
            <a:spAutoFit/>
          </a:bodyPr>
          <a:lstStyle/>
          <a:p>
            <a:r>
              <a:rPr lang="es-419" dirty="0">
                <a:latin typeface="Lucida Grande"/>
              </a:rPr>
              <a:t>Caracterizar problemas solamente como simples o complejos no proporciona discernimiento alguno sobre los métodos de solución que pueden utilizarse para tratarlos.</a:t>
            </a:r>
            <a:endParaRPr lang="en-US" dirty="0"/>
          </a:p>
        </p:txBody>
      </p:sp>
      <p:sp>
        <p:nvSpPr>
          <p:cNvPr id="8" name="Rectángulo 7"/>
          <p:cNvSpPr/>
          <p:nvPr/>
        </p:nvSpPr>
        <p:spPr>
          <a:xfrm>
            <a:off x="155575" y="3933475"/>
            <a:ext cx="9557656" cy="230832"/>
          </a:xfrm>
          <a:prstGeom prst="rect">
            <a:avLst/>
          </a:prstGeom>
        </p:spPr>
        <p:txBody>
          <a:bodyPr wrap="square">
            <a:spAutoFit/>
          </a:bodyPr>
          <a:lstStyle/>
          <a:p>
            <a:r>
              <a:rPr lang="en-US" sz="900" dirty="0" smtClean="0">
                <a:solidFill>
                  <a:schemeClr val="accent5">
                    <a:lumMod val="75000"/>
                  </a:schemeClr>
                </a:solidFill>
                <a:latin typeface="Arial" panose="020B0604020202020204" pitchFamily="34" charset="0"/>
                <a:cs typeface="Arial" panose="020B0604020202020204" pitchFamily="34" charset="0"/>
              </a:rPr>
              <a:t>Fuente: https://sites.google.com/site/gastelumlopezpedroingsistemas/unidad-3/3-1-los-sistemas-en-el-contexto-de-la-solucion-de-problemas</a:t>
            </a:r>
            <a:endParaRPr lang="en-US" sz="900" dirty="0">
              <a:solidFill>
                <a:schemeClr val="accent5">
                  <a:lumMod val="75000"/>
                </a:schemeClr>
              </a:solidFill>
              <a:latin typeface="Arial" panose="020B0604020202020204" pitchFamily="34" charset="0"/>
              <a:cs typeface="Arial" panose="020B0604020202020204" pitchFamily="34" charset="0"/>
            </a:endParaRPr>
          </a:p>
        </p:txBody>
      </p:sp>
      <p:sp>
        <p:nvSpPr>
          <p:cNvPr id="9" name="AutoShape 2" descr="Resultado de imagen para problema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Resultado de imagen para problema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ángulo 11"/>
          <p:cNvSpPr/>
          <p:nvPr/>
        </p:nvSpPr>
        <p:spPr>
          <a:xfrm>
            <a:off x="460373" y="4514975"/>
            <a:ext cx="11191695" cy="1754326"/>
          </a:xfrm>
          <a:prstGeom prst="rect">
            <a:avLst/>
          </a:prstGeom>
        </p:spPr>
        <p:txBody>
          <a:bodyPr wrap="square">
            <a:spAutoFit/>
          </a:bodyPr>
          <a:lstStyle/>
          <a:p>
            <a:r>
              <a:rPr lang="es-419" b="1" dirty="0">
                <a:latin typeface="Arial" panose="020B0604020202020204" pitchFamily="34" charset="0"/>
                <a:cs typeface="Arial" panose="020B0604020202020204" pitchFamily="34" charset="0"/>
              </a:rPr>
              <a:t>Contextos de negocio: </a:t>
            </a:r>
            <a:r>
              <a:rPr lang="es-419" dirty="0">
                <a:latin typeface="Arial" panose="020B0604020202020204" pitchFamily="34" charset="0"/>
                <a:cs typeface="Arial" panose="020B0604020202020204" pitchFamily="34" charset="0"/>
              </a:rPr>
              <a:t>Los contextos de negocio tienen las siguientes características: Un contexto establece un entorno de ejecución que afecta la salida de un componente de negocio para la entrada equivalente basada en las necesidades de la solución. La salida generada por un componente para una entrada dada es siempre idéntica para el mismo conjunto de contextos. Los contextos no los invocan directamente los clientes de los procesos de negocio. En su lugar, es el componente de negocio el que utiliza los servicios proporcionados por los contexto durante la ejecución de una petición.</a:t>
            </a:r>
            <a:endParaRPr lang="es-419"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6141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57941" y="1545666"/>
            <a:ext cx="10589624" cy="3416320"/>
          </a:xfrm>
          <a:prstGeom prst="rect">
            <a:avLst/>
          </a:prstGeom>
        </p:spPr>
        <p:txBody>
          <a:bodyPr wrap="square">
            <a:spAutoFit/>
          </a:bodyPr>
          <a:lstStyle/>
          <a:p>
            <a:r>
              <a:rPr lang="es-419" dirty="0">
                <a:latin typeface="Arial" panose="020B0604020202020204" pitchFamily="34" charset="0"/>
                <a:cs typeface="Arial" panose="020B0604020202020204" pitchFamily="34" charset="0"/>
              </a:rPr>
              <a:t>Un contexto proporciona un conjunto de métodos de servicio y opcionalmente puede almacenar datos de sesión que no cambian muy a menudo la duración de una actividad.</a:t>
            </a:r>
          </a:p>
          <a:p>
            <a:r>
              <a:rPr lang="es-419" dirty="0">
                <a:latin typeface="Arial" panose="020B0604020202020204" pitchFamily="34" charset="0"/>
                <a:cs typeface="Arial" panose="020B0604020202020204" pitchFamily="34" charset="0"/>
              </a:rPr>
              <a:t>El período de vida de un contexto empieza con la creación de una actividad y termina con la finalización de la actividad.</a:t>
            </a:r>
          </a:p>
          <a:p>
            <a:r>
              <a:rPr lang="es-419" dirty="0">
                <a:latin typeface="Arial" panose="020B0604020202020204" pitchFamily="34" charset="0"/>
                <a:cs typeface="Arial" panose="020B0604020202020204" pitchFamily="34" charset="0"/>
              </a:rPr>
              <a:t>Cada contexto de negocio implementa dos interfaces:</a:t>
            </a:r>
          </a:p>
          <a:p>
            <a:r>
              <a:rPr lang="es-419" b="1" dirty="0" smtClean="0">
                <a:latin typeface="Arial" panose="020B0604020202020204" pitchFamily="34" charset="0"/>
                <a:cs typeface="Arial" panose="020B0604020202020204" pitchFamily="34" charset="0"/>
              </a:rPr>
              <a:t>ContextSPI:</a:t>
            </a:r>
          </a:p>
          <a:p>
            <a:r>
              <a:rPr lang="es-419" b="1" dirty="0" smtClean="0">
                <a:latin typeface="Arial" panose="020B0604020202020204" pitchFamily="34" charset="0"/>
                <a:cs typeface="Arial" panose="020B0604020202020204" pitchFamily="34" charset="0"/>
              </a:rPr>
              <a:t> </a:t>
            </a:r>
            <a:r>
              <a:rPr lang="es-419" dirty="0" smtClean="0">
                <a:latin typeface="Arial" panose="020B0604020202020204" pitchFamily="34" charset="0"/>
                <a:cs typeface="Arial" panose="020B0604020202020204" pitchFamily="34" charset="0"/>
              </a:rPr>
              <a:t>La </a:t>
            </a:r>
            <a:r>
              <a:rPr lang="es-419" dirty="0">
                <a:latin typeface="Arial" panose="020B0604020202020204" pitchFamily="34" charset="0"/>
                <a:cs typeface="Arial" panose="020B0604020202020204" pitchFamily="34" charset="0"/>
              </a:rPr>
              <a:t>interfaz ContextSPI define los métodos para el servicio de contexto de negocio para indicar sucesos como, por ejemplo, el inicio de una actividad, el inicio y fin de una petición.</a:t>
            </a:r>
          </a:p>
          <a:p>
            <a:r>
              <a:rPr lang="es-419" b="1" dirty="0" smtClean="0">
                <a:latin typeface="Arial" panose="020B0604020202020204" pitchFamily="34" charset="0"/>
                <a:cs typeface="Arial" panose="020B0604020202020204" pitchFamily="34" charset="0"/>
              </a:rPr>
              <a:t>Contexto:</a:t>
            </a:r>
          </a:p>
          <a:p>
            <a:r>
              <a:rPr lang="es-419" b="1" dirty="0" smtClean="0">
                <a:latin typeface="Arial" panose="020B0604020202020204" pitchFamily="34" charset="0"/>
                <a:cs typeface="Arial" panose="020B0604020202020204" pitchFamily="34" charset="0"/>
              </a:rPr>
              <a:t> </a:t>
            </a:r>
            <a:r>
              <a:rPr lang="es-419" dirty="0" smtClean="0">
                <a:latin typeface="Arial" panose="020B0604020202020204" pitchFamily="34" charset="0"/>
                <a:cs typeface="Arial" panose="020B0604020202020204" pitchFamily="34" charset="0"/>
              </a:rPr>
              <a:t>La </a:t>
            </a:r>
            <a:r>
              <a:rPr lang="es-419" dirty="0">
                <a:latin typeface="Arial" panose="020B0604020202020204" pitchFamily="34" charset="0"/>
                <a:cs typeface="Arial" panose="020B0604020202020204" pitchFamily="34" charset="0"/>
              </a:rPr>
              <a:t>interfaz Context la amplía cada contexto de negocio que define los métodos que utilizará la lógica de negocio para recuperar la información específica de contexto.</a:t>
            </a:r>
          </a:p>
          <a:p>
            <a:r>
              <a:rPr lang="es-419" dirty="0">
                <a:latin typeface="Arial" panose="020B0604020202020204" pitchFamily="34" charset="0"/>
                <a:cs typeface="Arial" panose="020B0604020202020204" pitchFamily="34" charset="0"/>
              </a:rPr>
              <a:t>WebSphere Commerce define previamente los contextos siguientes:</a:t>
            </a:r>
            <a:endParaRPr lang="es-419"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04049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73756" y="671691"/>
            <a:ext cx="10445931" cy="6186309"/>
          </a:xfrm>
          <a:prstGeom prst="rect">
            <a:avLst/>
          </a:prstGeom>
        </p:spPr>
        <p:txBody>
          <a:bodyPr wrap="square">
            <a:spAutoFit/>
          </a:bodyPr>
          <a:lstStyle/>
          <a:p>
            <a:r>
              <a:rPr lang="es-419" b="1" dirty="0" smtClean="0">
                <a:latin typeface="Arial" panose="020B0604020202020204" pitchFamily="34" charset="0"/>
                <a:cs typeface="Arial" panose="020B0604020202020204" pitchFamily="34" charset="0"/>
              </a:rPr>
              <a:t>BaseContext: </a:t>
            </a:r>
            <a:r>
              <a:rPr lang="es-419" dirty="0" smtClean="0">
                <a:latin typeface="Arial" panose="020B0604020202020204" pitchFamily="34" charset="0"/>
                <a:cs typeface="Arial" panose="020B0604020202020204" pitchFamily="34" charset="0"/>
              </a:rPr>
              <a:t>Este </a:t>
            </a:r>
            <a:r>
              <a:rPr lang="es-419" dirty="0">
                <a:latin typeface="Arial" panose="020B0604020202020204" pitchFamily="34" charset="0"/>
                <a:cs typeface="Arial" panose="020B0604020202020204" pitchFamily="34" charset="0"/>
              </a:rPr>
              <a:t>contexto contiene los atributos básicos que necesita una actividad como, por ejemplo, el ID de tienda, el ID del que llama y el ID run-as</a:t>
            </a:r>
            <a:r>
              <a:rPr lang="es-419" dirty="0" smtClean="0">
                <a:latin typeface="Arial" panose="020B0604020202020204" pitchFamily="34" charset="0"/>
                <a:cs typeface="Arial" panose="020B0604020202020204" pitchFamily="34" charset="0"/>
              </a:rPr>
              <a:t>.</a:t>
            </a:r>
          </a:p>
          <a:p>
            <a:endParaRPr lang="es-419" dirty="0">
              <a:latin typeface="Arial" panose="020B0604020202020204" pitchFamily="34" charset="0"/>
              <a:cs typeface="Arial" panose="020B0604020202020204" pitchFamily="34" charset="0"/>
            </a:endParaRPr>
          </a:p>
          <a:p>
            <a:r>
              <a:rPr lang="es-419" b="1" dirty="0" smtClean="0">
                <a:latin typeface="Arial" panose="020B0604020202020204" pitchFamily="34" charset="0"/>
                <a:cs typeface="Arial" panose="020B0604020202020204" pitchFamily="34" charset="0"/>
              </a:rPr>
              <a:t>EntitlementContext: </a:t>
            </a:r>
            <a:r>
              <a:rPr lang="es-419" dirty="0" smtClean="0">
                <a:latin typeface="Arial" panose="020B0604020202020204" pitchFamily="34" charset="0"/>
                <a:cs typeface="Arial" panose="020B0604020202020204" pitchFamily="34" charset="0"/>
              </a:rPr>
              <a:t>Este </a:t>
            </a:r>
            <a:r>
              <a:rPr lang="es-419" dirty="0">
                <a:latin typeface="Arial" panose="020B0604020202020204" pitchFamily="34" charset="0"/>
                <a:cs typeface="Arial" panose="020B0604020202020204" pitchFamily="34" charset="0"/>
              </a:rPr>
              <a:t>contexto mantiene información sobre criterios de autorización, como precios reducidos para los miembros con la categoría Gold Club</a:t>
            </a:r>
            <a:r>
              <a:rPr lang="es-419" dirty="0" smtClean="0">
                <a:latin typeface="Arial" panose="020B0604020202020204" pitchFamily="34" charset="0"/>
                <a:cs typeface="Arial" panose="020B0604020202020204" pitchFamily="34" charset="0"/>
              </a:rPr>
              <a:t>.</a:t>
            </a:r>
          </a:p>
          <a:p>
            <a:endParaRPr lang="es-419" dirty="0">
              <a:latin typeface="Arial" panose="020B0604020202020204" pitchFamily="34" charset="0"/>
              <a:cs typeface="Arial" panose="020B0604020202020204" pitchFamily="34" charset="0"/>
            </a:endParaRPr>
          </a:p>
          <a:p>
            <a:r>
              <a:rPr lang="es-419" b="1" dirty="0" smtClean="0">
                <a:latin typeface="Arial" panose="020B0604020202020204" pitchFamily="34" charset="0"/>
                <a:cs typeface="Arial" panose="020B0604020202020204" pitchFamily="34" charset="0"/>
              </a:rPr>
              <a:t>GlobalizationContext: </a:t>
            </a:r>
            <a:r>
              <a:rPr lang="es-419" dirty="0" smtClean="0">
                <a:latin typeface="Arial" panose="020B0604020202020204" pitchFamily="34" charset="0"/>
                <a:cs typeface="Arial" panose="020B0604020202020204" pitchFamily="34" charset="0"/>
              </a:rPr>
              <a:t>Este </a:t>
            </a:r>
            <a:r>
              <a:rPr lang="es-419" dirty="0">
                <a:latin typeface="Arial" panose="020B0604020202020204" pitchFamily="34" charset="0"/>
                <a:cs typeface="Arial" panose="020B0604020202020204" pitchFamily="34" charset="0"/>
              </a:rPr>
              <a:t>contexto ayuda a los componentes a determinar información específica del entorno local como, por ejemplo, en qué idioma debe presentarse en mensaje o qué moneda debe utilizarse en el cálculo de un precio</a:t>
            </a:r>
            <a:r>
              <a:rPr lang="es-419" dirty="0" smtClean="0">
                <a:latin typeface="Arial" panose="020B0604020202020204" pitchFamily="34" charset="0"/>
                <a:cs typeface="Arial" panose="020B0604020202020204" pitchFamily="34" charset="0"/>
              </a:rPr>
              <a:t>.</a:t>
            </a:r>
          </a:p>
          <a:p>
            <a:endParaRPr lang="es-419" dirty="0">
              <a:latin typeface="Arial" panose="020B0604020202020204" pitchFamily="34" charset="0"/>
              <a:cs typeface="Arial" panose="020B0604020202020204" pitchFamily="34" charset="0"/>
            </a:endParaRPr>
          </a:p>
          <a:p>
            <a:r>
              <a:rPr lang="es-419" b="1" dirty="0" smtClean="0">
                <a:latin typeface="Arial" panose="020B0604020202020204" pitchFamily="34" charset="0"/>
                <a:cs typeface="Arial" panose="020B0604020202020204" pitchFamily="34" charset="0"/>
              </a:rPr>
              <a:t>ContentContext: </a:t>
            </a:r>
            <a:r>
              <a:rPr lang="es-419" dirty="0" smtClean="0">
                <a:latin typeface="Arial" panose="020B0604020202020204" pitchFamily="34" charset="0"/>
                <a:cs typeface="Arial" panose="020B0604020202020204" pitchFamily="34" charset="0"/>
              </a:rPr>
              <a:t>Si </a:t>
            </a:r>
            <a:r>
              <a:rPr lang="es-419" dirty="0">
                <a:latin typeface="Arial" panose="020B0604020202020204" pitchFamily="34" charset="0"/>
                <a:cs typeface="Arial" panose="020B0604020202020204" pitchFamily="34" charset="0"/>
              </a:rPr>
              <a:t>los espacios de trabajo están habilitados, este contexto determina el contenido o los objetos que pueden visualizarse o editarse basándose en la información de mantenimiento de versiones</a:t>
            </a:r>
            <a:r>
              <a:rPr lang="es-419" dirty="0" smtClean="0">
                <a:latin typeface="Arial" panose="020B0604020202020204" pitchFamily="34" charset="0"/>
                <a:cs typeface="Arial" panose="020B0604020202020204" pitchFamily="34" charset="0"/>
              </a:rPr>
              <a:t>.</a:t>
            </a:r>
          </a:p>
          <a:p>
            <a:endParaRPr lang="es-419" dirty="0" smtClean="0">
              <a:latin typeface="Arial" panose="020B0604020202020204" pitchFamily="34" charset="0"/>
              <a:cs typeface="Arial" panose="020B0604020202020204" pitchFamily="34" charset="0"/>
            </a:endParaRPr>
          </a:p>
          <a:p>
            <a:r>
              <a:rPr lang="es-419" b="1" dirty="0">
                <a:latin typeface="Arial" panose="020B0604020202020204" pitchFamily="34" charset="0"/>
                <a:cs typeface="Arial" panose="020B0604020202020204" pitchFamily="34" charset="0"/>
              </a:rPr>
              <a:t>TaskContext: </a:t>
            </a:r>
            <a:r>
              <a:rPr lang="es-419" dirty="0">
                <a:latin typeface="Arial" panose="020B0604020202020204" pitchFamily="34" charset="0"/>
                <a:cs typeface="Arial" panose="020B0604020202020204" pitchFamily="34" charset="0"/>
              </a:rPr>
              <a:t>Si los espacios de trabajo están habilitados, este contexto determina qué tarea está realizando actualmente un administrador</a:t>
            </a:r>
            <a:r>
              <a:rPr lang="es-419" dirty="0" smtClean="0">
                <a:latin typeface="Arial" panose="020B0604020202020204" pitchFamily="34" charset="0"/>
                <a:cs typeface="Arial" panose="020B0604020202020204" pitchFamily="34" charset="0"/>
              </a:rPr>
              <a:t>.</a:t>
            </a:r>
          </a:p>
          <a:p>
            <a:endParaRPr lang="es-419" dirty="0">
              <a:latin typeface="Arial" panose="020B0604020202020204" pitchFamily="34" charset="0"/>
              <a:cs typeface="Arial" panose="020B0604020202020204" pitchFamily="34" charset="0"/>
            </a:endParaRPr>
          </a:p>
          <a:p>
            <a:r>
              <a:rPr lang="es-419" b="1" dirty="0" smtClean="0">
                <a:latin typeface="Arial" panose="020B0604020202020204" pitchFamily="34" charset="0"/>
                <a:cs typeface="Arial" panose="020B0604020202020204" pitchFamily="34" charset="0"/>
              </a:rPr>
              <a:t>AuditContext: </a:t>
            </a:r>
            <a:r>
              <a:rPr lang="es-419" dirty="0" smtClean="0">
                <a:latin typeface="Arial" panose="020B0604020202020204" pitchFamily="34" charset="0"/>
                <a:cs typeface="Arial" panose="020B0604020202020204" pitchFamily="34" charset="0"/>
              </a:rPr>
              <a:t>Este contexto normalmente lo proporcionan componentes de terceros. Quizás desee acortar la distancia a la interfaz de terceros en lugar de programarlo directamente. Este contexto le permite conectar en el futuro con la implementación del servicio de un proveedor distinto sin que sea necesario volver el escribir el componente.</a:t>
            </a:r>
          </a:p>
          <a:p>
            <a:endParaRPr lang="es-419"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4017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206137" y="514937"/>
            <a:ext cx="10027920" cy="3416320"/>
          </a:xfrm>
          <a:prstGeom prst="rect">
            <a:avLst/>
          </a:prstGeom>
        </p:spPr>
        <p:txBody>
          <a:bodyPr wrap="square">
            <a:spAutoFit/>
          </a:bodyPr>
          <a:lstStyle/>
          <a:p>
            <a:r>
              <a:rPr lang="es-419" b="1" dirty="0" smtClean="0">
                <a:latin typeface="Arial" panose="020B0604020202020204" pitchFamily="34" charset="0"/>
                <a:cs typeface="Arial" panose="020B0604020202020204" pitchFamily="34" charset="0"/>
              </a:rPr>
              <a:t>PreviewContext: </a:t>
            </a:r>
            <a:r>
              <a:rPr lang="es-419" dirty="0" smtClean="0">
                <a:latin typeface="Arial" panose="020B0604020202020204" pitchFamily="34" charset="0"/>
                <a:cs typeface="Arial" panose="020B0604020202020204" pitchFamily="34" charset="0"/>
              </a:rPr>
              <a:t>El </a:t>
            </a:r>
            <a:r>
              <a:rPr lang="es-419" dirty="0">
                <a:latin typeface="Arial" panose="020B0604020202020204" pitchFamily="34" charset="0"/>
                <a:cs typeface="Arial" panose="020B0604020202020204" pitchFamily="34" charset="0"/>
              </a:rPr>
              <a:t>contexto de vista previa es el intento de solucionar los dos problemas, permitir que varios usuarios validen el contenido independiente sin que ello repercuta a otros usuarios y asegurarse de que el contenido no requiere cambios adicionales después de la validación. Para poder solucionarlo, se asociará un objeto de contexto con la operación de vista previa que representará la información de estado que se utilizará cuando se decida el contenido de la vista previa junto con otros sucesos externos. Al asociar un contexto de vista previa con una actividad, las operaciones pueden utilizar esta información de estado de contenido como base para decidir el contenido que se ha de visualizar. Para solucionar el problema de fecha, el contexto de vista previa contendrá la fecha de vista previa que se utilizará para mostrar el contenido que se ha de visualizar. Si las actividades tienen un contexto de vista previa exclusivo, varios usuarios pueden obtener una vista previa del contenido independiente sin tener que cambiar los datos del contenido ni la información de estado del sistema global.</a:t>
            </a:r>
            <a:endParaRPr lang="es-ES" dirty="0">
              <a:latin typeface="Arial" panose="020B0604020202020204" pitchFamily="34" charset="0"/>
              <a:cs typeface="Arial" panose="020B0604020202020204" pitchFamily="34" charset="0"/>
            </a:endParaRPr>
          </a:p>
        </p:txBody>
      </p:sp>
      <p:sp>
        <p:nvSpPr>
          <p:cNvPr id="3" name="Rectángulo 2"/>
          <p:cNvSpPr/>
          <p:nvPr/>
        </p:nvSpPr>
        <p:spPr>
          <a:xfrm>
            <a:off x="1206137" y="3931257"/>
            <a:ext cx="10584810" cy="2308324"/>
          </a:xfrm>
          <a:prstGeom prst="rect">
            <a:avLst/>
          </a:prstGeom>
        </p:spPr>
        <p:txBody>
          <a:bodyPr wrap="square">
            <a:spAutoFit/>
          </a:bodyPr>
          <a:lstStyle/>
          <a:p>
            <a:r>
              <a:rPr lang="es-419" b="1" dirty="0">
                <a:latin typeface="Arial" panose="020B0604020202020204" pitchFamily="34" charset="0"/>
                <a:cs typeface="Arial" panose="020B0604020202020204" pitchFamily="34" charset="0"/>
              </a:rPr>
              <a:t>ExperimentContext: </a:t>
            </a:r>
            <a:r>
              <a:rPr lang="es-419" dirty="0">
                <a:latin typeface="Arial" panose="020B0604020202020204" pitchFamily="34" charset="0"/>
                <a:cs typeface="Arial" panose="020B0604020202020204" pitchFamily="34" charset="0"/>
              </a:rPr>
              <a:t>Se utiliza ExperimentContext para almacenar el resultado de todos los experimentos elementos para los usuarios individuales, donde el resultado es un número generado por el sistema que determina el elemento de control o prueba que se ha de seleccionar en el experimento. Esta información persiste en toda la sesión de usuario, por lo tanto, se utilizará el mismo resultado en la misma sesión sin volver a generar el número</a:t>
            </a:r>
            <a:r>
              <a:rPr lang="es-419" dirty="0" smtClean="0">
                <a:latin typeface="Arial" panose="020B0604020202020204" pitchFamily="34" charset="0"/>
                <a:cs typeface="Arial" panose="020B0604020202020204" pitchFamily="34" charset="0"/>
              </a:rPr>
              <a:t>.</a:t>
            </a:r>
          </a:p>
          <a:p>
            <a:endParaRPr lang="es-419" dirty="0">
              <a:latin typeface="Arial" panose="020B0604020202020204" pitchFamily="34" charset="0"/>
              <a:cs typeface="Arial" panose="020B0604020202020204" pitchFamily="34" charset="0"/>
            </a:endParaRPr>
          </a:p>
          <a:p>
            <a:r>
              <a:rPr lang="es-419" b="1" dirty="0">
                <a:latin typeface="Arial" panose="020B0604020202020204" pitchFamily="34" charset="0"/>
                <a:cs typeface="Arial" panose="020B0604020202020204" pitchFamily="34" charset="0"/>
              </a:rPr>
              <a:t>CatalogContext: </a:t>
            </a:r>
            <a:r>
              <a:rPr lang="es-419" dirty="0">
                <a:latin typeface="Arial" panose="020B0604020202020204" pitchFamily="34" charset="0"/>
                <a:cs typeface="Arial" panose="020B0604020202020204" pitchFamily="34" charset="0"/>
              </a:rPr>
              <a:t>Este contexto contiene información relacionada con el catálogo en la sesión actual, como el ID de catálogo, el propietario del catálogo y si se trata de un catálogo maestro o no.</a:t>
            </a:r>
          </a:p>
        </p:txBody>
      </p:sp>
    </p:spTree>
    <p:extLst>
      <p:ext uri="{BB962C8B-B14F-4D97-AF65-F5344CB8AC3E}">
        <p14:creationId xmlns:p14="http://schemas.microsoft.com/office/powerpoint/2010/main" val="1908856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75211" y="387958"/>
            <a:ext cx="10946674" cy="5909310"/>
          </a:xfrm>
          <a:prstGeom prst="rect">
            <a:avLst/>
          </a:prstGeom>
        </p:spPr>
        <p:txBody>
          <a:bodyPr wrap="square">
            <a:spAutoFit/>
          </a:bodyPr>
          <a:lstStyle/>
          <a:p>
            <a:endParaRPr lang="es-419" dirty="0">
              <a:latin typeface="Arial" panose="020B0604020202020204" pitchFamily="34" charset="0"/>
              <a:cs typeface="Arial" panose="020B0604020202020204" pitchFamily="34" charset="0"/>
            </a:endParaRPr>
          </a:p>
          <a:p>
            <a:endParaRPr lang="es-419" dirty="0">
              <a:latin typeface="Arial" panose="020B0604020202020204" pitchFamily="34" charset="0"/>
              <a:cs typeface="Arial" panose="020B0604020202020204" pitchFamily="34" charset="0"/>
            </a:endParaRPr>
          </a:p>
          <a:p>
            <a:r>
              <a:rPr lang="es-419" b="1" dirty="0" smtClean="0">
                <a:latin typeface="Arial" panose="020B0604020202020204" pitchFamily="34" charset="0"/>
                <a:cs typeface="Arial" panose="020B0604020202020204" pitchFamily="34" charset="0"/>
              </a:rPr>
              <a:t>GiftRegistryContext</a:t>
            </a:r>
            <a:endParaRPr lang="es-419" b="1" dirty="0">
              <a:latin typeface="Arial" panose="020B0604020202020204" pitchFamily="34" charset="0"/>
              <a:cs typeface="Arial" panose="020B0604020202020204" pitchFamily="34" charset="0"/>
            </a:endParaRPr>
          </a:p>
          <a:p>
            <a:r>
              <a:rPr lang="es-419" dirty="0">
                <a:latin typeface="Arial" panose="020B0604020202020204" pitchFamily="34" charset="0"/>
                <a:cs typeface="Arial" panose="020B0604020202020204" pitchFamily="34" charset="0"/>
              </a:rPr>
              <a:t>Este contexto contiene información de registro de regalos de un usuario en la sesión actual, como una lista de los registros de regalos a los que el usuario ha accedido, la relación que el usuario tiene con dichos registros ( (obsequiante, registrante o </a:t>
            </a:r>
            <a:r>
              <a:rPr lang="es-419" dirty="0" err="1">
                <a:latin typeface="Arial" panose="020B0604020202020204" pitchFamily="34" charset="0"/>
                <a:cs typeface="Arial" panose="020B0604020202020204" pitchFamily="34" charset="0"/>
              </a:rPr>
              <a:t>co</a:t>
            </a:r>
            <a:r>
              <a:rPr lang="es-419" dirty="0">
                <a:latin typeface="Arial" panose="020B0604020202020204" pitchFamily="34" charset="0"/>
                <a:cs typeface="Arial" panose="020B0604020202020204" pitchFamily="34" charset="0"/>
              </a:rPr>
              <a:t>-registrante) y el ID externo del registro de regalos que el usuario gestiona actualmente.</a:t>
            </a:r>
          </a:p>
          <a:p>
            <a:r>
              <a:rPr lang="es-419" dirty="0">
                <a:latin typeface="Arial" panose="020B0604020202020204" pitchFamily="34" charset="0"/>
                <a:cs typeface="Arial" panose="020B0604020202020204" pitchFamily="34" charset="0"/>
              </a:rPr>
              <a:t>Conjuntos de contextos de negocio</a:t>
            </a:r>
          </a:p>
          <a:p>
            <a:r>
              <a:rPr lang="es-419" dirty="0">
                <a:latin typeface="Arial" panose="020B0604020202020204" pitchFamily="34" charset="0"/>
                <a:cs typeface="Arial" panose="020B0604020202020204" pitchFamily="34" charset="0"/>
              </a:rPr>
              <a:t>Los contextos de negocios se agrupan en conjuntos de contextos de negocio. Un conjunto de contextos de negocio es una agrupación lógica de contextos de negocio para un tipo de petición determinado. Se pueden configurar distintos conjuntos de contexto para peticiones que proceden de distintas aplicaciones web. Por ejemplo, en las peticiones que se han iniciado en la aplicación web de </a:t>
            </a:r>
            <a:r>
              <a:rPr lang="es-419" dirty="0" err="1">
                <a:latin typeface="Arial" panose="020B0604020202020204" pitchFamily="34" charset="0"/>
                <a:cs typeface="Arial" panose="020B0604020202020204" pitchFamily="34" charset="0"/>
              </a:rPr>
              <a:t>Accelerator</a:t>
            </a:r>
            <a:r>
              <a:rPr lang="es-419" dirty="0">
                <a:latin typeface="Arial" panose="020B0604020202020204" pitchFamily="34" charset="0"/>
                <a:cs typeface="Arial" panose="020B0604020202020204" pitchFamily="34" charset="0"/>
              </a:rPr>
              <a:t> es necesario incluir contextos de contenido y tareas para la creación, mientras que en las peticiones procedentes de la aplicación web de la tienda este requisito no existe. Esta implementación proporciona las siguientes ventajas:</a:t>
            </a:r>
          </a:p>
          <a:p>
            <a:r>
              <a:rPr lang="es-419" dirty="0">
                <a:latin typeface="Arial" panose="020B0604020202020204" pitchFamily="34" charset="0"/>
                <a:cs typeface="Arial" panose="020B0604020202020204" pitchFamily="34" charset="0"/>
              </a:rPr>
              <a:t>Mejora el rendimiento ya que no es necesario inicializar contextos de negocio innecesarios. Por ejemplo, cuando los clientes examinan el catálogo en el escaparate, no es necesaria la presencia de PreviewContext cuya finalidad es la visualización en el entorno de creación de contenido.</a:t>
            </a:r>
          </a:p>
          <a:p>
            <a:r>
              <a:rPr lang="es-419" dirty="0">
                <a:latin typeface="Arial" panose="020B0604020202020204" pitchFamily="34" charset="0"/>
                <a:cs typeface="Arial" panose="020B0604020202020204" pitchFamily="34" charset="0"/>
              </a:rPr>
              <a:t>Proporciona mejoras en la seguridad. Por ejemplo, no es necesario que las peticiones procedentes de la aplicación web de tiendas habiliten PreviewContext, que elimina la funcionalidad de la vista previa del cliente.</a:t>
            </a:r>
          </a:p>
        </p:txBody>
      </p:sp>
      <p:sp>
        <p:nvSpPr>
          <p:cNvPr id="3" name="Rectángulo 2"/>
          <p:cNvSpPr/>
          <p:nvPr/>
        </p:nvSpPr>
        <p:spPr>
          <a:xfrm>
            <a:off x="666205" y="6297268"/>
            <a:ext cx="10708105" cy="230832"/>
          </a:xfrm>
          <a:prstGeom prst="rect">
            <a:avLst/>
          </a:prstGeom>
        </p:spPr>
        <p:txBody>
          <a:bodyPr wrap="square">
            <a:spAutoFit/>
          </a:bodyPr>
          <a:lstStyle/>
          <a:p>
            <a:r>
              <a:rPr lang="es-ES" sz="900" dirty="0" err="1" smtClean="0">
                <a:solidFill>
                  <a:schemeClr val="accent5"/>
                </a:solidFill>
                <a:latin typeface="Arial" panose="020B0604020202020204" pitchFamily="34" charset="0"/>
                <a:cs typeface="Arial" panose="020B0604020202020204" pitchFamily="34" charset="0"/>
              </a:rPr>
              <a:t>Fuente:https</a:t>
            </a:r>
            <a:r>
              <a:rPr lang="es-ES" sz="900" dirty="0">
                <a:solidFill>
                  <a:schemeClr val="accent5"/>
                </a:solidFill>
                <a:latin typeface="Arial" panose="020B0604020202020204" pitchFamily="34" charset="0"/>
                <a:cs typeface="Arial" panose="020B0604020202020204" pitchFamily="34" charset="0"/>
              </a:rPr>
              <a:t>://www.ibm.com/support/knowledgecenter/es/SSZLC2_7.0.0/com.ibm.commerce.developer.doc/concepts/csdbcsbcm.htm</a:t>
            </a:r>
          </a:p>
        </p:txBody>
      </p:sp>
    </p:spTree>
    <p:extLst>
      <p:ext uri="{BB962C8B-B14F-4D97-AF65-F5344CB8AC3E}">
        <p14:creationId xmlns:p14="http://schemas.microsoft.com/office/powerpoint/2010/main" val="740630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598023" y="715332"/>
            <a:ext cx="8329748" cy="104644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Funcionalidad del </a:t>
            </a:r>
            <a:r>
              <a:rPr kumimoji="0" lang="en-US" sz="44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Sistema :</a:t>
            </a:r>
            <a:endParaRPr kumimoji="0" lang="en-US" sz="4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Rectángulo 5"/>
          <p:cNvSpPr/>
          <p:nvPr/>
        </p:nvSpPr>
        <p:spPr>
          <a:xfrm>
            <a:off x="1467395" y="1761772"/>
            <a:ext cx="8016240" cy="120032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Las siguientes son algunas características y funcionalidades del </a:t>
            </a:r>
            <a:r>
              <a:rPr kumimoji="0" lang="es-419"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sistema,</a:t>
            </a:r>
            <a:r>
              <a:rPr kumimoji="0" lang="es-419" sz="18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rPr>
              <a:t> </a:t>
            </a:r>
            <a:r>
              <a:rPr kumimoji="0" lang="es-419"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hace actualizaciones permanentes y posiblemente su sistema cuente con características adicionales, además de las que Usted puede solicitar como desarrollo exclusivo.</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CuadroTexto 6"/>
          <p:cNvSpPr txBox="1"/>
          <p:nvPr/>
        </p:nvSpPr>
        <p:spPr>
          <a:xfrm>
            <a:off x="1310641" y="3082834"/>
            <a:ext cx="7702731" cy="3416320"/>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419"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Creación de un número ilimitado de categorías o </a:t>
            </a:r>
            <a:r>
              <a:rPr kumimoji="0" lang="es-419" sz="18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secciones: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Usted puede crear todas las secciones que necesite para alojar su información, igualmente puede crear todas las subsecciones que necesite y así sucesivamente</a:t>
            </a:r>
            <a:r>
              <a:rPr kumimoji="0" lang="es-419"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419"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Herramienta de búsqueda </a:t>
            </a:r>
            <a:r>
              <a:rPr kumimoji="0" lang="en-US" sz="18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interna: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Cualquier contenido de la página estará disponible inmediatamente para su búsqueda en el potente motor integrado</a:t>
            </a:r>
            <a:r>
              <a:rPr kumimoji="0" lang="es-419"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419"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Generación dinámica de mapa del </a:t>
            </a:r>
            <a:r>
              <a:rPr kumimoji="0" lang="es-419" sz="18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sitio: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 medida que Usted añade nuevas secciones al sitio, este crea una versión actualizada del mapa de navegación.</a:t>
            </a:r>
          </a:p>
        </p:txBody>
      </p:sp>
    </p:spTree>
    <p:extLst>
      <p:ext uri="{BB962C8B-B14F-4D97-AF65-F5344CB8AC3E}">
        <p14:creationId xmlns:p14="http://schemas.microsoft.com/office/powerpoint/2010/main" val="36865724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685109" y="992778"/>
            <a:ext cx="8085908" cy="5355312"/>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a:t>
            </a:r>
            <a:r>
              <a:rPr kumimoji="0" lang="en-US" sz="18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ontrol </a:t>
            </a: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 </a:t>
            </a:r>
            <a:r>
              <a:rPr kumimoji="0" lang="en-US" sz="18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visibilidad: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Usted puede activar o desactivar páginas sin necesidad de borrarlas, el sistema se encarga de actualizar automáticamente el motor de búsqueda, el mapa del sitio y las subsecciones</a:t>
            </a:r>
            <a:r>
              <a:rPr kumimoji="0" lang="es-419"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419"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Sistema de seguridad </a:t>
            </a:r>
            <a:r>
              <a:rPr kumimoji="0" lang="en-US" sz="18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integrado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Tw Cen MT" panose="020B0602020104020603"/>
                <a:ea typeface="+mn-ea"/>
                <a:cs typeface="+mn-cs"/>
              </a:rPr>
              <a:t> </a:t>
            </a:r>
            <a:r>
              <a:rPr kumimoji="0" lang="es-419"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para controlar el acceso mediante passwords. Usted tiene un control total sobre las diferentes secciones del portal. Puede definir zonas con acceso restringido mediante password</a:t>
            </a:r>
            <a:r>
              <a:rPr kumimoji="0" lang="es-419"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CO" sz="1800" b="1"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Encuestas gráficas en </a:t>
            </a:r>
            <a:r>
              <a:rPr kumimoji="0" lang="en-US" sz="18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línea: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El sistema integra un practico sistema de gestión de encuestas para que Usted cree en cualquier sección del portal encuestas del tipo selección múltiple. El número de encuestas posibles es ilimitado y la administración es totalmente automática</a:t>
            </a:r>
            <a:r>
              <a:rPr kumimoji="0" lang="es-419"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419"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Foros en </a:t>
            </a:r>
            <a:r>
              <a:rPr kumimoji="0" lang="en-US" sz="18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línea</a:t>
            </a:r>
            <a:r>
              <a:rPr kumimoji="0" lang="en-US" sz="1800" b="1" i="0" u="none" strike="noStrike" kern="1200" cap="none" spc="0" normalizeH="0" baseline="0" noProof="0" dirty="0" smtClean="0">
                <a:ln>
                  <a:noFill/>
                </a:ln>
                <a:solidFill>
                  <a:prstClr val="black"/>
                </a:solidFill>
                <a:effectLst/>
                <a:uLnTx/>
                <a:uFillTx/>
                <a:latin typeface="Tw Cen MT" panose="020B0602020104020603"/>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Con esta herramienta Usted puede crear un número ilimitado de foros en cualquier parte de la portal.</a:t>
            </a:r>
          </a:p>
        </p:txBody>
      </p:sp>
    </p:spTree>
    <p:extLst>
      <p:ext uri="{BB962C8B-B14F-4D97-AF65-F5344CB8AC3E}">
        <p14:creationId xmlns:p14="http://schemas.microsoft.com/office/powerpoint/2010/main" val="2626594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705394" y="953589"/>
            <a:ext cx="8268789" cy="3139321"/>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Formularios de </a:t>
            </a:r>
            <a:r>
              <a:rPr kumimoji="0" lang="en-US" sz="18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contacto: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El sistema cuenta con formularios de contacto adaptados a sus necesidades</a:t>
            </a:r>
            <a:r>
              <a:rPr kumimoji="0" lang="es-419"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419"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419"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Control de noticias por </a:t>
            </a:r>
            <a:r>
              <a:rPr kumimoji="0" lang="es-419" sz="18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fecha: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Usted puede definir la fecha de caducidad de una noticia y el sistema la saca del aire automáticamente</a:t>
            </a:r>
            <a:r>
              <a:rPr kumimoji="0" lang="es-419"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419"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Edición en </a:t>
            </a:r>
            <a:r>
              <a:rPr kumimoji="0" lang="en-US" sz="18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línea: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El proceso de edición se hace desde una interfaz amigable y directamente en el portal. Lo único que necesita un editor o el administrador es computador conectado a </a:t>
            </a:r>
            <a:r>
              <a:rPr kumimoji="0" lang="es-419"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Internet.</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Rectángulo 4"/>
          <p:cNvSpPr/>
          <p:nvPr/>
        </p:nvSpPr>
        <p:spPr>
          <a:xfrm>
            <a:off x="905691" y="4210476"/>
            <a:ext cx="6096000" cy="246221"/>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accent5"/>
                </a:solidFill>
                <a:effectLst/>
                <a:uLnTx/>
                <a:uFillTx/>
                <a:latin typeface="Arial" panose="020B0604020202020204" pitchFamily="34" charset="0"/>
                <a:ea typeface="+mn-ea"/>
                <a:cs typeface="Arial" panose="020B0604020202020204" pitchFamily="34" charset="0"/>
              </a:rPr>
              <a:t>Fuente: http</a:t>
            </a:r>
            <a:r>
              <a:rPr kumimoji="0" lang="en-US" sz="1000" b="0" i="0" u="none" strike="noStrike" kern="1200" cap="none" spc="0" normalizeH="0" baseline="0" noProof="0" dirty="0">
                <a:ln>
                  <a:noFill/>
                </a:ln>
                <a:solidFill>
                  <a:schemeClr val="accent5"/>
                </a:solidFill>
                <a:effectLst/>
                <a:uLnTx/>
                <a:uFillTx/>
                <a:latin typeface="Arial" panose="020B0604020202020204" pitchFamily="34" charset="0"/>
                <a:ea typeface="+mn-ea"/>
                <a:cs typeface="Arial" panose="020B0604020202020204" pitchFamily="34" charset="0"/>
              </a:rPr>
              <a:t>://www.grypus.com/design/servicios/diseno-web/portales/69-funcionalidad-del-sistema</a:t>
            </a:r>
          </a:p>
        </p:txBody>
      </p:sp>
    </p:spTree>
    <p:extLst>
      <p:ext uri="{BB962C8B-B14F-4D97-AF65-F5344CB8AC3E}">
        <p14:creationId xmlns:p14="http://schemas.microsoft.com/office/powerpoint/2010/main" val="2059194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172B351-4B28-42CF-8C9C-B6BBDF26E46B}"/>
              </a:ext>
            </a:extLst>
          </p:cNvPr>
          <p:cNvSpPr/>
          <p:nvPr/>
        </p:nvSpPr>
        <p:spPr>
          <a:xfrm>
            <a:off x="916156" y="853472"/>
            <a:ext cx="6718506" cy="584775"/>
          </a:xfrm>
          <a:prstGeom prst="rect">
            <a:avLst/>
          </a:prstGeom>
        </p:spPr>
        <p:txBody>
          <a:bodyPr wrap="none">
            <a:spAutoFit/>
          </a:bodyPr>
          <a:lstStyle/>
          <a:p>
            <a:r>
              <a:rPr lang="es-CO" sz="3200" b="1" dirty="0">
                <a:latin typeface="Arial" panose="020B0604020202020204" pitchFamily="34" charset="0"/>
                <a:cs typeface="Arial" panose="020B0604020202020204" pitchFamily="34" charset="0"/>
              </a:rPr>
              <a:t>¿Qué problemas se presentaron?</a:t>
            </a:r>
          </a:p>
        </p:txBody>
      </p:sp>
      <p:sp>
        <p:nvSpPr>
          <p:cNvPr id="3" name="CuadroTexto 2">
            <a:extLst>
              <a:ext uri="{FF2B5EF4-FFF2-40B4-BE49-F238E27FC236}">
                <a16:creationId xmlns:a16="http://schemas.microsoft.com/office/drawing/2014/main" id="{4225B75E-760A-419A-BD8D-0D4D91F29D91}"/>
              </a:ext>
            </a:extLst>
          </p:cNvPr>
          <p:cNvSpPr txBox="1"/>
          <p:nvPr/>
        </p:nvSpPr>
        <p:spPr>
          <a:xfrm>
            <a:off x="1978429" y="1690436"/>
            <a:ext cx="7331048" cy="923330"/>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Historia 1: </a:t>
            </a:r>
            <a:r>
              <a:rPr lang="es-ES" dirty="0">
                <a:latin typeface="Arial" panose="020B0604020202020204" pitchFamily="34" charset="0"/>
                <a:cs typeface="Arial" panose="020B0604020202020204" pitchFamily="34" charset="0"/>
              </a:rPr>
              <a:t>en esta parte se hizo recolección de información y el problema estuvo en que el líder rechazo una funciones que ya estaban confirmadas y hubo que hacer otro proceso </a:t>
            </a:r>
            <a:endParaRPr lang="es-CO" b="1" dirty="0">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4D370556-405A-4877-8637-15946C89BD21}"/>
              </a:ext>
            </a:extLst>
          </p:cNvPr>
          <p:cNvSpPr txBox="1"/>
          <p:nvPr/>
        </p:nvSpPr>
        <p:spPr>
          <a:xfrm>
            <a:off x="3145789" y="3168696"/>
            <a:ext cx="4488873" cy="646331"/>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Historia 2: </a:t>
            </a:r>
            <a:r>
              <a:rPr lang="es-ES" dirty="0">
                <a:latin typeface="Arial" panose="020B0604020202020204" pitchFamily="34" charset="0"/>
                <a:cs typeface="Arial" panose="020B0604020202020204" pitchFamily="34" charset="0"/>
              </a:rPr>
              <a:t>perdieron una serie de contratos</a:t>
            </a:r>
            <a:endParaRPr lang="es-CO" b="1"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119DC8DD-2DC5-489A-A7DA-283C3055D510}"/>
              </a:ext>
            </a:extLst>
          </p:cNvPr>
          <p:cNvSpPr txBox="1"/>
          <p:nvPr/>
        </p:nvSpPr>
        <p:spPr>
          <a:xfrm>
            <a:off x="4930946" y="4369957"/>
            <a:ext cx="6434051" cy="646331"/>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Historia 3: </a:t>
            </a:r>
            <a:r>
              <a:rPr lang="es-ES" dirty="0">
                <a:latin typeface="Arial" panose="020B0604020202020204" pitchFamily="34" charset="0"/>
                <a:cs typeface="Arial" panose="020B0604020202020204" pitchFamily="34" charset="0"/>
              </a:rPr>
              <a:t>les toco hacer un replanteamiento completo para cumplir otros requisitos</a:t>
            </a:r>
            <a:endParaRPr lang="es-CO"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71418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08518" y="625641"/>
            <a:ext cx="10428975" cy="646331"/>
          </a:xfrm>
          <a:prstGeom prst="rect">
            <a:avLst/>
          </a:prstGeom>
        </p:spPr>
        <p:txBody>
          <a:bodyPr wrap="square">
            <a:spAutoFit/>
          </a:bodyPr>
          <a:lstStyle/>
          <a:p>
            <a:r>
              <a:rPr lang="es-ES" b="1" dirty="0" smtClean="0">
                <a:latin typeface="Arial" panose="020B0604020202020204" pitchFamily="34" charset="0"/>
                <a:cs typeface="Arial" panose="020B0604020202020204" pitchFamily="34" charset="0"/>
              </a:rPr>
              <a:t>Verificable:</a:t>
            </a:r>
            <a:r>
              <a:rPr lang="es-ES" dirty="0"/>
              <a:t> </a:t>
            </a:r>
            <a:r>
              <a:rPr lang="es-ES" dirty="0">
                <a:latin typeface="Arial" panose="020B0604020202020204" pitchFamily="34" charset="0"/>
                <a:cs typeface="Arial" panose="020B0604020202020204" pitchFamily="34" charset="0"/>
              </a:rPr>
              <a:t>Que puede ser </a:t>
            </a:r>
            <a:r>
              <a:rPr lang="es-ES" dirty="0" smtClean="0">
                <a:latin typeface="Arial" panose="020B0604020202020204" pitchFamily="34" charset="0"/>
                <a:cs typeface="Arial" panose="020B0604020202020204" pitchFamily="34" charset="0"/>
              </a:rPr>
              <a:t>verificado</a:t>
            </a:r>
          </a:p>
          <a:p>
            <a:r>
              <a:rPr lang="es-ES" dirty="0" smtClean="0">
                <a:latin typeface="Arial" panose="020B0604020202020204" pitchFamily="34" charset="0"/>
                <a:cs typeface="Arial" panose="020B0604020202020204" pitchFamily="34" charset="0"/>
              </a:rPr>
              <a:t>Eje: </a:t>
            </a:r>
            <a:r>
              <a:rPr lang="es-ES" dirty="0">
                <a:latin typeface="Arial" panose="020B0604020202020204" pitchFamily="34" charset="0"/>
                <a:cs typeface="Arial" panose="020B0604020202020204" pitchFamily="34" charset="0"/>
              </a:rPr>
              <a:t>proposición verificable; teoría verificable</a:t>
            </a:r>
            <a:endParaRPr lang="es-ES" b="1" dirty="0">
              <a:latin typeface="Arial" panose="020B0604020202020204" pitchFamily="34" charset="0"/>
              <a:cs typeface="Arial" panose="020B0604020202020204" pitchFamily="34" charset="0"/>
            </a:endParaRPr>
          </a:p>
        </p:txBody>
      </p:sp>
      <p:sp>
        <p:nvSpPr>
          <p:cNvPr id="5" name="Rectángulo 4"/>
          <p:cNvSpPr/>
          <p:nvPr/>
        </p:nvSpPr>
        <p:spPr>
          <a:xfrm>
            <a:off x="471633" y="1271972"/>
            <a:ext cx="11102743" cy="5909310"/>
          </a:xfrm>
          <a:prstGeom prst="rect">
            <a:avLst/>
          </a:prstGeom>
        </p:spPr>
        <p:txBody>
          <a:bodyPr wrap="square">
            <a:spAutoFit/>
          </a:bodyPr>
          <a:lstStyle/>
          <a:p>
            <a:r>
              <a:rPr lang="es-ES" b="1" dirty="0">
                <a:latin typeface="Arial" panose="020B0604020202020204" pitchFamily="34" charset="0"/>
                <a:cs typeface="Arial" panose="020B0604020202020204" pitchFamily="34" charset="0"/>
              </a:rPr>
              <a:t>Roles de </a:t>
            </a:r>
            <a:r>
              <a:rPr lang="es-ES" b="1" dirty="0" smtClean="0">
                <a:latin typeface="Arial" panose="020B0604020202020204" pitchFamily="34" charset="0"/>
                <a:cs typeface="Arial" panose="020B0604020202020204" pitchFamily="34" charset="0"/>
              </a:rPr>
              <a:t>usuario</a:t>
            </a:r>
            <a:r>
              <a:rPr lang="es-ES" dirty="0" smtClean="0">
                <a:latin typeface="Arial" panose="020B0604020202020204" pitchFamily="34" charset="0"/>
                <a:cs typeface="Arial" panose="020B0604020202020204" pitchFamily="34" charset="0"/>
              </a:rPr>
              <a:t>:</a:t>
            </a:r>
            <a:r>
              <a:rPr lang="es-419" dirty="0">
                <a:latin typeface="Arial" panose="020B0604020202020204" pitchFamily="34" charset="0"/>
                <a:cs typeface="Arial" panose="020B0604020202020204" pitchFamily="34" charset="0"/>
              </a:rPr>
              <a:t> Es el papel que desarrolla un determinado usuario dentro de la </a:t>
            </a:r>
            <a:r>
              <a:rPr lang="es-419" dirty="0" smtClean="0">
                <a:latin typeface="Arial" panose="020B0604020202020204" pitchFamily="34" charset="0"/>
                <a:cs typeface="Arial" panose="020B0604020202020204" pitchFamily="34" charset="0"/>
              </a:rPr>
              <a:t>plataforma</a:t>
            </a:r>
          </a:p>
          <a:p>
            <a:r>
              <a:rPr lang="es-419" dirty="0">
                <a:latin typeface="Arial" panose="020B0604020202020204" pitchFamily="34" charset="0"/>
                <a:cs typeface="Arial" panose="020B0604020202020204" pitchFamily="34" charset="0"/>
              </a:rPr>
              <a:t>•  </a:t>
            </a:r>
            <a:r>
              <a:rPr lang="es-419" b="1" dirty="0">
                <a:latin typeface="Arial" panose="020B0604020202020204" pitchFamily="34" charset="0"/>
                <a:cs typeface="Arial" panose="020B0604020202020204" pitchFamily="34" charset="0"/>
              </a:rPr>
              <a:t>Rol de visitante </a:t>
            </a:r>
            <a:r>
              <a:rPr lang="es-419" dirty="0">
                <a:latin typeface="Arial" panose="020B0604020202020204" pitchFamily="34" charset="0"/>
                <a:cs typeface="Arial" panose="020B0604020202020204" pitchFamily="34" charset="0"/>
              </a:rPr>
              <a:t>(no miembro de un grupo) </a:t>
            </a:r>
            <a:br>
              <a:rPr lang="es-419" dirty="0">
                <a:latin typeface="Arial" panose="020B0604020202020204" pitchFamily="34" charset="0"/>
                <a:cs typeface="Arial" panose="020B0604020202020204" pitchFamily="34" charset="0"/>
              </a:rPr>
            </a:br>
            <a:r>
              <a:rPr lang="es-419" dirty="0">
                <a:latin typeface="Arial" panose="020B0604020202020204" pitchFamily="34" charset="0"/>
                <a:cs typeface="Arial" panose="020B0604020202020204" pitchFamily="34" charset="0"/>
              </a:rPr>
              <a:t>Un usuario con rol de visitante (no miembro del grupo) sólo puede acceder a los grupos públicos y recursos o herramientas públicos de grupos privados. El usuario con rol de visitante tiene restricciones de acceso y, por ejemplo, no puede participar de forma activa en los diferentes espacios de un grupo (</a:t>
            </a:r>
            <a:r>
              <a:rPr lang="es-419" dirty="0" err="1">
                <a:latin typeface="Arial" panose="020B0604020202020204" pitchFamily="34" charset="0"/>
                <a:cs typeface="Arial" panose="020B0604020202020204" pitchFamily="34" charset="0"/>
              </a:rPr>
              <a:t>p.e</a:t>
            </a:r>
            <a:r>
              <a:rPr lang="es-419" dirty="0">
                <a:latin typeface="Arial" panose="020B0604020202020204" pitchFamily="34" charset="0"/>
                <a:cs typeface="Arial" panose="020B0604020202020204" pitchFamily="34" charset="0"/>
              </a:rPr>
              <a:t>. quizás no pueda escribir comentarios en un blog o enviar correos a las listas). A menudo los usuarios visitantes sólo tienen permisos de lectura.</a:t>
            </a:r>
          </a:p>
          <a:p>
            <a:r>
              <a:rPr lang="es-419" dirty="0">
                <a:latin typeface="Arial" panose="020B0604020202020204" pitchFamily="34" charset="0"/>
                <a:cs typeface="Arial" panose="020B0604020202020204" pitchFamily="34" charset="0"/>
              </a:rPr>
              <a:t>•  </a:t>
            </a:r>
            <a:r>
              <a:rPr lang="es-419" b="1" dirty="0">
                <a:latin typeface="Arial" panose="020B0604020202020204" pitchFamily="34" charset="0"/>
                <a:cs typeface="Arial" panose="020B0604020202020204" pitchFamily="34" charset="0"/>
              </a:rPr>
              <a:t>Rol de miembro</a:t>
            </a:r>
            <a:br>
              <a:rPr lang="es-419" b="1" dirty="0">
                <a:latin typeface="Arial" panose="020B0604020202020204" pitchFamily="34" charset="0"/>
                <a:cs typeface="Arial" panose="020B0604020202020204" pitchFamily="34" charset="0"/>
              </a:rPr>
            </a:br>
            <a:r>
              <a:rPr lang="es-419" dirty="0">
                <a:latin typeface="Arial" panose="020B0604020202020204" pitchFamily="34" charset="0"/>
                <a:cs typeface="Arial" panose="020B0604020202020204" pitchFamily="34" charset="0"/>
              </a:rPr>
              <a:t>Es el perfil que pasas a tener cuando has solicitado formar parte de un grupo y el administrador ha aprobado tu pertenencia a éste. Con este tipo de rol podrás tener permisos para participar en todos los recursos públicos y privados.</a:t>
            </a:r>
          </a:p>
          <a:p>
            <a:r>
              <a:rPr lang="es-419" dirty="0">
                <a:latin typeface="Arial" panose="020B0604020202020204" pitchFamily="34" charset="0"/>
                <a:cs typeface="Arial" panose="020B0604020202020204" pitchFamily="34" charset="0"/>
              </a:rPr>
              <a:t>Con el perfil de miembro podrás editar información de tu perfil y establecer permisos con los que establecerás qué miembros del grupo pueden ver tu información.</a:t>
            </a:r>
          </a:p>
          <a:p>
            <a:r>
              <a:rPr lang="es-419" dirty="0">
                <a:latin typeface="Arial" panose="020B0604020202020204" pitchFamily="34" charset="0"/>
                <a:cs typeface="Arial" panose="020B0604020202020204" pitchFamily="34" charset="0"/>
              </a:rPr>
              <a:t>También podrás acceder a los recursos y contenidos del grupo en el cual te hayas dado de alta. Puesto que se trata de una plataforma colaborativa, tendrás diferentes formas de interacción con cada una de las herramientas</a:t>
            </a:r>
            <a:r>
              <a:rPr lang="es-419" dirty="0" smtClean="0">
                <a:latin typeface="Arial" panose="020B0604020202020204" pitchFamily="34" charset="0"/>
                <a:cs typeface="Arial" panose="020B0604020202020204" pitchFamily="34" charset="0"/>
              </a:rPr>
              <a:t>. Los </a:t>
            </a:r>
            <a:r>
              <a:rPr lang="es-419" dirty="0">
                <a:latin typeface="Arial" panose="020B0604020202020204" pitchFamily="34" charset="0"/>
                <a:cs typeface="Arial" panose="020B0604020202020204" pitchFamily="34" charset="0"/>
              </a:rPr>
              <a:t>permisos que tendrás respecto a cada herramienta no dependen sólo de tu rol, sino de las características con las que el administrador haya creado una herramienta concreta (</a:t>
            </a:r>
            <a:r>
              <a:rPr lang="es-419" dirty="0" err="1">
                <a:latin typeface="Arial" panose="020B0604020202020204" pitchFamily="34" charset="0"/>
                <a:cs typeface="Arial" panose="020B0604020202020204" pitchFamily="34" charset="0"/>
              </a:rPr>
              <a:t>p.e</a:t>
            </a:r>
            <a:r>
              <a:rPr lang="es-419" dirty="0">
                <a:latin typeface="Arial" panose="020B0604020202020204" pitchFamily="34" charset="0"/>
                <a:cs typeface="Arial" panose="020B0604020202020204" pitchFamily="34" charset="0"/>
              </a:rPr>
              <a:t>. puede definir si los miembros pueden escribir nuevas entradas en un blog o si pueden colgar libremente documentos en el Contenedor de ficheros).</a:t>
            </a:r>
          </a:p>
          <a:p>
            <a:r>
              <a:rPr lang="es-419" dirty="0" smtClean="0"/>
              <a:t>.</a:t>
            </a:r>
            <a:endParaRPr lang="es-ES" dirty="0" smtClean="0">
              <a:latin typeface="Arial" panose="020B0604020202020204" pitchFamily="34" charset="0"/>
              <a:cs typeface="Arial" panose="020B0604020202020204" pitchFamily="34" charset="0"/>
            </a:endParaRPr>
          </a:p>
          <a:p>
            <a:endParaRPr lang="es-ES" dirty="0"/>
          </a:p>
        </p:txBody>
      </p:sp>
    </p:spTree>
    <p:extLst>
      <p:ext uri="{BB962C8B-B14F-4D97-AF65-F5344CB8AC3E}">
        <p14:creationId xmlns:p14="http://schemas.microsoft.com/office/powerpoint/2010/main" val="119225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58253" y="4583163"/>
            <a:ext cx="10716126" cy="230832"/>
          </a:xfrm>
          <a:prstGeom prst="rect">
            <a:avLst/>
          </a:prstGeom>
        </p:spPr>
        <p:txBody>
          <a:bodyPr wrap="square">
            <a:spAutoFit/>
          </a:bodyPr>
          <a:lstStyle/>
          <a:p>
            <a:r>
              <a:rPr lang="es-ES" sz="900" dirty="0" err="1" smtClean="0">
                <a:solidFill>
                  <a:schemeClr val="accent5"/>
                </a:solidFill>
                <a:latin typeface="Arial" panose="020B0604020202020204" pitchFamily="34" charset="0"/>
                <a:cs typeface="Arial" panose="020B0604020202020204" pitchFamily="34" charset="0"/>
              </a:rPr>
              <a:t>Fuente:http</a:t>
            </a:r>
            <a:r>
              <a:rPr lang="es-ES" sz="900" dirty="0">
                <a:solidFill>
                  <a:schemeClr val="accent5"/>
                </a:solidFill>
                <a:latin typeface="Arial" panose="020B0604020202020204" pitchFamily="34" charset="0"/>
                <a:cs typeface="Arial" panose="020B0604020202020204" pitchFamily="34" charset="0"/>
              </a:rPr>
              <a:t>://www.ict-bone.ccaba.upc.edu/portal/help/es/introduccio_gral/rols.htm</a:t>
            </a:r>
          </a:p>
        </p:txBody>
      </p:sp>
      <p:sp>
        <p:nvSpPr>
          <p:cNvPr id="3" name="Rectángulo 2"/>
          <p:cNvSpPr/>
          <p:nvPr/>
        </p:nvSpPr>
        <p:spPr>
          <a:xfrm>
            <a:off x="858253" y="889844"/>
            <a:ext cx="10716126" cy="3693319"/>
          </a:xfrm>
          <a:prstGeom prst="rect">
            <a:avLst/>
          </a:prstGeom>
        </p:spPr>
        <p:txBody>
          <a:bodyPr wrap="square">
            <a:spAutoFit/>
          </a:bodyPr>
          <a:lstStyle/>
          <a:p>
            <a:r>
              <a:rPr lang="es-419" b="1" dirty="0">
                <a:latin typeface="Arial" panose="020B0604020202020204" pitchFamily="34" charset="0"/>
                <a:cs typeface="Arial" panose="020B0604020202020204" pitchFamily="34" charset="0"/>
              </a:rPr>
              <a:t>•  Rol de </a:t>
            </a:r>
            <a:r>
              <a:rPr lang="es-419" b="1" dirty="0" smtClean="0">
                <a:latin typeface="Arial" panose="020B0604020202020204" pitchFamily="34" charset="0"/>
                <a:cs typeface="Arial" panose="020B0604020202020204" pitchFamily="34" charset="0"/>
              </a:rPr>
              <a:t>moderador</a:t>
            </a:r>
            <a:r>
              <a:rPr lang="es-419" dirty="0" smtClean="0">
                <a:latin typeface="Arial" panose="020B0604020202020204" pitchFamily="34" charset="0"/>
                <a:cs typeface="Arial" panose="020B0604020202020204" pitchFamily="34" charset="0"/>
              </a:rPr>
              <a:t/>
            </a:r>
            <a:br>
              <a:rPr lang="es-419" dirty="0" smtClean="0">
                <a:latin typeface="Arial" panose="020B0604020202020204" pitchFamily="34" charset="0"/>
                <a:cs typeface="Arial" panose="020B0604020202020204" pitchFamily="34" charset="0"/>
              </a:rPr>
            </a:br>
            <a:r>
              <a:rPr lang="es-419" dirty="0" smtClean="0">
                <a:latin typeface="Arial" panose="020B0604020202020204" pitchFamily="34" charset="0"/>
                <a:cs typeface="Arial" panose="020B0604020202020204" pitchFamily="34" charset="0"/>
              </a:rPr>
              <a:t>El perfil de moderador </a:t>
            </a:r>
            <a:r>
              <a:rPr lang="es-419" dirty="0">
                <a:latin typeface="Arial" panose="020B0604020202020204" pitchFamily="34" charset="0"/>
                <a:cs typeface="Arial" panose="020B0604020202020204" pitchFamily="34" charset="0"/>
              </a:rPr>
              <a:t>tiene las mismas funciones que un miembro y, además, también tiene unas funciones adicionales: puede borrar o modificar entradas en el Blog, borrar mensajes en el Foro, moderar Procesos participativos, escribir en la lista de novedades del grupo y administrar el Contenedor de ficheros, etc.</a:t>
            </a:r>
          </a:p>
          <a:p>
            <a:r>
              <a:rPr lang="es-419" dirty="0">
                <a:latin typeface="Arial" panose="020B0604020202020204" pitchFamily="34" charset="0"/>
                <a:cs typeface="Arial" panose="020B0604020202020204" pitchFamily="34" charset="0"/>
              </a:rPr>
              <a:t>•</a:t>
            </a:r>
            <a:r>
              <a:rPr lang="es-419" b="1" dirty="0">
                <a:latin typeface="Arial" panose="020B0604020202020204" pitchFamily="34" charset="0"/>
                <a:cs typeface="Arial" panose="020B0604020202020204" pitchFamily="34" charset="0"/>
              </a:rPr>
              <a:t>  Rol de administrador</a:t>
            </a:r>
            <a:r>
              <a:rPr lang="es-419" dirty="0">
                <a:latin typeface="Arial" panose="020B0604020202020204" pitchFamily="34" charset="0"/>
                <a:cs typeface="Arial" panose="020B0604020202020204" pitchFamily="34" charset="0"/>
              </a:rPr>
              <a:t/>
            </a:r>
            <a:br>
              <a:rPr lang="es-419" dirty="0">
                <a:latin typeface="Arial" panose="020B0604020202020204" pitchFamily="34" charset="0"/>
                <a:cs typeface="Arial" panose="020B0604020202020204" pitchFamily="34" charset="0"/>
              </a:rPr>
            </a:br>
            <a:r>
              <a:rPr lang="es-419" dirty="0">
                <a:latin typeface="Arial" panose="020B0604020202020204" pitchFamily="34" charset="0"/>
                <a:cs typeface="Arial" panose="020B0604020202020204" pitchFamily="34" charset="0"/>
              </a:rPr>
              <a:t>El administrador del grupo es quien determina qué secciones y qué contenidos y herramientas se incluyen en el grupo. El administrador del grupo edita las propiedades del grupo y las características de las herramientas (nomenclatura, determinar si éstas son privadas o públicas y otorgar permisos de moderación). En las herramientas el administrador dispone de permisos adicionales a los del moderador.</a:t>
            </a:r>
          </a:p>
          <a:p>
            <a:r>
              <a:rPr lang="es-419" dirty="0">
                <a:latin typeface="Arial" panose="020B0604020202020204" pitchFamily="34" charset="0"/>
                <a:cs typeface="Arial" panose="020B0604020202020204" pitchFamily="34" charset="0"/>
              </a:rPr>
              <a:t>El administrador es el responsable de dar de alta en el grupo a los diferentes usuarios y es a quien llegan las invitaciones para participar en aquel grupo</a:t>
            </a:r>
            <a:endParaRPr lang="es-E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99850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70113" y="2157274"/>
            <a:ext cx="6247845" cy="2308324"/>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trazabilidad es un concepto destacado a instancias de la fabricación de productos y servicios, de la comunicación y del comercio, y más precisamente de la Organización Internacional de Normalización, también conocida como ISO, que justamente es la organización que se ocupa de desarrollar normas de fabricación internacionales y de estandarizar las mismas para que los productos y servicios, entre otros, gocen de la más alta seguridad.</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Rectángulo 4"/>
          <p:cNvSpPr/>
          <p:nvPr/>
        </p:nvSpPr>
        <p:spPr>
          <a:xfrm>
            <a:off x="370113" y="1075900"/>
            <a:ext cx="5832943" cy="769441"/>
          </a:xfrm>
          <a:prstGeom prst="rect">
            <a:avLst/>
          </a:prstGeom>
        </p:spPr>
        <p:txBody>
          <a:bodyPr wrap="none">
            <a:spAutoFit/>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Qué es </a:t>
            </a:r>
            <a:r>
              <a:rPr kumimoji="0" lang="en-US" sz="44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Trazabilidad: </a:t>
            </a:r>
            <a:endParaRPr kumimoji="0" lang="en-US" sz="4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3074" name="Picture 2" descr="https://www.definicionabc.com/wp-content/uploads/Trazabilida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691" y="1460620"/>
            <a:ext cx="4563291" cy="3080223"/>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370113" y="4473630"/>
            <a:ext cx="3563796" cy="2308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accent5">
                    <a:lumMod val="75000"/>
                  </a:schemeClr>
                </a:solidFill>
                <a:effectLst/>
                <a:uLnTx/>
                <a:uFillTx/>
                <a:latin typeface="Arial" panose="020B0604020202020204" pitchFamily="34" charset="0"/>
                <a:ea typeface="+mn-ea"/>
                <a:cs typeface="Arial" panose="020B0604020202020204" pitchFamily="34" charset="0"/>
              </a:rPr>
              <a:t>Fuente: https</a:t>
            </a:r>
            <a:r>
              <a:rPr kumimoji="0" lang="en-US" sz="900" b="0" i="0" u="none" strike="noStrike" kern="1200" cap="none" spc="0" normalizeH="0" baseline="0" noProof="0" dirty="0">
                <a:ln>
                  <a:noFill/>
                </a:ln>
                <a:solidFill>
                  <a:schemeClr val="accent5">
                    <a:lumMod val="75000"/>
                  </a:schemeClr>
                </a:solidFill>
                <a:effectLst/>
                <a:uLnTx/>
                <a:uFillTx/>
                <a:latin typeface="Arial" panose="020B0604020202020204" pitchFamily="34" charset="0"/>
                <a:ea typeface="+mn-ea"/>
                <a:cs typeface="Arial" panose="020B0604020202020204" pitchFamily="34" charset="0"/>
              </a:rPr>
              <a:t>://www.definicionabc.com/tecnologia/trazabilidad.php</a:t>
            </a:r>
          </a:p>
        </p:txBody>
      </p:sp>
    </p:spTree>
    <p:extLst>
      <p:ext uri="{BB962C8B-B14F-4D97-AF65-F5344CB8AC3E}">
        <p14:creationId xmlns:p14="http://schemas.microsoft.com/office/powerpoint/2010/main" val="3382800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40823" y="2403566"/>
            <a:ext cx="9779726" cy="1438855"/>
          </a:xfrm>
          <a:prstGeom prst="rect">
            <a:avLst/>
          </a:prstGeom>
        </p:spPr>
        <p:txBody>
          <a:bodyPr wrap="square">
            <a:spAutoFit/>
          </a:bodyPr>
          <a:lstStyle/>
          <a:p>
            <a:pPr marL="0" marR="0" lvl="0" indent="0" algn="just" defTabSz="457200" rtl="0" eaLnBrk="1" fontAlgn="base" latinLnBrk="0" hangingPunct="1">
              <a:lnSpc>
                <a:spcPts val="1500"/>
              </a:lnSpc>
              <a:spcBef>
                <a:spcPts val="0"/>
              </a:spcBef>
              <a:spcAft>
                <a:spcPts val="0"/>
              </a:spcAft>
              <a:buClrTx/>
              <a:buSzTx/>
              <a:buFontTx/>
              <a:buNone/>
              <a:tabLst/>
              <a:defRPr/>
            </a:pPr>
            <a:r>
              <a:rPr kumimoji="0" lang="es-419"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Para obtener la información que necesitamos al iniciar la labor de desarrollar un sistema, es preciso recopilar los datos, elementos, organizar las tareas y evaluar los procesos que permitirán que el análisis de requerimientos a realizar sea eficaz y conduzca a resultados exitosos.</a:t>
            </a:r>
          </a:p>
          <a:p>
            <a:pPr marL="0" marR="0" lvl="0" indent="0" algn="just" defTabSz="457200" rtl="0" eaLnBrk="1" fontAlgn="base" latinLnBrk="0" hangingPunct="1">
              <a:lnSpc>
                <a:spcPts val="1500"/>
              </a:lnSpc>
              <a:spcBef>
                <a:spcPts val="0"/>
              </a:spcBef>
              <a:spcAft>
                <a:spcPts val="0"/>
              </a:spcAft>
              <a:buClrTx/>
              <a:buSzTx/>
              <a:buFontTx/>
              <a:buNone/>
              <a:tabLst/>
              <a:defRPr/>
            </a:pPr>
            <a:r>
              <a:rPr kumimoji="0" lang="es-419"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La elicitación requiere del abordaje de distintos entes para resumir necesidades, solicitudes, formatos, descripciones que serán documentadas para extraer los aspectos más relevantes que permitirán diseñar el sistema, sus reglas de negocio, restricciones y demás detalles.</a:t>
            </a:r>
          </a:p>
        </p:txBody>
      </p:sp>
      <p:sp>
        <p:nvSpPr>
          <p:cNvPr id="5" name="Rectángulo 4"/>
          <p:cNvSpPr/>
          <p:nvPr/>
        </p:nvSpPr>
        <p:spPr>
          <a:xfrm>
            <a:off x="1925334" y="1337156"/>
            <a:ext cx="6587060" cy="769441"/>
          </a:xfrm>
          <a:prstGeom prst="rect">
            <a:avLst/>
          </a:prstGeom>
        </p:spPr>
        <p:txBody>
          <a:bodyPr wrap="none">
            <a:spAutoFit/>
          </a:bodyPr>
          <a:lstStyle/>
          <a:p>
            <a:pPr marL="0" marR="0" lvl="0" indent="0" algn="l" defTabSz="457200" rtl="0" eaLnBrk="1" fontAlgn="base"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Técnicas de E</a:t>
            </a:r>
            <a:r>
              <a:rPr kumimoji="0" lang="en-US" sz="44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licitación:</a:t>
            </a:r>
            <a:endParaRPr kumimoji="0" lang="en-US" sz="4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4098" name="Picture 2" descr="Resultado de imagen para TÃ©cnicas de elicitaciÃ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053" y="4007367"/>
            <a:ext cx="3278776" cy="2749864"/>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996672" y="4007367"/>
            <a:ext cx="3025187" cy="2308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chemeClr val="accent5">
                    <a:lumMod val="75000"/>
                  </a:schemeClr>
                </a:solidFill>
                <a:effectLst/>
                <a:uLnTx/>
                <a:uFillTx/>
                <a:latin typeface="Arial" panose="020B0604020202020204" pitchFamily="34" charset="0"/>
                <a:ea typeface="+mn-ea"/>
                <a:cs typeface="Arial" panose="020B0604020202020204" pitchFamily="34" charset="0"/>
              </a:rPr>
              <a:t>Fuente: http</a:t>
            </a:r>
            <a:r>
              <a:rPr kumimoji="0" lang="en-US" sz="900" b="0" i="0" u="none" strike="noStrike" kern="1200" cap="none" spc="0" normalizeH="0" baseline="0" noProof="0" dirty="0">
                <a:ln>
                  <a:noFill/>
                </a:ln>
                <a:solidFill>
                  <a:schemeClr val="accent5">
                    <a:lumMod val="75000"/>
                  </a:schemeClr>
                </a:solidFill>
                <a:effectLst/>
                <a:uLnTx/>
                <a:uFillTx/>
                <a:latin typeface="Arial" panose="020B0604020202020204" pitchFamily="34" charset="0"/>
                <a:ea typeface="+mn-ea"/>
                <a:cs typeface="Arial" panose="020B0604020202020204" pitchFamily="34" charset="0"/>
              </a:rPr>
              <a:t>://innova-t.co/lessons/tecnica-de-elicitacion/</a:t>
            </a:r>
          </a:p>
        </p:txBody>
      </p:sp>
    </p:spTree>
    <p:extLst>
      <p:ext uri="{BB962C8B-B14F-4D97-AF65-F5344CB8AC3E}">
        <p14:creationId xmlns:p14="http://schemas.microsoft.com/office/powerpoint/2010/main" val="3993822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16497" y="1223027"/>
            <a:ext cx="9520127" cy="1477328"/>
          </a:xfrm>
          <a:prstGeom prst="rect">
            <a:avLst/>
          </a:prstGeom>
        </p:spPr>
        <p:txBody>
          <a:bodyPr wrap="square">
            <a:spAutoFit/>
          </a:bodyPr>
          <a:lstStyle/>
          <a:p>
            <a:r>
              <a:rPr lang="es-419" dirty="0" smtClean="0">
                <a:latin typeface="Arial" panose="020B0604020202020204" pitchFamily="34" charset="0"/>
                <a:cs typeface="Arial" panose="020B0604020202020204" pitchFamily="34" charset="0"/>
              </a:rPr>
              <a:t>Una </a:t>
            </a:r>
            <a:r>
              <a:rPr lang="es-419" dirty="0">
                <a:latin typeface="Arial" panose="020B0604020202020204" pitchFamily="34" charset="0"/>
                <a:cs typeface="Arial" panose="020B0604020202020204" pitchFamily="34" charset="0"/>
              </a:rPr>
              <a:t>Regla de Negocio define o limita un aspecto del negocio con el objeto de establecer una estructura o un grado de influencia que condiciona el comportamiento de los actores del negocio. A menudo las Reglas de Negocio están focalizadas en el control, en la forma de realizar los cálculos, otras permiten establecer las políticas, y así se tienen en cualquier actividad del negocio, que requiera que la gente actúe de una forma pre-establecida</a:t>
            </a:r>
            <a:r>
              <a:rPr lang="es-419" dirty="0"/>
              <a:t> </a:t>
            </a:r>
            <a:endParaRPr lang="es-ES" dirty="0"/>
          </a:p>
        </p:txBody>
      </p:sp>
      <p:sp>
        <p:nvSpPr>
          <p:cNvPr id="3" name="Rectángulo 2"/>
          <p:cNvSpPr/>
          <p:nvPr/>
        </p:nvSpPr>
        <p:spPr>
          <a:xfrm>
            <a:off x="1116497" y="2808077"/>
            <a:ext cx="8382001" cy="230832"/>
          </a:xfrm>
          <a:prstGeom prst="rect">
            <a:avLst/>
          </a:prstGeom>
        </p:spPr>
        <p:txBody>
          <a:bodyPr wrap="square">
            <a:spAutoFit/>
          </a:bodyPr>
          <a:lstStyle/>
          <a:p>
            <a:r>
              <a:rPr lang="es-ES" sz="900" dirty="0" smtClean="0">
                <a:solidFill>
                  <a:schemeClr val="accent5">
                    <a:lumMod val="75000"/>
                  </a:schemeClr>
                </a:solidFill>
                <a:latin typeface="Arial" panose="020B0604020202020204" pitchFamily="34" charset="0"/>
                <a:cs typeface="Arial" panose="020B0604020202020204" pitchFamily="34" charset="0"/>
              </a:rPr>
              <a:t>Fuente: http</a:t>
            </a:r>
            <a:r>
              <a:rPr lang="es-ES" sz="900" dirty="0">
                <a:solidFill>
                  <a:schemeClr val="accent5">
                    <a:lumMod val="75000"/>
                  </a:schemeClr>
                </a:solidFill>
                <a:latin typeface="Arial" panose="020B0604020202020204" pitchFamily="34" charset="0"/>
                <a:cs typeface="Arial" panose="020B0604020202020204" pitchFamily="34" charset="0"/>
              </a:rPr>
              <a:t>://www.capire.info/2018/03/15/reglas-de-negocio-business-rules/</a:t>
            </a:r>
          </a:p>
        </p:txBody>
      </p:sp>
      <p:sp>
        <p:nvSpPr>
          <p:cNvPr id="4" name="Rectángulo 3"/>
          <p:cNvSpPr/>
          <p:nvPr/>
        </p:nvSpPr>
        <p:spPr>
          <a:xfrm>
            <a:off x="3019691" y="530530"/>
            <a:ext cx="3916457" cy="584775"/>
          </a:xfrm>
          <a:prstGeom prst="rect">
            <a:avLst/>
          </a:prstGeom>
        </p:spPr>
        <p:txBody>
          <a:bodyPr wrap="none">
            <a:spAutoFit/>
          </a:bodyPr>
          <a:lstStyle/>
          <a:p>
            <a:r>
              <a:rPr lang="es-ES" sz="3200" b="1" dirty="0">
                <a:solidFill>
                  <a:prstClr val="black"/>
                </a:solidFill>
                <a:latin typeface="Arial" panose="020B0604020202020204" pitchFamily="34" charset="0"/>
                <a:cs typeface="Arial" panose="020B0604020202020204" pitchFamily="34" charset="0"/>
              </a:rPr>
              <a:t>Regla de negocios </a:t>
            </a:r>
            <a:endParaRPr lang="es-ES" sz="3200" dirty="0"/>
          </a:p>
        </p:txBody>
      </p:sp>
      <p:pic>
        <p:nvPicPr>
          <p:cNvPr id="5" name="Imagen 4"/>
          <p:cNvPicPr>
            <a:picLocks noChangeAspect="1"/>
          </p:cNvPicPr>
          <p:nvPr/>
        </p:nvPicPr>
        <p:blipFill>
          <a:blip r:embed="rId2"/>
          <a:stretch>
            <a:fillRect/>
          </a:stretch>
        </p:blipFill>
        <p:spPr>
          <a:xfrm>
            <a:off x="3467582" y="3146631"/>
            <a:ext cx="3468566" cy="3453150"/>
          </a:xfrm>
          <a:prstGeom prst="rect">
            <a:avLst/>
          </a:prstGeom>
        </p:spPr>
      </p:pic>
    </p:spTree>
    <p:extLst>
      <p:ext uri="{BB962C8B-B14F-4D97-AF65-F5344CB8AC3E}">
        <p14:creationId xmlns:p14="http://schemas.microsoft.com/office/powerpoint/2010/main" val="3440401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672046" y="2377440"/>
            <a:ext cx="7837714" cy="9233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419"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La clasificación de las actividades en orden de importancia sobre la base de la capacidad para llevarlos a cabo de manera oportuna, el establecimiento de </a:t>
            </a:r>
            <a:r>
              <a:rPr kumimoji="0" lang="es-419" sz="18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prioridades.</a:t>
            </a: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Rectángulo 5"/>
          <p:cNvSpPr/>
          <p:nvPr/>
        </p:nvSpPr>
        <p:spPr>
          <a:xfrm>
            <a:off x="1849851" y="1402471"/>
            <a:ext cx="4472572" cy="76944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Priorización:</a:t>
            </a:r>
            <a:endParaRPr kumimoji="0" lang="en-US" sz="4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5122" name="Picture 2" descr="Resultado de imagen para PriorizaciÃ³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046" y="3506298"/>
            <a:ext cx="5448390" cy="2591013"/>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6147106" y="3034202"/>
            <a:ext cx="3621504" cy="246221"/>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smtClean="0">
                <a:ln>
                  <a:noFill/>
                </a:ln>
                <a:solidFill>
                  <a:schemeClr val="accent5">
                    <a:lumMod val="75000"/>
                  </a:schemeClr>
                </a:solidFill>
                <a:effectLst/>
                <a:uLnTx/>
                <a:uFillTx/>
                <a:latin typeface="Arial" panose="020B0604020202020204" pitchFamily="34" charset="0"/>
                <a:ea typeface="+mn-ea"/>
                <a:cs typeface="Arial" panose="020B0604020202020204" pitchFamily="34" charset="0"/>
              </a:rPr>
              <a:t>Fuente:https</a:t>
            </a:r>
            <a:r>
              <a:rPr kumimoji="0" lang="en-US" sz="1000" b="0" i="0" u="none" strike="noStrike" kern="1200" cap="none" spc="0" normalizeH="0" baseline="0" noProof="0" dirty="0">
                <a:ln>
                  <a:noFill/>
                </a:ln>
                <a:solidFill>
                  <a:schemeClr val="accent5">
                    <a:lumMod val="75000"/>
                  </a:schemeClr>
                </a:solidFill>
                <a:effectLst/>
                <a:uLnTx/>
                <a:uFillTx/>
                <a:latin typeface="Arial" panose="020B0604020202020204" pitchFamily="34" charset="0"/>
                <a:ea typeface="+mn-ea"/>
                <a:cs typeface="Arial" panose="020B0604020202020204" pitchFamily="34" charset="0"/>
              </a:rPr>
              <a:t>://boletinagrario.com/ap-6,priorizacion,3752.html</a:t>
            </a:r>
          </a:p>
        </p:txBody>
      </p:sp>
    </p:spTree>
    <p:extLst>
      <p:ext uri="{BB962C8B-B14F-4D97-AF65-F5344CB8AC3E}">
        <p14:creationId xmlns:p14="http://schemas.microsoft.com/office/powerpoint/2010/main" val="856479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762470" y="591350"/>
            <a:ext cx="2988319" cy="584775"/>
          </a:xfrm>
          <a:prstGeom prst="rect">
            <a:avLst/>
          </a:prstGeom>
        </p:spPr>
        <p:txBody>
          <a:bodyPr wrap="none">
            <a:spAutoFit/>
          </a:bodyPr>
          <a:lstStyle/>
          <a:p>
            <a:r>
              <a:rPr lang="es-ES" sz="3200" b="1" dirty="0">
                <a:latin typeface="Arial" panose="020B0604020202020204" pitchFamily="34" charset="0"/>
                <a:cs typeface="Arial" panose="020B0604020202020204" pitchFamily="34" charset="0"/>
              </a:rPr>
              <a:t>Estándar IEEE</a:t>
            </a:r>
          </a:p>
        </p:txBody>
      </p:sp>
      <p:sp>
        <p:nvSpPr>
          <p:cNvPr id="4" name="Rectángulo 3"/>
          <p:cNvSpPr/>
          <p:nvPr/>
        </p:nvSpPr>
        <p:spPr>
          <a:xfrm>
            <a:off x="592182" y="1548510"/>
            <a:ext cx="10328366" cy="2585323"/>
          </a:xfrm>
          <a:prstGeom prst="rect">
            <a:avLst/>
          </a:prstGeom>
        </p:spPr>
        <p:txBody>
          <a:bodyPr wrap="square">
            <a:spAutoFit/>
          </a:bodyPr>
          <a:lstStyle/>
          <a:p>
            <a:pPr algn="ctr"/>
            <a:r>
              <a:rPr lang="es-419" dirty="0">
                <a:latin typeface="Arial" panose="020B0604020202020204" pitchFamily="34" charset="0"/>
                <a:cs typeface="Arial" panose="020B0604020202020204" pitchFamily="34" charset="0"/>
              </a:rPr>
              <a:t>El Instituto de Ingeniería Eléctrica y Electrónica</a:t>
            </a:r>
          </a:p>
          <a:p>
            <a:pPr algn="ctr"/>
            <a:r>
              <a:rPr lang="es-419" dirty="0">
                <a:latin typeface="Arial" panose="020B0604020202020204" pitchFamily="34" charset="0"/>
                <a:cs typeface="Arial" panose="020B0604020202020204" pitchFamily="34" charset="0"/>
              </a:rPr>
              <a:t>(conocido por sus siglas IEEE) es una asociación</a:t>
            </a:r>
          </a:p>
          <a:p>
            <a:pPr algn="ctr"/>
            <a:r>
              <a:rPr lang="es-419" dirty="0">
                <a:latin typeface="Arial" panose="020B0604020202020204" pitchFamily="34" charset="0"/>
                <a:cs typeface="Arial" panose="020B0604020202020204" pitchFamily="34" charset="0"/>
              </a:rPr>
              <a:t>mundial de ingenieros dedicada a la normalización y el</a:t>
            </a:r>
          </a:p>
          <a:p>
            <a:pPr algn="ctr"/>
            <a:r>
              <a:rPr lang="es-419" dirty="0">
                <a:latin typeface="Arial" panose="020B0604020202020204" pitchFamily="34" charset="0"/>
                <a:cs typeface="Arial" panose="020B0604020202020204" pitchFamily="34" charset="0"/>
              </a:rPr>
              <a:t>desarrollo en áreas técnicas. Según el mismo IEEE, su</a:t>
            </a:r>
          </a:p>
          <a:p>
            <a:pPr algn="ctr"/>
            <a:r>
              <a:rPr lang="es-419" dirty="0">
                <a:latin typeface="Arial" panose="020B0604020202020204" pitchFamily="34" charset="0"/>
                <a:cs typeface="Arial" panose="020B0604020202020204" pitchFamily="34" charset="0"/>
              </a:rPr>
              <a:t>trabajo es promover la creatividad, el desarrollo y la</a:t>
            </a:r>
          </a:p>
          <a:p>
            <a:pPr algn="ctr"/>
            <a:r>
              <a:rPr lang="es-419" dirty="0">
                <a:latin typeface="Arial" panose="020B0604020202020204" pitchFamily="34" charset="0"/>
                <a:cs typeface="Arial" panose="020B0604020202020204" pitchFamily="34" charset="0"/>
              </a:rPr>
              <a:t>integración, compartir y aplicar los avances en las</a:t>
            </a:r>
          </a:p>
          <a:p>
            <a:pPr algn="ctr"/>
            <a:r>
              <a:rPr lang="es-419" dirty="0">
                <a:latin typeface="Arial" panose="020B0604020202020204" pitchFamily="34" charset="0"/>
                <a:cs typeface="Arial" panose="020B0604020202020204" pitchFamily="34" charset="0"/>
              </a:rPr>
              <a:t>tecnologías de la información, electrónica y ciencias</a:t>
            </a:r>
          </a:p>
          <a:p>
            <a:pPr algn="ctr"/>
            <a:r>
              <a:rPr lang="es-419" dirty="0">
                <a:latin typeface="Arial" panose="020B0604020202020204" pitchFamily="34" charset="0"/>
                <a:cs typeface="Arial" panose="020B0604020202020204" pitchFamily="34" charset="0"/>
              </a:rPr>
              <a:t>en general para beneficio de la humanidad y de los</a:t>
            </a:r>
          </a:p>
          <a:p>
            <a:pPr algn="ctr"/>
            <a:r>
              <a:rPr lang="es-419" dirty="0">
                <a:latin typeface="Arial" panose="020B0604020202020204" pitchFamily="34" charset="0"/>
                <a:cs typeface="Arial" panose="020B0604020202020204" pitchFamily="34" charset="0"/>
              </a:rPr>
              <a:t>mismos profesionales.</a:t>
            </a:r>
            <a:endParaRPr lang="es-ES" dirty="0">
              <a:latin typeface="Arial" panose="020B0604020202020204" pitchFamily="34" charset="0"/>
              <a:cs typeface="Arial" panose="020B0604020202020204" pitchFamily="34" charset="0"/>
            </a:endParaRPr>
          </a:p>
        </p:txBody>
      </p:sp>
      <p:sp>
        <p:nvSpPr>
          <p:cNvPr id="5" name="Rectángulo 4"/>
          <p:cNvSpPr/>
          <p:nvPr/>
        </p:nvSpPr>
        <p:spPr>
          <a:xfrm>
            <a:off x="2925345" y="4133833"/>
            <a:ext cx="3230372" cy="230832"/>
          </a:xfrm>
          <a:prstGeom prst="rect">
            <a:avLst/>
          </a:prstGeom>
        </p:spPr>
        <p:txBody>
          <a:bodyPr wrap="none">
            <a:spAutoFit/>
          </a:bodyPr>
          <a:lstStyle/>
          <a:p>
            <a:r>
              <a:rPr lang="es-ES" sz="900" dirty="0">
                <a:solidFill>
                  <a:schemeClr val="accent5">
                    <a:lumMod val="75000"/>
                  </a:schemeClr>
                </a:solidFill>
                <a:latin typeface="Arial" panose="020B0604020202020204" pitchFamily="34" charset="0"/>
                <a:cs typeface="Arial" panose="020B0604020202020204" pitchFamily="34" charset="0"/>
                <a:hlinkClick r:id="rId2"/>
              </a:rPr>
              <a:t>https://html.rincondelvago.com/estandares-de-red-ieee.html</a:t>
            </a:r>
            <a:endParaRPr lang="es-ES" sz="900" dirty="0">
              <a:solidFill>
                <a:schemeClr val="accent5">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7397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1800706191"/>
              </p:ext>
            </p:extLst>
          </p:nvPr>
        </p:nvGraphicFramePr>
        <p:xfrm>
          <a:off x="856341" y="1280162"/>
          <a:ext cx="9855202" cy="4650375"/>
        </p:xfrm>
        <a:graphic>
          <a:graphicData uri="http://schemas.openxmlformats.org/drawingml/2006/table">
            <a:tbl>
              <a:tblPr firstRow="1" bandRow="1">
                <a:tableStyleId>{5C22544A-7EE6-4342-B048-85BDC9FD1C3A}</a:tableStyleId>
              </a:tblPr>
              <a:tblGrid>
                <a:gridCol w="4927601">
                  <a:extLst>
                    <a:ext uri="{9D8B030D-6E8A-4147-A177-3AD203B41FA5}">
                      <a16:colId xmlns:a16="http://schemas.microsoft.com/office/drawing/2014/main" val="3592179190"/>
                    </a:ext>
                  </a:extLst>
                </a:gridCol>
                <a:gridCol w="4927601">
                  <a:extLst>
                    <a:ext uri="{9D8B030D-6E8A-4147-A177-3AD203B41FA5}">
                      <a16:colId xmlns:a16="http://schemas.microsoft.com/office/drawing/2014/main" val="2976389014"/>
                    </a:ext>
                  </a:extLst>
                </a:gridCol>
              </a:tblGrid>
              <a:tr h="692331">
                <a:tc>
                  <a:txBody>
                    <a:bodyPr/>
                    <a:lstStyle/>
                    <a:p>
                      <a:r>
                        <a:rPr lang="es-ES" dirty="0" smtClean="0">
                          <a:latin typeface="Arial" panose="020B0604020202020204" pitchFamily="34" charset="0"/>
                          <a:cs typeface="Arial" panose="020B0604020202020204" pitchFamily="34" charset="0"/>
                        </a:rPr>
                        <a:t>Identificación</a:t>
                      </a:r>
                      <a:r>
                        <a:rPr lang="es-ES" baseline="0" dirty="0" smtClean="0">
                          <a:latin typeface="Arial" panose="020B0604020202020204" pitchFamily="34" charset="0"/>
                          <a:cs typeface="Arial" panose="020B0604020202020204" pitchFamily="34" charset="0"/>
                        </a:rPr>
                        <a:t> del requerimiento</a:t>
                      </a:r>
                      <a:endParaRPr lang="es-ES" dirty="0">
                        <a:latin typeface="Arial" panose="020B0604020202020204" pitchFamily="34" charset="0"/>
                        <a:cs typeface="Arial" panose="020B0604020202020204" pitchFamily="34" charset="0"/>
                      </a:endParaRPr>
                    </a:p>
                  </a:txBody>
                  <a:tcPr/>
                </a:tc>
                <a:tc>
                  <a:txBody>
                    <a:bodyPr/>
                    <a:lstStyle/>
                    <a:p>
                      <a:r>
                        <a:rPr lang="es-ES" dirty="0" smtClean="0"/>
                        <a:t>RF01</a:t>
                      </a:r>
                      <a:endParaRPr lang="es-ES" dirty="0"/>
                    </a:p>
                  </a:txBody>
                  <a:tcPr/>
                </a:tc>
                <a:extLst>
                  <a:ext uri="{0D108BD9-81ED-4DB2-BD59-A6C34878D82A}">
                    <a16:rowId xmlns:a16="http://schemas.microsoft.com/office/drawing/2014/main" val="1780363210"/>
                  </a:ext>
                </a:extLst>
              </a:tr>
              <a:tr h="692331">
                <a:tc>
                  <a:txBody>
                    <a:bodyPr/>
                    <a:lstStyle/>
                    <a:p>
                      <a:r>
                        <a:rPr lang="es-ES" dirty="0" smtClean="0"/>
                        <a:t>Nombre del requerimiento</a:t>
                      </a:r>
                      <a:endParaRPr lang="es-ES" dirty="0"/>
                    </a:p>
                  </a:txBody>
                  <a:tcPr/>
                </a:tc>
                <a:tc>
                  <a:txBody>
                    <a:bodyPr/>
                    <a:lstStyle/>
                    <a:p>
                      <a:r>
                        <a:rPr lang="es-ES" dirty="0" smtClean="0"/>
                        <a:t>Venta de música en línea </a:t>
                      </a:r>
                      <a:endParaRPr lang="es-ES" dirty="0"/>
                    </a:p>
                  </a:txBody>
                  <a:tcPr/>
                </a:tc>
                <a:extLst>
                  <a:ext uri="{0D108BD9-81ED-4DB2-BD59-A6C34878D82A}">
                    <a16:rowId xmlns:a16="http://schemas.microsoft.com/office/drawing/2014/main" val="1656414570"/>
                  </a:ext>
                </a:extLst>
              </a:tr>
              <a:tr h="692331">
                <a:tc>
                  <a:txBody>
                    <a:bodyPr/>
                    <a:lstStyle/>
                    <a:p>
                      <a:r>
                        <a:rPr lang="es-ES" dirty="0" smtClean="0"/>
                        <a:t>Características</a:t>
                      </a:r>
                      <a:endParaRPr lang="es-ES" dirty="0"/>
                    </a:p>
                  </a:txBody>
                  <a:tcPr/>
                </a:tc>
                <a:tc>
                  <a:txBody>
                    <a:bodyPr/>
                    <a:lstStyle/>
                    <a:p>
                      <a:r>
                        <a:rPr lang="es-ES" dirty="0" smtClean="0"/>
                        <a:t>El</a:t>
                      </a:r>
                      <a:r>
                        <a:rPr lang="es-ES" baseline="0" dirty="0" smtClean="0"/>
                        <a:t> usuario debe comprar créditos para la obtener la música que desea descargar</a:t>
                      </a:r>
                      <a:endParaRPr lang="es-ES" dirty="0"/>
                    </a:p>
                  </a:txBody>
                  <a:tcPr/>
                </a:tc>
                <a:extLst>
                  <a:ext uri="{0D108BD9-81ED-4DB2-BD59-A6C34878D82A}">
                    <a16:rowId xmlns:a16="http://schemas.microsoft.com/office/drawing/2014/main" val="757924454"/>
                  </a:ext>
                </a:extLst>
              </a:tr>
              <a:tr h="692331">
                <a:tc>
                  <a:txBody>
                    <a:bodyPr/>
                    <a:lstStyle/>
                    <a:p>
                      <a:r>
                        <a:rPr lang="es-ES" dirty="0" smtClean="0"/>
                        <a:t>Descripción del requerimiento</a:t>
                      </a:r>
                      <a:endParaRPr lang="es-ES" dirty="0"/>
                    </a:p>
                  </a:txBody>
                  <a:tcPr/>
                </a:tc>
                <a:tc>
                  <a:txBody>
                    <a:bodyPr/>
                    <a:lstStyle/>
                    <a:p>
                      <a:r>
                        <a:rPr lang="es-ES" dirty="0" smtClean="0"/>
                        <a:t>Se busca la venta de créditos para la descarga de música y</a:t>
                      </a:r>
                      <a:r>
                        <a:rPr lang="es-ES" baseline="0" dirty="0" smtClean="0"/>
                        <a:t> para la búsqueda especifica del artista que desea, habiendo realizado el pago descarga su música.</a:t>
                      </a:r>
                      <a:endParaRPr lang="es-ES" dirty="0"/>
                    </a:p>
                  </a:txBody>
                  <a:tcPr/>
                </a:tc>
                <a:extLst>
                  <a:ext uri="{0D108BD9-81ED-4DB2-BD59-A6C34878D82A}">
                    <a16:rowId xmlns:a16="http://schemas.microsoft.com/office/drawing/2014/main" val="671180594"/>
                  </a:ext>
                </a:extLst>
              </a:tr>
              <a:tr h="692331">
                <a:tc>
                  <a:txBody>
                    <a:bodyPr/>
                    <a:lstStyle/>
                    <a:p>
                      <a:r>
                        <a:rPr lang="es-ES" dirty="0" smtClean="0"/>
                        <a:t>Requerimientos no funcionales</a:t>
                      </a:r>
                      <a:endParaRPr lang="es-ES" dirty="0"/>
                    </a:p>
                  </a:txBody>
                  <a:tcPr/>
                </a:tc>
                <a:tc>
                  <a:txBody>
                    <a:bodyPr/>
                    <a:lstStyle/>
                    <a:p>
                      <a:r>
                        <a:rPr lang="es-ES" dirty="0" smtClean="0"/>
                        <a:t>RNF01</a:t>
                      </a:r>
                    </a:p>
                    <a:p>
                      <a:r>
                        <a:rPr lang="es-ES" dirty="0" smtClean="0"/>
                        <a:t>RNF05</a:t>
                      </a:r>
                      <a:endParaRPr lang="es-ES" dirty="0"/>
                    </a:p>
                  </a:txBody>
                  <a:tcPr/>
                </a:tc>
                <a:extLst>
                  <a:ext uri="{0D108BD9-81ED-4DB2-BD59-A6C34878D82A}">
                    <a16:rowId xmlns:a16="http://schemas.microsoft.com/office/drawing/2014/main" val="4049376500"/>
                  </a:ext>
                </a:extLst>
              </a:tr>
              <a:tr h="692331">
                <a:tc>
                  <a:txBody>
                    <a:bodyPr/>
                    <a:lstStyle/>
                    <a:p>
                      <a:r>
                        <a:rPr lang="es-ES" dirty="0" smtClean="0"/>
                        <a:t>Prioridad del requerimiento</a:t>
                      </a:r>
                      <a:endParaRPr lang="es-ES" dirty="0"/>
                    </a:p>
                  </a:txBody>
                  <a:tcPr/>
                </a:tc>
                <a:tc>
                  <a:txBody>
                    <a:bodyPr/>
                    <a:lstStyle/>
                    <a:p>
                      <a:r>
                        <a:rPr lang="es-ES" dirty="0" smtClean="0"/>
                        <a:t>Alta </a:t>
                      </a:r>
                      <a:endParaRPr lang="es-ES" dirty="0"/>
                    </a:p>
                  </a:txBody>
                  <a:tcPr/>
                </a:tc>
                <a:extLst>
                  <a:ext uri="{0D108BD9-81ED-4DB2-BD59-A6C34878D82A}">
                    <a16:rowId xmlns:a16="http://schemas.microsoft.com/office/drawing/2014/main" val="3323994037"/>
                  </a:ext>
                </a:extLst>
              </a:tr>
            </a:tbl>
          </a:graphicData>
        </a:graphic>
      </p:graphicFrame>
    </p:spTree>
    <p:extLst>
      <p:ext uri="{BB962C8B-B14F-4D97-AF65-F5344CB8AC3E}">
        <p14:creationId xmlns:p14="http://schemas.microsoft.com/office/powerpoint/2010/main" val="2434400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nvPr>
        </p:nvGraphicFramePr>
        <p:xfrm>
          <a:off x="1854926" y="640081"/>
          <a:ext cx="8305074" cy="4564161"/>
        </p:xfrm>
        <a:graphic>
          <a:graphicData uri="http://schemas.openxmlformats.org/drawingml/2006/table">
            <a:tbl>
              <a:tblPr firstRow="1" bandRow="1">
                <a:tableStyleId>{073A0DAA-6AF3-43AB-8588-CEC1D06C72B9}</a:tableStyleId>
              </a:tblPr>
              <a:tblGrid>
                <a:gridCol w="4152537">
                  <a:extLst>
                    <a:ext uri="{9D8B030D-6E8A-4147-A177-3AD203B41FA5}">
                      <a16:colId xmlns:a16="http://schemas.microsoft.com/office/drawing/2014/main" val="1239370465"/>
                    </a:ext>
                  </a:extLst>
                </a:gridCol>
                <a:gridCol w="4152537">
                  <a:extLst>
                    <a:ext uri="{9D8B030D-6E8A-4147-A177-3AD203B41FA5}">
                      <a16:colId xmlns:a16="http://schemas.microsoft.com/office/drawing/2014/main" val="2107936141"/>
                    </a:ext>
                  </a:extLst>
                </a:gridCol>
              </a:tblGrid>
              <a:tr h="728907">
                <a:tc>
                  <a:txBody>
                    <a:bodyPr/>
                    <a:lstStyle/>
                    <a:p>
                      <a:r>
                        <a:rPr lang="es-CO" dirty="0" smtClean="0"/>
                        <a:t>Identificación del</a:t>
                      </a:r>
                      <a:r>
                        <a:rPr lang="es-CO" baseline="0" dirty="0" smtClean="0"/>
                        <a:t> requerimiento</a:t>
                      </a:r>
                      <a:endParaRPr lang="en-US" dirty="0"/>
                    </a:p>
                  </a:txBody>
                  <a:tcPr/>
                </a:tc>
                <a:tc>
                  <a:txBody>
                    <a:bodyPr/>
                    <a:lstStyle/>
                    <a:p>
                      <a:r>
                        <a:rPr lang="es-CO" dirty="0" smtClean="0"/>
                        <a:t>RNF01</a:t>
                      </a:r>
                      <a:endParaRPr lang="en-US" dirty="0"/>
                    </a:p>
                  </a:txBody>
                  <a:tcPr/>
                </a:tc>
                <a:extLst>
                  <a:ext uri="{0D108BD9-81ED-4DB2-BD59-A6C34878D82A}">
                    <a16:rowId xmlns:a16="http://schemas.microsoft.com/office/drawing/2014/main" val="1521777277"/>
                  </a:ext>
                </a:extLst>
              </a:tr>
              <a:tr h="728907">
                <a:tc>
                  <a:txBody>
                    <a:bodyPr/>
                    <a:lstStyle/>
                    <a:p>
                      <a:r>
                        <a:rPr lang="es-CO" dirty="0" smtClean="0"/>
                        <a:t>Nombre del requerimiento :</a:t>
                      </a:r>
                      <a:endParaRPr lang="en-US" dirty="0"/>
                    </a:p>
                  </a:txBody>
                  <a:tcPr/>
                </a:tc>
                <a:tc>
                  <a:txBody>
                    <a:bodyPr/>
                    <a:lstStyle/>
                    <a:p>
                      <a:r>
                        <a:rPr lang="es-CO" dirty="0" smtClean="0"/>
                        <a:t>Compra de créditos </a:t>
                      </a:r>
                      <a:endParaRPr lang="en-US" dirty="0"/>
                    </a:p>
                  </a:txBody>
                  <a:tcPr/>
                </a:tc>
                <a:extLst>
                  <a:ext uri="{0D108BD9-81ED-4DB2-BD59-A6C34878D82A}">
                    <a16:rowId xmlns:a16="http://schemas.microsoft.com/office/drawing/2014/main" val="2324396131"/>
                  </a:ext>
                </a:extLst>
              </a:tr>
              <a:tr h="728907">
                <a:tc>
                  <a:txBody>
                    <a:bodyPr/>
                    <a:lstStyle/>
                    <a:p>
                      <a:r>
                        <a:rPr lang="es-CO" dirty="0" smtClean="0"/>
                        <a:t>Características :</a:t>
                      </a:r>
                      <a:endParaRPr lang="en-US" dirty="0"/>
                    </a:p>
                  </a:txBody>
                  <a:tcPr/>
                </a:tc>
                <a:tc>
                  <a:txBody>
                    <a:bodyPr/>
                    <a:lstStyle/>
                    <a:p>
                      <a:r>
                        <a:rPr lang="es-CO" dirty="0" smtClean="0"/>
                        <a:t>El sistema presenta una compra de créditos</a:t>
                      </a:r>
                      <a:r>
                        <a:rPr lang="es-CO" baseline="0" dirty="0" smtClean="0"/>
                        <a:t> en línea para obtener descarga de la música que desea</a:t>
                      </a:r>
                      <a:endParaRPr lang="en-US" dirty="0"/>
                    </a:p>
                  </a:txBody>
                  <a:tcPr/>
                </a:tc>
                <a:extLst>
                  <a:ext uri="{0D108BD9-81ED-4DB2-BD59-A6C34878D82A}">
                    <a16:rowId xmlns:a16="http://schemas.microsoft.com/office/drawing/2014/main" val="3522964181"/>
                  </a:ext>
                </a:extLst>
              </a:tr>
              <a:tr h="728907">
                <a:tc>
                  <a:txBody>
                    <a:bodyPr/>
                    <a:lstStyle/>
                    <a:p>
                      <a:r>
                        <a:rPr lang="es-CO" dirty="0" smtClean="0"/>
                        <a:t>Descripción del requerimiento : </a:t>
                      </a:r>
                      <a:endParaRPr lang="en-US" dirty="0"/>
                    </a:p>
                  </a:txBody>
                  <a:tcPr/>
                </a:tc>
                <a:tc>
                  <a:txBody>
                    <a:bodyPr/>
                    <a:lstStyle/>
                    <a:p>
                      <a:r>
                        <a:rPr lang="es-CO" dirty="0" smtClean="0"/>
                        <a:t>El usuario después de registrarse y aceptar</a:t>
                      </a:r>
                      <a:r>
                        <a:rPr lang="es-CO" baseline="0" dirty="0" smtClean="0"/>
                        <a:t> los términos y condiciones y de haber elegido la canción deseada procederá a la compra y descarga de la canción en su dispositivo .</a:t>
                      </a:r>
                      <a:endParaRPr lang="en-US" dirty="0"/>
                    </a:p>
                  </a:txBody>
                  <a:tcPr/>
                </a:tc>
                <a:extLst>
                  <a:ext uri="{0D108BD9-81ED-4DB2-BD59-A6C34878D82A}">
                    <a16:rowId xmlns:a16="http://schemas.microsoft.com/office/drawing/2014/main" val="225927296"/>
                  </a:ext>
                </a:extLst>
              </a:tr>
              <a:tr h="728907">
                <a:tc>
                  <a:txBody>
                    <a:bodyPr/>
                    <a:lstStyle/>
                    <a:p>
                      <a:r>
                        <a:rPr lang="es-CO" dirty="0" smtClean="0"/>
                        <a:t>Prioridad del requerimiento :</a:t>
                      </a:r>
                      <a:endParaRPr lang="en-US" dirty="0"/>
                    </a:p>
                  </a:txBody>
                  <a:tcPr/>
                </a:tc>
                <a:tc>
                  <a:txBody>
                    <a:bodyPr/>
                    <a:lstStyle/>
                    <a:p>
                      <a:r>
                        <a:rPr lang="es-CO" dirty="0" smtClean="0"/>
                        <a:t>Alta </a:t>
                      </a:r>
                      <a:endParaRPr lang="en-US" dirty="0"/>
                    </a:p>
                  </a:txBody>
                  <a:tcPr/>
                </a:tc>
                <a:extLst>
                  <a:ext uri="{0D108BD9-81ED-4DB2-BD59-A6C34878D82A}">
                    <a16:rowId xmlns:a16="http://schemas.microsoft.com/office/drawing/2014/main" val="1772582025"/>
                  </a:ext>
                </a:extLst>
              </a:tr>
            </a:tbl>
          </a:graphicData>
        </a:graphic>
      </p:graphicFrame>
    </p:spTree>
    <p:extLst>
      <p:ext uri="{BB962C8B-B14F-4D97-AF65-F5344CB8AC3E}">
        <p14:creationId xmlns:p14="http://schemas.microsoft.com/office/powerpoint/2010/main" val="2450344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136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B1CF198-D156-4FB9-91F6-00831D99957A}"/>
              </a:ext>
            </a:extLst>
          </p:cNvPr>
          <p:cNvSpPr/>
          <p:nvPr/>
        </p:nvSpPr>
        <p:spPr>
          <a:xfrm>
            <a:off x="1176603" y="767141"/>
            <a:ext cx="7513595" cy="584775"/>
          </a:xfrm>
          <a:prstGeom prst="rect">
            <a:avLst/>
          </a:prstGeom>
        </p:spPr>
        <p:txBody>
          <a:bodyPr wrap="none">
            <a:spAutoFit/>
          </a:bodyPr>
          <a:lstStyle/>
          <a:p>
            <a:r>
              <a:rPr lang="es-ES" sz="3200" b="1" dirty="0">
                <a:latin typeface="Arial" panose="020B0604020202020204" pitchFamily="34" charset="0"/>
                <a:cs typeface="Arial" panose="020B0604020202020204" pitchFamily="34" charset="0"/>
              </a:rPr>
              <a:t>¿Qué pudo causar estos problemas? </a:t>
            </a:r>
            <a:endParaRPr lang="es-CO" sz="3200" b="1" dirty="0">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B6426401-0068-4A53-A9F6-CBC738F1531F}"/>
              </a:ext>
            </a:extLst>
          </p:cNvPr>
          <p:cNvSpPr txBox="1"/>
          <p:nvPr/>
        </p:nvSpPr>
        <p:spPr>
          <a:xfrm>
            <a:off x="1176603" y="1958334"/>
            <a:ext cx="7331048" cy="646331"/>
          </a:xfrm>
          <a:prstGeom prst="rect">
            <a:avLst/>
          </a:prstGeom>
          <a:noFill/>
        </p:spPr>
        <p:txBody>
          <a:bodyPr wrap="square" rtlCol="0">
            <a:spAutoFit/>
          </a:bodyPr>
          <a:lstStyle/>
          <a:p>
            <a:pPr algn="r"/>
            <a:r>
              <a:rPr lang="es-ES" b="1" dirty="0">
                <a:latin typeface="Arial" panose="020B0604020202020204" pitchFamily="34" charset="0"/>
                <a:cs typeface="Arial" panose="020B0604020202020204" pitchFamily="34" charset="0"/>
              </a:rPr>
              <a:t>Historia 1: </a:t>
            </a:r>
            <a:r>
              <a:rPr lang="es-ES" dirty="0">
                <a:latin typeface="Arial" panose="020B0604020202020204" pitchFamily="34" charset="0"/>
                <a:cs typeface="Arial" panose="020B0604020202020204" pitchFamily="34" charset="0"/>
              </a:rPr>
              <a:t>el que el líder rechazara unas de la funciones ya confirmadas</a:t>
            </a:r>
            <a:endParaRPr lang="es-CO" b="1" dirty="0">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D474DCC5-D34B-403A-96ED-CA617EC89996}"/>
              </a:ext>
            </a:extLst>
          </p:cNvPr>
          <p:cNvSpPr txBox="1"/>
          <p:nvPr/>
        </p:nvSpPr>
        <p:spPr>
          <a:xfrm>
            <a:off x="2338646" y="3211083"/>
            <a:ext cx="8501151" cy="1200329"/>
          </a:xfrm>
          <a:prstGeom prst="rect">
            <a:avLst/>
          </a:prstGeom>
          <a:noFill/>
        </p:spPr>
        <p:txBody>
          <a:bodyPr wrap="square" rtlCol="0">
            <a:spAutoFit/>
          </a:bodyPr>
          <a:lstStyle/>
          <a:p>
            <a:pPr algn="r"/>
            <a:r>
              <a:rPr lang="es-ES" b="1" dirty="0">
                <a:latin typeface="Arial" panose="020B0604020202020204" pitchFamily="34" charset="0"/>
                <a:cs typeface="Arial" panose="020B0604020202020204" pitchFamily="34" charset="0"/>
              </a:rPr>
              <a:t>Historia 2: </a:t>
            </a:r>
            <a:r>
              <a:rPr lang="es-ES" dirty="0">
                <a:latin typeface="Arial" panose="020B0604020202020204" pitchFamily="34" charset="0"/>
                <a:cs typeface="Arial" panose="020B0604020202020204" pitchFamily="34" charset="0"/>
              </a:rPr>
              <a:t>que no estábamos familiarizados con lo requisitos de la gestión de pensiones, y las funcionalidades actuales no podían adaptarse a la rápida evolución de negocio en lo que tiene que ver con gestionar pensiones, y la consecuencia de los cambios constantes generan perdidas</a:t>
            </a:r>
            <a:endParaRPr lang="es-CO" b="1"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3C297248-F398-4DCD-98EA-5C5BAC08286B}"/>
              </a:ext>
            </a:extLst>
          </p:cNvPr>
          <p:cNvSpPr txBox="1"/>
          <p:nvPr/>
        </p:nvSpPr>
        <p:spPr>
          <a:xfrm>
            <a:off x="4842127" y="4723245"/>
            <a:ext cx="6434051" cy="923330"/>
          </a:xfrm>
          <a:prstGeom prst="rect">
            <a:avLst/>
          </a:prstGeom>
          <a:noFill/>
        </p:spPr>
        <p:txBody>
          <a:bodyPr wrap="square" rtlCol="0">
            <a:spAutoFit/>
          </a:bodyPr>
          <a:lstStyle/>
          <a:p>
            <a:pPr algn="r"/>
            <a:r>
              <a:rPr lang="es-ES" b="1" dirty="0">
                <a:latin typeface="Arial" panose="020B0604020202020204" pitchFamily="34" charset="0"/>
                <a:cs typeface="Arial" panose="020B0604020202020204" pitchFamily="34" charset="0"/>
              </a:rPr>
              <a:t>Historia 3: </a:t>
            </a:r>
            <a:r>
              <a:rPr lang="es-ES" dirty="0">
                <a:latin typeface="Arial" panose="020B0604020202020204" pitchFamily="34" charset="0"/>
                <a:cs typeface="Arial" panose="020B0604020202020204" pitchFamily="34" charset="0"/>
              </a:rPr>
              <a:t>que los estándares extranjeros son diferentes a los nacionales, por lo que se vieron obligados a implementar nuevos requerimientos</a:t>
            </a:r>
            <a:endParaRPr lang="es-CO"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5629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9638660-9BD7-4C79-A23B-DEC47F7B1243}"/>
              </a:ext>
            </a:extLst>
          </p:cNvPr>
          <p:cNvSpPr/>
          <p:nvPr/>
        </p:nvSpPr>
        <p:spPr>
          <a:xfrm>
            <a:off x="1219199" y="512265"/>
            <a:ext cx="10385367" cy="1077218"/>
          </a:xfrm>
          <a:prstGeom prst="rect">
            <a:avLst/>
          </a:prstGeom>
        </p:spPr>
        <p:txBody>
          <a:bodyPr wrap="square">
            <a:spAutoFit/>
          </a:bodyPr>
          <a:lstStyle/>
          <a:p>
            <a:r>
              <a:rPr lang="es-ES" sz="3200" b="1" dirty="0">
                <a:latin typeface="Arial" panose="020B0604020202020204" pitchFamily="34" charset="0"/>
                <a:cs typeface="Arial" panose="020B0604020202020204" pitchFamily="34" charset="0"/>
              </a:rPr>
              <a:t>¿Qué consecuencias trajeron para las organizaciones y para los clientes?</a:t>
            </a:r>
            <a:endParaRPr lang="es-CO" sz="3200" b="1" dirty="0">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82A70281-B9D4-4E9B-9E39-F046FE3F3C57}"/>
              </a:ext>
            </a:extLst>
          </p:cNvPr>
          <p:cNvSpPr txBox="1"/>
          <p:nvPr/>
        </p:nvSpPr>
        <p:spPr>
          <a:xfrm>
            <a:off x="1176603" y="1958334"/>
            <a:ext cx="7331048" cy="1477328"/>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Historia 1: </a:t>
            </a:r>
            <a:r>
              <a:rPr lang="es-ES" dirty="0">
                <a:latin typeface="Arial" panose="020B0604020202020204" pitchFamily="34" charset="0"/>
                <a:cs typeface="Arial" panose="020B0604020202020204" pitchFamily="34" charset="0"/>
              </a:rPr>
              <a:t>para la organización que tarda tres meses en realizar un proceso de toma de información hay perdidas monetarias y para los clientes su atención no será oportuna ni los tramites serán efectivos a la hora de realizarlos</a:t>
            </a:r>
          </a:p>
          <a:p>
            <a:endParaRPr lang="es-CO" b="1"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EA89469F-A97C-4D2D-874E-2D2F325D8D57}"/>
              </a:ext>
            </a:extLst>
          </p:cNvPr>
          <p:cNvSpPr txBox="1"/>
          <p:nvPr/>
        </p:nvSpPr>
        <p:spPr>
          <a:xfrm>
            <a:off x="2338646" y="3211083"/>
            <a:ext cx="8501151" cy="923330"/>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Historia 2: </a:t>
            </a:r>
            <a:r>
              <a:rPr lang="es-ES" dirty="0">
                <a:latin typeface="Arial" panose="020B0604020202020204" pitchFamily="34" charset="0"/>
                <a:cs typeface="Arial" panose="020B0604020202020204" pitchFamily="34" charset="0"/>
              </a:rPr>
              <a:t>el no estar familiarizado con los temas de gestión de pensiones no ayuda a la creación de un programa que gestione los procesos de manera mas ágil y no permite un mejor control de toda la información</a:t>
            </a:r>
            <a:endParaRPr lang="es-CO" b="1" dirty="0">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AA86341B-2135-4201-9798-62016229349B}"/>
              </a:ext>
            </a:extLst>
          </p:cNvPr>
          <p:cNvSpPr txBox="1"/>
          <p:nvPr/>
        </p:nvSpPr>
        <p:spPr>
          <a:xfrm>
            <a:off x="4675873" y="4463832"/>
            <a:ext cx="6434051" cy="923330"/>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Historia 3: </a:t>
            </a:r>
            <a:r>
              <a:rPr lang="es-ES" dirty="0">
                <a:latin typeface="Arial" panose="020B0604020202020204" pitchFamily="34" charset="0"/>
                <a:cs typeface="Arial" panose="020B0604020202020204" pitchFamily="34" charset="0"/>
              </a:rPr>
              <a:t>que tengan que diseñar otro programa con el que puedan obtener control de la gestión de pensiones, y donde los clientes no tengan que hacer tantos tramites</a:t>
            </a:r>
            <a:endParaRPr lang="es-CO"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67407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FEF4808-4E56-42E7-B9E1-7EB1BCE3605D}"/>
              </a:ext>
            </a:extLst>
          </p:cNvPr>
          <p:cNvSpPr txBox="1"/>
          <p:nvPr/>
        </p:nvSpPr>
        <p:spPr>
          <a:xfrm>
            <a:off x="1230284" y="841028"/>
            <a:ext cx="5403273" cy="584775"/>
          </a:xfrm>
          <a:prstGeom prst="rect">
            <a:avLst/>
          </a:prstGeom>
          <a:noFill/>
        </p:spPr>
        <p:txBody>
          <a:bodyPr wrap="square" rtlCol="0">
            <a:spAutoFit/>
          </a:bodyPr>
          <a:lstStyle/>
          <a:p>
            <a:r>
              <a:rPr lang="es-ES" sz="3200" dirty="0">
                <a:latin typeface="Arial" panose="020B0604020202020204" pitchFamily="34" charset="0"/>
                <a:cs typeface="Arial" panose="020B0604020202020204" pitchFamily="34" charset="0"/>
              </a:rPr>
              <a:t>Definiciones:</a:t>
            </a:r>
            <a:endParaRPr lang="es-CO" sz="3200" dirty="0">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D335ACF8-7821-490E-8EC6-1DC997D9142F}"/>
              </a:ext>
            </a:extLst>
          </p:cNvPr>
          <p:cNvSpPr txBox="1"/>
          <p:nvPr/>
        </p:nvSpPr>
        <p:spPr>
          <a:xfrm>
            <a:off x="532014" y="1554067"/>
            <a:ext cx="9426633" cy="923330"/>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Requisito: </a:t>
            </a:r>
            <a:r>
              <a:rPr lang="es-ES" dirty="0">
                <a:latin typeface="Arial" panose="020B0604020202020204" pitchFamily="34" charset="0"/>
                <a:cs typeface="Arial" panose="020B0604020202020204" pitchFamily="34" charset="0"/>
              </a:rPr>
              <a:t>cualidad, circunstancia o cosa que requiere algo.</a:t>
            </a:r>
          </a:p>
          <a:p>
            <a:r>
              <a:rPr lang="es-ES" dirty="0">
                <a:solidFill>
                  <a:srgbClr val="FF0000"/>
                </a:solidFill>
                <a:latin typeface="Arial" panose="020B0604020202020204" pitchFamily="34" charset="0"/>
                <a:cs typeface="Arial" panose="020B0604020202020204" pitchFamily="34" charset="0"/>
              </a:rPr>
              <a:t>Eje</a:t>
            </a:r>
            <a:r>
              <a:rPr lang="es-ES" dirty="0">
                <a:latin typeface="Arial" panose="020B0604020202020204" pitchFamily="34" charset="0"/>
                <a:cs typeface="Arial" panose="020B0604020202020204" pitchFamily="34" charset="0"/>
              </a:rPr>
              <a:t>: uno de los </a:t>
            </a:r>
            <a:r>
              <a:rPr lang="es-ES" b="1" dirty="0">
                <a:latin typeface="Arial" panose="020B0604020202020204" pitchFamily="34" charset="0"/>
                <a:cs typeface="Arial" panose="020B0604020202020204" pitchFamily="34" charset="0"/>
              </a:rPr>
              <a:t>requisitos </a:t>
            </a:r>
            <a:r>
              <a:rPr lang="es-ES" dirty="0">
                <a:latin typeface="Arial" panose="020B0604020202020204" pitchFamily="34" charset="0"/>
                <a:cs typeface="Arial" panose="020B0604020202020204" pitchFamily="34" charset="0"/>
              </a:rPr>
              <a:t>para la beca es ser estudiante de segundo ciclo</a:t>
            </a:r>
          </a:p>
          <a:p>
            <a:r>
              <a:rPr lang="es-CO" sz="9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Fuente:https</a:t>
            </a:r>
            <a:r>
              <a:rPr lang="es-CO" sz="9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://www.google.com/</a:t>
            </a:r>
            <a:r>
              <a:rPr lang="es-CO" sz="9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search?ei</a:t>
            </a:r>
            <a:r>
              <a:rPr lang="es-CO" sz="9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=BOL2XNLMJu2k_QaSsa6IDQ&amp;q=definici%C3%B3n+de+REQUISITO&amp;oq=definici%C3%B3n+de+REQUISITO&amp;gs_l=psy-ab.3..35i39i70i249j35i39j0l4j0i22i30l4.974388.975921..976130...0.0..0.385.2451.2-5j3......0....1..gws-wiz.......0i71.YBWJx7D6p9Q</a:t>
            </a:r>
            <a:endParaRPr lang="es-CO" sz="900" dirty="0">
              <a:solidFill>
                <a:schemeClr val="accent5"/>
              </a:solidFill>
              <a:latin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6CB5679C-646A-4456-96F6-8AD82CAFA7F0}"/>
              </a:ext>
            </a:extLst>
          </p:cNvPr>
          <p:cNvSpPr txBox="1"/>
          <p:nvPr/>
        </p:nvSpPr>
        <p:spPr>
          <a:xfrm>
            <a:off x="532014" y="2707888"/>
            <a:ext cx="7836130" cy="1477328"/>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Requerimiento: </a:t>
            </a:r>
            <a:r>
              <a:rPr lang="es-ES" dirty="0">
                <a:latin typeface="Arial" panose="020B0604020202020204" pitchFamily="34" charset="0"/>
                <a:cs typeface="Arial" panose="020B0604020202020204" pitchFamily="34" charset="0"/>
              </a:rPr>
              <a:t>petición de una que se considera necesaria, especialmente el que hace una autoridad.</a:t>
            </a:r>
            <a:endParaRPr lang="es-CO" b="1" dirty="0">
              <a:latin typeface="Arial" panose="020B0604020202020204" pitchFamily="34" charset="0"/>
              <a:cs typeface="Arial" panose="020B0604020202020204" pitchFamily="34" charset="0"/>
            </a:endParaRPr>
          </a:p>
          <a:p>
            <a:r>
              <a:rPr lang="es-CO" dirty="0">
                <a:solidFill>
                  <a:srgbClr val="FF0000"/>
                </a:solidFill>
                <a:latin typeface="Arial" panose="020B0604020202020204" pitchFamily="34" charset="0"/>
                <a:cs typeface="Arial" panose="020B0604020202020204" pitchFamily="34" charset="0"/>
              </a:rPr>
              <a:t>Eje: </a:t>
            </a:r>
            <a:r>
              <a:rPr lang="es-CO" dirty="0">
                <a:latin typeface="Arial" panose="020B0604020202020204" pitchFamily="34" charset="0"/>
                <a:cs typeface="Arial" panose="020B0604020202020204" pitchFamily="34" charset="0"/>
              </a:rPr>
              <a:t>se establecido la obligación por parte de la autoridades seculares de jurar, a </a:t>
            </a:r>
            <a:r>
              <a:rPr lang="es-CO" b="1" dirty="0">
                <a:latin typeface="Arial" panose="020B0604020202020204" pitchFamily="34" charset="0"/>
                <a:cs typeface="Arial" panose="020B0604020202020204" pitchFamily="34" charset="0"/>
              </a:rPr>
              <a:t>requerimiento</a:t>
            </a:r>
            <a:r>
              <a:rPr lang="es-CO" dirty="0">
                <a:latin typeface="Arial" panose="020B0604020202020204" pitchFamily="34" charset="0"/>
                <a:cs typeface="Arial" panose="020B0604020202020204" pitchFamily="34" charset="0"/>
              </a:rPr>
              <a:t> de los obispos, la persecución de la herejía</a:t>
            </a:r>
          </a:p>
          <a:p>
            <a:r>
              <a:rPr lang="es-CO" sz="900" dirty="0" err="1">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Fuente:https</a:t>
            </a:r>
            <a:r>
              <a:rPr lang="es-CO" sz="900" dirty="0">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://www.google.com/</a:t>
            </a:r>
            <a:r>
              <a:rPr lang="es-CO" sz="900" dirty="0" err="1">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search?ei</a:t>
            </a:r>
            <a:r>
              <a:rPr lang="es-CO" sz="900" dirty="0">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=j9_2XOKZCMfp_QbSvoQQ&amp;q=</a:t>
            </a:r>
            <a:r>
              <a:rPr lang="es-CO" sz="900" dirty="0" err="1">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definicion+de+requerimiento&amp;oq</a:t>
            </a:r>
            <a:r>
              <a:rPr lang="es-CO" sz="900" dirty="0">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a:t>
            </a:r>
            <a:r>
              <a:rPr lang="es-CO" sz="900" dirty="0" err="1">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definicion+de+req&amp;gs_l</a:t>
            </a:r>
            <a:r>
              <a:rPr lang="es-CO" sz="900" dirty="0">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=psy-ab.1.0.0i20i263j0l9.2360952.2367430..2368821...7.0..0.228.1840.0j3j6......0....1..gws-wiz.......0i71j35i39j0i22i10i30j0i22i30.2NEG4VRd0eI</a:t>
            </a:r>
            <a:r>
              <a:rPr lang="es-CO" sz="900" dirty="0">
                <a:solidFill>
                  <a:schemeClr val="accent5"/>
                </a:solidFill>
                <a:latin typeface="Arial" panose="020B0604020202020204" pitchFamily="34" charset="0"/>
                <a:cs typeface="Arial" panose="020B0604020202020204" pitchFamily="34" charset="0"/>
              </a:rPr>
              <a:t> </a:t>
            </a:r>
            <a:endParaRPr lang="es-ES" sz="900" dirty="0">
              <a:solidFill>
                <a:schemeClr val="accent5"/>
              </a:solidFill>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88422453-21A9-4F49-99F8-5ECF4F761CA2}"/>
              </a:ext>
            </a:extLst>
          </p:cNvPr>
          <p:cNvSpPr txBox="1"/>
          <p:nvPr/>
        </p:nvSpPr>
        <p:spPr>
          <a:xfrm>
            <a:off x="532014" y="4276867"/>
            <a:ext cx="10025149" cy="2031325"/>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Error: </a:t>
            </a:r>
            <a:r>
              <a:rPr lang="es-ES" dirty="0">
                <a:latin typeface="Arial" panose="020B0604020202020204" pitchFamily="34" charset="0"/>
                <a:cs typeface="Arial" panose="020B0604020202020204" pitchFamily="34" charset="0"/>
              </a:rPr>
              <a:t>idea, opinión o expresión que una persona considera correcta pero que en realidad es falsa o desertada.</a:t>
            </a:r>
            <a:r>
              <a:rPr lang="es-CO" b="1" dirty="0">
                <a:latin typeface="Arial" panose="020B0604020202020204" pitchFamily="34" charset="0"/>
                <a:cs typeface="Arial" panose="020B0604020202020204" pitchFamily="34" charset="0"/>
              </a:rPr>
              <a:t> </a:t>
            </a:r>
            <a:endParaRPr lang="es-CO" dirty="0">
              <a:latin typeface="Arial" panose="020B0604020202020204" pitchFamily="34" charset="0"/>
              <a:cs typeface="Arial" panose="020B0604020202020204" pitchFamily="34" charset="0"/>
            </a:endParaRPr>
          </a:p>
          <a:p>
            <a:r>
              <a:rPr lang="es-CO" dirty="0">
                <a:solidFill>
                  <a:srgbClr val="FF0000"/>
                </a:solidFill>
                <a:latin typeface="Arial" panose="020B0604020202020204" pitchFamily="34" charset="0"/>
                <a:cs typeface="Arial" panose="020B0604020202020204" pitchFamily="34" charset="0"/>
              </a:rPr>
              <a:t>Eje: </a:t>
            </a:r>
            <a:r>
              <a:rPr lang="es-CO" dirty="0">
                <a:latin typeface="Arial" panose="020B0604020202020204" pitchFamily="34" charset="0"/>
                <a:cs typeface="Arial" panose="020B0604020202020204" pitchFamily="34" charset="0"/>
              </a:rPr>
              <a:t>Copérnico demostró que era una </a:t>
            </a:r>
            <a:r>
              <a:rPr lang="es-CO" b="1" dirty="0">
                <a:latin typeface="Arial" panose="020B0604020202020204" pitchFamily="34" charset="0"/>
                <a:cs typeface="Arial" panose="020B0604020202020204" pitchFamily="34" charset="0"/>
              </a:rPr>
              <a:t>error</a:t>
            </a:r>
            <a:r>
              <a:rPr lang="es-CO" dirty="0">
                <a:latin typeface="Arial" panose="020B0604020202020204" pitchFamily="34" charset="0"/>
                <a:cs typeface="Arial" panose="020B0604020202020204" pitchFamily="34" charset="0"/>
              </a:rPr>
              <a:t> considerar que el sol giraba entorno a la Tierra</a:t>
            </a:r>
          </a:p>
          <a:p>
            <a:endParaRPr lang="es-CO" dirty="0">
              <a:latin typeface="Arial" panose="020B0604020202020204" pitchFamily="34" charset="0"/>
              <a:cs typeface="Arial" panose="020B0604020202020204" pitchFamily="34" charset="0"/>
            </a:endParaRPr>
          </a:p>
          <a:p>
            <a:r>
              <a:rPr lang="es-CO" b="1" dirty="0">
                <a:latin typeface="Arial" panose="020B0604020202020204" pitchFamily="34" charset="0"/>
                <a:cs typeface="Arial" panose="020B0604020202020204" pitchFamily="34" charset="0"/>
              </a:rPr>
              <a:t>Error: </a:t>
            </a:r>
            <a:r>
              <a:rPr lang="es-CO" dirty="0">
                <a:latin typeface="Arial" panose="020B0604020202020204" pitchFamily="34" charset="0"/>
                <a:cs typeface="Arial" panose="020B0604020202020204" pitchFamily="34" charset="0"/>
              </a:rPr>
              <a:t>acción que no sigue lo que es correcto, acertado o verdadero</a:t>
            </a:r>
          </a:p>
          <a:p>
            <a:r>
              <a:rPr lang="es-CO" dirty="0">
                <a:solidFill>
                  <a:srgbClr val="FF0000"/>
                </a:solidFill>
                <a:latin typeface="Arial" panose="020B0604020202020204" pitchFamily="34" charset="0"/>
                <a:cs typeface="Arial" panose="020B0604020202020204" pitchFamily="34" charset="0"/>
              </a:rPr>
              <a:t>Eje: </a:t>
            </a:r>
            <a:r>
              <a:rPr lang="es-CO" dirty="0">
                <a:latin typeface="Arial" panose="020B0604020202020204" pitchFamily="34" charset="0"/>
                <a:cs typeface="Arial" panose="020B0604020202020204" pitchFamily="34" charset="0"/>
              </a:rPr>
              <a:t>en el informe hay demasiados </a:t>
            </a:r>
            <a:r>
              <a:rPr lang="es-CO" b="1" dirty="0">
                <a:latin typeface="Arial" panose="020B0604020202020204" pitchFamily="34" charset="0"/>
                <a:cs typeface="Arial" panose="020B0604020202020204" pitchFamily="34" charset="0"/>
              </a:rPr>
              <a:t>errores </a:t>
            </a:r>
            <a:r>
              <a:rPr lang="es-CO" dirty="0">
                <a:latin typeface="Arial" panose="020B0604020202020204" pitchFamily="34" charset="0"/>
                <a:cs typeface="Arial" panose="020B0604020202020204" pitchFamily="34" charset="0"/>
              </a:rPr>
              <a:t>de bulto</a:t>
            </a:r>
          </a:p>
          <a:p>
            <a:r>
              <a:rPr lang="es-CO" sz="900" dirty="0" err="1">
                <a:solidFill>
                  <a:schemeClr val="accent5"/>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xmlns="" val="tx"/>
                    </a:ext>
                  </a:extLst>
                </a:hlinkClick>
              </a:rPr>
              <a:t>Fuente:https</a:t>
            </a:r>
            <a:r>
              <a:rPr lang="es-CO" sz="900" dirty="0">
                <a:solidFill>
                  <a:schemeClr val="accent5"/>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xmlns="" val="tx"/>
                    </a:ext>
                  </a:extLst>
                </a:hlinkClick>
              </a:rPr>
              <a:t>://www.google.com/</a:t>
            </a:r>
            <a:r>
              <a:rPr lang="es-CO" sz="900" dirty="0" err="1">
                <a:solidFill>
                  <a:schemeClr val="accent5"/>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xmlns="" val="tx"/>
                    </a:ext>
                  </a:extLst>
                </a:hlinkClick>
              </a:rPr>
              <a:t>search?ei</a:t>
            </a:r>
            <a:r>
              <a:rPr lang="es-CO" sz="900" dirty="0">
                <a:solidFill>
                  <a:schemeClr val="accent5"/>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xmlns="" val="tx"/>
                    </a:ext>
                  </a:extLst>
                </a:hlinkClick>
              </a:rPr>
              <a:t>=Oun2XJ3AF8KE5wKBqIugAg&amp;q=</a:t>
            </a:r>
            <a:r>
              <a:rPr lang="es-CO" sz="900" dirty="0" err="1">
                <a:solidFill>
                  <a:schemeClr val="accent5"/>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xmlns="" val="tx"/>
                    </a:ext>
                  </a:extLst>
                </a:hlinkClick>
              </a:rPr>
              <a:t>definicion+de+error&amp;oq</a:t>
            </a:r>
            <a:r>
              <a:rPr lang="es-CO" sz="900" dirty="0">
                <a:solidFill>
                  <a:schemeClr val="accent5"/>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xmlns="" val="tx"/>
                    </a:ext>
                  </a:extLst>
                </a:hlinkClick>
              </a:rPr>
              <a:t>=</a:t>
            </a:r>
            <a:r>
              <a:rPr lang="es-CO" sz="900" dirty="0" err="1">
                <a:solidFill>
                  <a:schemeClr val="accent5"/>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xmlns="" val="tx"/>
                    </a:ext>
                  </a:extLst>
                </a:hlinkClick>
              </a:rPr>
              <a:t>definicion+de+error&amp;gs_l</a:t>
            </a:r>
            <a:r>
              <a:rPr lang="es-CO" sz="900" dirty="0">
                <a:solidFill>
                  <a:schemeClr val="accent5"/>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xmlns="" val="tx"/>
                    </a:ext>
                  </a:extLst>
                </a:hlinkClick>
              </a:rPr>
              <a:t>=psy-ab.3..0i70i249j0l9.3492.3610..4234...0.0..0.229.448.2-2......0....1..gws-wiz.......0i71.ELf6yM4OcHo</a:t>
            </a:r>
            <a:endParaRPr lang="es-ES" sz="900" dirty="0">
              <a:solidFill>
                <a:schemeClr val="accent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2764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40167CD-8062-4266-8064-AD2121D84537}"/>
              </a:ext>
            </a:extLst>
          </p:cNvPr>
          <p:cNvSpPr txBox="1"/>
          <p:nvPr/>
        </p:nvSpPr>
        <p:spPr>
          <a:xfrm>
            <a:off x="1396851" y="1077294"/>
            <a:ext cx="7414953" cy="2446824"/>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Defecto: </a:t>
            </a:r>
            <a:r>
              <a:rPr lang="es-ES" dirty="0">
                <a:latin typeface="Arial" panose="020B0604020202020204" pitchFamily="34" charset="0"/>
                <a:cs typeface="Arial" panose="020B0604020202020204" pitchFamily="34" charset="0"/>
              </a:rPr>
              <a:t>Imperfección o falta que tiene alguien o algo en alguna parte o de una cualidad o característica.</a:t>
            </a:r>
            <a:endParaRPr lang="es-CO" dirty="0">
              <a:latin typeface="Arial" panose="020B0604020202020204" pitchFamily="34" charset="0"/>
              <a:cs typeface="Arial" panose="020B0604020202020204" pitchFamily="34" charset="0"/>
            </a:endParaRPr>
          </a:p>
          <a:p>
            <a:r>
              <a:rPr lang="es-CO" dirty="0">
                <a:solidFill>
                  <a:srgbClr val="FF0000"/>
                </a:solidFill>
                <a:latin typeface="Arial" panose="020B0604020202020204" pitchFamily="34" charset="0"/>
                <a:cs typeface="Arial" panose="020B0604020202020204" pitchFamily="34" charset="0"/>
              </a:rPr>
              <a:t>Eje: </a:t>
            </a:r>
            <a:r>
              <a:rPr lang="es-ES" dirty="0">
                <a:latin typeface="Arial" panose="020B0604020202020204" pitchFamily="34" charset="0"/>
                <a:cs typeface="Arial" panose="020B0604020202020204" pitchFamily="34" charset="0"/>
              </a:rPr>
              <a:t>tiene un </a:t>
            </a:r>
            <a:r>
              <a:rPr lang="es-ES" b="1" dirty="0">
                <a:latin typeface="Arial" panose="020B0604020202020204" pitchFamily="34" charset="0"/>
                <a:cs typeface="Arial" panose="020B0604020202020204" pitchFamily="34" charset="0"/>
              </a:rPr>
              <a:t>defecto</a:t>
            </a:r>
            <a:r>
              <a:rPr lang="es-ES" dirty="0">
                <a:latin typeface="Arial" panose="020B0604020202020204" pitchFamily="34" charset="0"/>
                <a:cs typeface="Arial" panose="020B0604020202020204" pitchFamily="34" charset="0"/>
              </a:rPr>
              <a:t> físico de nacimiento</a:t>
            </a:r>
            <a:endParaRPr lang="es-CO" dirty="0">
              <a:latin typeface="Arial" panose="020B0604020202020204" pitchFamily="34" charset="0"/>
              <a:cs typeface="Arial" panose="020B0604020202020204" pitchFamily="34" charset="0"/>
            </a:endParaRPr>
          </a:p>
          <a:p>
            <a:r>
              <a:rPr lang="es-CO" b="1" dirty="0">
                <a:latin typeface="Arial" panose="020B0604020202020204" pitchFamily="34" charset="0"/>
                <a:cs typeface="Arial" panose="020B0604020202020204" pitchFamily="34" charset="0"/>
              </a:rPr>
              <a:t>en defecto:</a:t>
            </a:r>
            <a:r>
              <a:rPr lang="es-CO" dirty="0">
                <a:latin typeface="Arial" panose="020B0604020202020204" pitchFamily="34" charset="0"/>
                <a:cs typeface="Arial" panose="020B0604020202020204" pitchFamily="34" charset="0"/>
              </a:rPr>
              <a:t> A falta de determinada cosa.</a:t>
            </a:r>
          </a:p>
          <a:p>
            <a:endParaRPr lang="es-ES" dirty="0">
              <a:solidFill>
                <a:srgbClr val="222222"/>
              </a:solidFill>
              <a:latin typeface="arial" panose="020B0604020202020204" pitchFamily="34" charset="0"/>
            </a:endParaRPr>
          </a:p>
          <a:p>
            <a:r>
              <a:rPr lang="es-CO" dirty="0">
                <a:solidFill>
                  <a:srgbClr val="FF0000"/>
                </a:solidFill>
                <a:latin typeface="Arial" panose="020B0604020202020204" pitchFamily="34" charset="0"/>
                <a:cs typeface="Arial" panose="020B0604020202020204" pitchFamily="34" charset="0"/>
              </a:rPr>
              <a:t>Eje: </a:t>
            </a:r>
            <a:r>
              <a:rPr lang="es-CO" dirty="0">
                <a:latin typeface="Arial" panose="020B0604020202020204" pitchFamily="34" charset="0"/>
                <a:cs typeface="Arial" panose="020B0604020202020204" pitchFamily="34" charset="0"/>
              </a:rPr>
              <a:t>L</a:t>
            </a:r>
            <a:r>
              <a:rPr lang="es-ES" dirty="0">
                <a:latin typeface="Arial" panose="020B0604020202020204" pitchFamily="34" charset="0"/>
                <a:cs typeface="Arial" panose="020B0604020202020204" pitchFamily="34" charset="0"/>
              </a:rPr>
              <a:t>a designación corresponderá a la asamblea legislativa o, en su </a:t>
            </a:r>
            <a:r>
              <a:rPr lang="es-ES" b="1" dirty="0">
                <a:latin typeface="Arial" panose="020B0604020202020204" pitchFamily="34" charset="0"/>
                <a:cs typeface="Arial" panose="020B0604020202020204" pitchFamily="34" charset="0"/>
              </a:rPr>
              <a:t>defecto</a:t>
            </a:r>
            <a:r>
              <a:rPr lang="es-ES" dirty="0">
                <a:latin typeface="Arial" panose="020B0604020202020204" pitchFamily="34" charset="0"/>
                <a:cs typeface="Arial" panose="020B0604020202020204" pitchFamily="34" charset="0"/>
              </a:rPr>
              <a:t>, al órgano colegiado superior</a:t>
            </a:r>
          </a:p>
          <a:p>
            <a:r>
              <a:rPr lang="es-CO" sz="9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Fuente:https</a:t>
            </a:r>
            <a:r>
              <a:rPr lang="es-CO" sz="9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://www.google.com/</a:t>
            </a:r>
            <a:r>
              <a:rPr lang="es-CO" sz="9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search?ei</a:t>
            </a:r>
            <a:r>
              <a:rPr lang="es-CO" sz="9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=P-n2XNzlHIXr5gKoh77gDw&amp;q=</a:t>
            </a:r>
            <a:r>
              <a:rPr lang="es-CO" sz="9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definicion+de+defecto&amp;oq</a:t>
            </a:r>
            <a:r>
              <a:rPr lang="es-CO" sz="9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a:t>
            </a:r>
            <a:r>
              <a:rPr lang="es-CO" sz="9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definicion+de+defecto&amp;gs_l</a:t>
            </a:r>
            <a:r>
              <a:rPr lang="es-CO" sz="9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=psy-ab.3..0i70i249j0l9.48021.52244..52428...0.0..0.394.3369.2-7j4......0....1..gws-wiz.......0i71j35i39i70i249j35i39j0i67j0i20i263j0i20i263i70i249j0i10.vWdAZMi8b-I</a:t>
            </a:r>
            <a:endParaRPr lang="es-ES" sz="900" dirty="0">
              <a:solidFill>
                <a:schemeClr val="accent5"/>
              </a:solidFill>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BA44A5AA-921E-4869-9EAA-8A6CA3D33D4E}"/>
              </a:ext>
            </a:extLst>
          </p:cNvPr>
          <p:cNvSpPr/>
          <p:nvPr/>
        </p:nvSpPr>
        <p:spPr>
          <a:xfrm>
            <a:off x="1396851" y="3989631"/>
            <a:ext cx="8315921" cy="923330"/>
          </a:xfrm>
          <a:prstGeom prst="rect">
            <a:avLst/>
          </a:prstGeom>
        </p:spPr>
        <p:txBody>
          <a:bodyPr wrap="square">
            <a:spAutoFit/>
          </a:bodyPr>
          <a:lstStyle/>
          <a:p>
            <a:r>
              <a:rPr lang="es-ES" b="1" dirty="0">
                <a:solidFill>
                  <a:srgbClr val="222222"/>
                </a:solidFill>
                <a:latin typeface="arial" panose="020B0604020202020204" pitchFamily="34" charset="0"/>
              </a:rPr>
              <a:t>Fallo: </a:t>
            </a:r>
            <a:r>
              <a:rPr lang="es-ES" dirty="0">
                <a:solidFill>
                  <a:srgbClr val="222222"/>
                </a:solidFill>
                <a:latin typeface="arial" panose="020B0604020202020204" pitchFamily="34" charset="0"/>
              </a:rPr>
              <a:t>Decisión que toma un tribunal, un jurado u otra autoridad.</a:t>
            </a:r>
          </a:p>
          <a:p>
            <a:r>
              <a:rPr lang="es-ES" dirty="0">
                <a:solidFill>
                  <a:srgbClr val="FF0000"/>
                </a:solidFill>
                <a:latin typeface="arial" panose="020B0604020202020204" pitchFamily="34" charset="0"/>
              </a:rPr>
              <a:t>Eje: </a:t>
            </a:r>
            <a:r>
              <a:rPr lang="es-ES" dirty="0">
                <a:latin typeface="arial" panose="020B0604020202020204" pitchFamily="34" charset="0"/>
              </a:rPr>
              <a:t>El</a:t>
            </a:r>
            <a:r>
              <a:rPr lang="es-ES" dirty="0">
                <a:latin typeface="Arial" panose="020B0604020202020204" pitchFamily="34" charset="0"/>
                <a:cs typeface="Arial" panose="020B0604020202020204" pitchFamily="34" charset="0"/>
              </a:rPr>
              <a:t> </a:t>
            </a:r>
            <a:r>
              <a:rPr lang="es-ES" b="1" dirty="0">
                <a:latin typeface="Arial" panose="020B0604020202020204" pitchFamily="34" charset="0"/>
                <a:cs typeface="Arial" panose="020B0604020202020204" pitchFamily="34" charset="0"/>
              </a:rPr>
              <a:t>fallo</a:t>
            </a:r>
            <a:r>
              <a:rPr lang="es-ES" dirty="0">
                <a:latin typeface="Arial" panose="020B0604020202020204" pitchFamily="34" charset="0"/>
                <a:cs typeface="Arial" panose="020B0604020202020204" pitchFamily="34" charset="0"/>
              </a:rPr>
              <a:t> del premio tendrá lugar el 18 de marzo</a:t>
            </a:r>
          </a:p>
          <a:p>
            <a:r>
              <a:rPr lang="es-CO" sz="900" dirty="0" err="1">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Fuente:https</a:t>
            </a:r>
            <a:r>
              <a:rPr lang="es-CO" sz="900" dirty="0">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://www.google.com/</a:t>
            </a:r>
            <a:r>
              <a:rPr lang="es-CO" sz="900" dirty="0" err="1">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search?ei</a:t>
            </a:r>
            <a:r>
              <a:rPr lang="es-CO" sz="900" dirty="0">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=dOn2XOiCOIu85gK7tIqABg&amp;q=</a:t>
            </a:r>
            <a:r>
              <a:rPr lang="es-CO" sz="900" dirty="0" err="1">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definicion+de+fallo&amp;oq</a:t>
            </a:r>
            <a:r>
              <a:rPr lang="es-CO" sz="900" dirty="0">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a:t>
            </a:r>
            <a:r>
              <a:rPr lang="es-CO" sz="900" dirty="0" err="1">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definicion+de+fallo&amp;gs_l</a:t>
            </a:r>
            <a:r>
              <a:rPr lang="es-CO" sz="900" dirty="0">
                <a:solidFill>
                  <a:schemeClr val="accent5"/>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=psy-ab.3..35i39i70i249j0l9.104642.105486..105624...0.0..0.294.1125.2-4......0....1..gws-wiz.......0i71j35i39j0i67j0i131.TwIKua6oPQo</a:t>
            </a:r>
            <a:endParaRPr lang="es-CO" sz="900" dirty="0">
              <a:solidFill>
                <a:schemeClr val="accent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8164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442DB19-7C8D-4DC3-A769-125CA2EBF38A}"/>
              </a:ext>
            </a:extLst>
          </p:cNvPr>
          <p:cNvSpPr/>
          <p:nvPr/>
        </p:nvSpPr>
        <p:spPr>
          <a:xfrm>
            <a:off x="952005" y="4295299"/>
            <a:ext cx="10086109" cy="1723549"/>
          </a:xfrm>
          <a:prstGeom prst="rect">
            <a:avLst/>
          </a:prstGeom>
        </p:spPr>
        <p:txBody>
          <a:bodyPr wrap="square">
            <a:spAutoFit/>
          </a:bodyPr>
          <a:lstStyle/>
          <a:p>
            <a:r>
              <a:rPr lang="es-CO" b="1" dirty="0">
                <a:solidFill>
                  <a:srgbClr val="222222"/>
                </a:solidFill>
                <a:latin typeface="arial" panose="020B0604020202020204" pitchFamily="34" charset="0"/>
              </a:rPr>
              <a:t>Interesado: </a:t>
            </a:r>
            <a:r>
              <a:rPr lang="es-ES" dirty="0">
                <a:solidFill>
                  <a:srgbClr val="222222"/>
                </a:solidFill>
                <a:latin typeface="Arial" panose="020B0604020202020204" pitchFamily="34" charset="0"/>
                <a:cs typeface="Arial" panose="020B0604020202020204" pitchFamily="34" charset="0"/>
              </a:rPr>
              <a:t>q</a:t>
            </a:r>
            <a:r>
              <a:rPr lang="es-ES" dirty="0">
                <a:latin typeface="Arial" panose="020B0604020202020204" pitchFamily="34" charset="0"/>
                <a:cs typeface="Arial" panose="020B0604020202020204" pitchFamily="34" charset="0"/>
              </a:rPr>
              <a:t>ue tiene interés en una cosa.</a:t>
            </a:r>
          </a:p>
          <a:p>
            <a:r>
              <a:rPr lang="es-ES" dirty="0">
                <a:solidFill>
                  <a:srgbClr val="FF0000"/>
                </a:solidFill>
                <a:latin typeface="Arial" panose="020B0604020202020204" pitchFamily="34" charset="0"/>
                <a:cs typeface="Arial" panose="020B0604020202020204" pitchFamily="34" charset="0"/>
              </a:rPr>
              <a:t>Eje: </a:t>
            </a:r>
            <a:r>
              <a:rPr lang="es-ES" dirty="0">
                <a:latin typeface="Arial" panose="020B0604020202020204" pitchFamily="34" charset="0"/>
                <a:cs typeface="Arial" panose="020B0604020202020204" pitchFamily="34" charset="0"/>
              </a:rPr>
              <a:t>la conferencia de mañana es solo para los</a:t>
            </a:r>
            <a:r>
              <a:rPr lang="es-ES" b="1" dirty="0">
                <a:latin typeface="Arial" panose="020B0604020202020204" pitchFamily="34" charset="0"/>
                <a:cs typeface="Arial" panose="020B0604020202020204" pitchFamily="34" charset="0"/>
              </a:rPr>
              <a:t> interesados </a:t>
            </a:r>
            <a:r>
              <a:rPr lang="es-ES" dirty="0">
                <a:latin typeface="Arial" panose="020B0604020202020204" pitchFamily="34" charset="0"/>
                <a:cs typeface="Arial" panose="020B0604020202020204" pitchFamily="34" charset="0"/>
              </a:rPr>
              <a:t>en el tema.</a:t>
            </a:r>
          </a:p>
          <a:p>
            <a:r>
              <a:rPr lang="es-CO" b="1" dirty="0">
                <a:solidFill>
                  <a:srgbClr val="222222"/>
                </a:solidFill>
                <a:latin typeface="arial" panose="020B0604020202020204" pitchFamily="34" charset="0"/>
              </a:rPr>
              <a:t>Interesado: </a:t>
            </a:r>
            <a:r>
              <a:rPr lang="es-ES" dirty="0">
                <a:latin typeface="Arial" panose="020B0604020202020204" pitchFamily="34" charset="0"/>
                <a:cs typeface="Arial" panose="020B0604020202020204" pitchFamily="34" charset="0"/>
              </a:rPr>
              <a:t>es el sujeto a quien atañe determinado asunto.</a:t>
            </a:r>
          </a:p>
          <a:p>
            <a:r>
              <a:rPr lang="es-ES" dirty="0">
                <a:solidFill>
                  <a:srgbClr val="FF0000"/>
                </a:solidFill>
                <a:latin typeface="Arial" panose="020B0604020202020204" pitchFamily="34" charset="0"/>
                <a:cs typeface="Arial" panose="020B0604020202020204" pitchFamily="34" charset="0"/>
              </a:rPr>
              <a:t>Eje: </a:t>
            </a:r>
            <a:r>
              <a:rPr lang="es-ES" dirty="0">
                <a:latin typeface="Arial" panose="020B0604020202020204" pitchFamily="34" charset="0"/>
                <a:cs typeface="Arial" panose="020B0604020202020204" pitchFamily="34" charset="0"/>
              </a:rPr>
              <a:t>el fiscal y el </a:t>
            </a:r>
            <a:r>
              <a:rPr lang="es-ES" b="1" dirty="0">
                <a:latin typeface="Arial" panose="020B0604020202020204" pitchFamily="34" charset="0"/>
                <a:cs typeface="Arial" panose="020B0604020202020204" pitchFamily="34" charset="0"/>
              </a:rPr>
              <a:t>interesado</a:t>
            </a:r>
            <a:r>
              <a:rPr lang="es-ES" dirty="0">
                <a:latin typeface="Arial" panose="020B0604020202020204" pitchFamily="34" charset="0"/>
                <a:cs typeface="Arial" panose="020B0604020202020204" pitchFamily="34" charset="0"/>
              </a:rPr>
              <a:t> podrán interponer recurso de apelación contra la sentencia del juez en el plazo de tres semanas</a:t>
            </a:r>
          </a:p>
          <a:p>
            <a:r>
              <a:rPr lang="es-CO" sz="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https://www.google.com/</a:t>
            </a:r>
            <a:r>
              <a:rPr lang="es-CO" sz="8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search?ei</a:t>
            </a:r>
            <a:r>
              <a:rPr lang="es-CO" sz="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=atr2XN3NO47H5gKg0rSYBw&amp;q=</a:t>
            </a:r>
            <a:r>
              <a:rPr lang="es-CO" sz="8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definicion+de+interesado&amp;oq</a:t>
            </a:r>
            <a:r>
              <a:rPr lang="es-CO" sz="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a:t>
            </a:r>
            <a:r>
              <a:rPr lang="es-CO" sz="8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definicion+de+interesado&amp;gs_l</a:t>
            </a:r>
            <a:r>
              <a:rPr lang="es-CO" sz="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=psy-ab.3..0l2j0i22i30l8.1310653.1314627..1314812...1.0..0.281.2697.0j10j4......0....1..gws-wiz.......0i71j0i70i249j0i10j0i10i70i249j35i39j0i67j0i20i263i70i249.Vp-ZPfCYzO0</a:t>
            </a:r>
            <a:endParaRPr lang="es-ES" sz="800" dirty="0">
              <a:solidFill>
                <a:schemeClr val="accent5"/>
              </a:solidFill>
              <a:latin typeface="Arial" panose="020B0604020202020204" pitchFamily="34" charset="0"/>
              <a:cs typeface="Arial" panose="020B0604020202020204" pitchFamily="34" charset="0"/>
            </a:endParaRPr>
          </a:p>
        </p:txBody>
      </p:sp>
      <p:sp>
        <p:nvSpPr>
          <p:cNvPr id="4" name="Rectángulo 3"/>
          <p:cNvSpPr/>
          <p:nvPr/>
        </p:nvSpPr>
        <p:spPr>
          <a:xfrm>
            <a:off x="1166948" y="558413"/>
            <a:ext cx="9440092" cy="3416320"/>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Restricciones de </a:t>
            </a:r>
            <a:r>
              <a:rPr lang="en-US" b="1" dirty="0" smtClean="0">
                <a:latin typeface="Arial" panose="020B0604020202020204" pitchFamily="34" charset="0"/>
                <a:cs typeface="Arial" panose="020B0604020202020204" pitchFamily="34" charset="0"/>
              </a:rPr>
              <a:t>Diseño:</a:t>
            </a:r>
            <a:endParaRPr lang="es-419"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419" dirty="0" smtClean="0">
                <a:latin typeface="Arial" panose="020B0604020202020204" pitchFamily="34" charset="0"/>
                <a:cs typeface="Arial" panose="020B0604020202020204" pitchFamily="34" charset="0"/>
              </a:rPr>
              <a:t> </a:t>
            </a:r>
            <a:r>
              <a:rPr lang="es-419" dirty="0">
                <a:latin typeface="Arial" panose="020B0604020202020204" pitchFamily="34" charset="0"/>
                <a:cs typeface="Arial" panose="020B0604020202020204" pitchFamily="34" charset="0"/>
              </a:rPr>
              <a:t>El análisis y diseño de la aplicación se hace bajo los principios del paradigma Orientado a </a:t>
            </a:r>
            <a:r>
              <a:rPr lang="es-419" dirty="0" smtClean="0">
                <a:latin typeface="Arial" panose="020B0604020202020204" pitchFamily="34" charset="0"/>
                <a:cs typeface="Arial" panose="020B0604020202020204" pitchFamily="34" charset="0"/>
              </a:rPr>
              <a:t>Objetos</a:t>
            </a:r>
            <a:endParaRPr lang="es-419" dirty="0">
              <a:latin typeface="Arial" panose="020B0604020202020204" pitchFamily="34" charset="0"/>
              <a:cs typeface="Arial" panose="020B0604020202020204" pitchFamily="34" charset="0"/>
            </a:endParaRPr>
          </a:p>
          <a:p>
            <a:endParaRPr lang="es-419"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419" dirty="0">
                <a:latin typeface="Arial" panose="020B0604020202020204" pitchFamily="34" charset="0"/>
                <a:cs typeface="Arial" panose="020B0604020202020204" pitchFamily="34" charset="0"/>
              </a:rPr>
              <a:t>      El lenguaje de programación, en coherencia con el paradigma, es java. Adicionalmente de elige este lenguaje de programación porque dentro de los que están orientados a objetos es el que el equipo de desarrollo maneja con mayor destreza</a:t>
            </a:r>
            <a:r>
              <a:rPr lang="es-419"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s-419"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419" dirty="0">
                <a:latin typeface="Arial" panose="020B0604020202020204" pitchFamily="34" charset="0"/>
                <a:cs typeface="Arial" panose="020B0604020202020204" pitchFamily="34" charset="0"/>
              </a:rPr>
              <a:t>Las herramientas CASE para el análisis y diseño son:</a:t>
            </a:r>
          </a:p>
          <a:p>
            <a:pPr marL="285750" indent="-285750">
              <a:buFont typeface="Arial" panose="020B0604020202020204" pitchFamily="34" charset="0"/>
              <a:buChar char="•"/>
            </a:pPr>
            <a:endParaRPr lang="es-419"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419" dirty="0">
                <a:latin typeface="Arial" panose="020B0604020202020204" pitchFamily="34" charset="0"/>
                <a:cs typeface="Arial" panose="020B0604020202020204" pitchFamily="34" charset="0"/>
              </a:rPr>
              <a:t>Enterprise Architect 7.1</a:t>
            </a:r>
          </a:p>
          <a:p>
            <a:pPr marL="285750" indent="-285750">
              <a:buFont typeface="Arial" panose="020B0604020202020204" pitchFamily="34" charset="0"/>
              <a:buChar char="•"/>
            </a:pPr>
            <a:r>
              <a:rPr lang="es-419" dirty="0">
                <a:latin typeface="Arial" panose="020B0604020202020204" pitchFamily="34" charset="0"/>
                <a:cs typeface="Arial" panose="020B0604020202020204" pitchFamily="34" charset="0"/>
              </a:rPr>
              <a:t>JDeveloper 11g</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9001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3BD0A2EA-3B29-4CA1-A3C1-A616CAF3CCE0}"/>
              </a:ext>
            </a:extLst>
          </p:cNvPr>
          <p:cNvSpPr/>
          <p:nvPr/>
        </p:nvSpPr>
        <p:spPr>
          <a:xfrm>
            <a:off x="1368829" y="961288"/>
            <a:ext cx="6096000" cy="2000548"/>
          </a:xfrm>
          <a:prstGeom prst="rect">
            <a:avLst/>
          </a:prstGeom>
        </p:spPr>
        <p:txBody>
          <a:bodyPr>
            <a:spAutoFit/>
          </a:bodyPr>
          <a:lstStyle/>
          <a:p>
            <a:r>
              <a:rPr lang="es-ES" b="1" dirty="0">
                <a:solidFill>
                  <a:srgbClr val="222222"/>
                </a:solidFill>
                <a:latin typeface="arial" panose="020B0604020202020204" pitchFamily="34" charset="0"/>
              </a:rPr>
              <a:t>Stakeholder:</a:t>
            </a:r>
            <a:r>
              <a:rPr lang="es-ES" dirty="0">
                <a:solidFill>
                  <a:srgbClr val="222222"/>
                </a:solidFill>
                <a:latin typeface="arial" panose="020B0604020202020204" pitchFamily="34" charset="0"/>
              </a:rPr>
              <a:t> es una palabra del inglés que, en el ámbito empresarial, significa 'interesado' o 'parte interesada', y que se refiere a todas aquellas personas u organizaciones afectadas por las actividades y las decisiones de una empresa</a:t>
            </a:r>
          </a:p>
          <a:p>
            <a:r>
              <a:rPr lang="es-ES" dirty="0">
                <a:solidFill>
                  <a:srgbClr val="222222"/>
                </a:solidFill>
                <a:latin typeface="arial" panose="020B0604020202020204" pitchFamily="34" charset="0"/>
              </a:rPr>
              <a:t>Eje:</a:t>
            </a:r>
            <a:r>
              <a:rPr lang="es-ES" dirty="0"/>
              <a:t> </a:t>
            </a:r>
            <a:r>
              <a:rPr lang="es-ES" dirty="0">
                <a:latin typeface="Arial" panose="020B0604020202020204" pitchFamily="34" charset="0"/>
                <a:cs typeface="Arial" panose="020B0604020202020204" pitchFamily="34" charset="0"/>
              </a:rPr>
              <a:t>estarían los ciudadanos en un proyecto público</a:t>
            </a:r>
            <a:endParaRPr lang="es-ES" dirty="0">
              <a:solidFill>
                <a:srgbClr val="222222"/>
              </a:solidFill>
              <a:latin typeface="Arial" panose="020B0604020202020204" pitchFamily="34" charset="0"/>
              <a:cs typeface="Arial" panose="020B0604020202020204" pitchFamily="34" charset="0"/>
            </a:endParaRPr>
          </a:p>
          <a:p>
            <a:r>
              <a:rPr lang="es-CO" sz="8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Fuente:https</a:t>
            </a:r>
            <a:r>
              <a:rPr lang="es-CO" sz="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://www.google.com/</a:t>
            </a:r>
            <a:r>
              <a:rPr lang="es-CO" sz="8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search?ei</a:t>
            </a:r>
            <a:r>
              <a:rPr lang="es-CO" sz="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=rd_2XI_DAdDk_AbU9pmwAw&amp;q=</a:t>
            </a:r>
            <a:r>
              <a:rPr lang="es-CO" sz="8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definicion+de+skateholder&amp;oq</a:t>
            </a:r>
            <a:r>
              <a:rPr lang="es-CO" sz="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a:t>
            </a:r>
            <a:r>
              <a:rPr lang="es-CO" sz="800" dirty="0" err="1">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definicion+de+skateholder&amp;gs_l</a:t>
            </a:r>
            <a:r>
              <a:rPr lang="es-CO" sz="800" dirty="0">
                <a:solidFill>
                  <a:schemeClr val="accent5"/>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=psy-ab.3..0i71l8.0.0..2025897...0.0..0.0.0.......0......gws-wiz.tUBza5vWRQs</a:t>
            </a:r>
            <a:endParaRPr lang="es-CO" sz="800" dirty="0">
              <a:solidFill>
                <a:schemeClr val="accent5"/>
              </a:solidFill>
              <a:latin typeface="Arial" panose="020B0604020202020204" pitchFamily="34" charset="0"/>
              <a:cs typeface="Arial" panose="020B0604020202020204" pitchFamily="34" charset="0"/>
            </a:endParaRPr>
          </a:p>
        </p:txBody>
      </p:sp>
      <p:sp>
        <p:nvSpPr>
          <p:cNvPr id="3" name="Rectángulo 2">
            <a:extLst>
              <a:ext uri="{FF2B5EF4-FFF2-40B4-BE49-F238E27FC236}">
                <a16:creationId xmlns:a16="http://schemas.microsoft.com/office/drawing/2014/main" id="{026633AD-AC32-45E9-B731-4EEDAF98A62F}"/>
              </a:ext>
            </a:extLst>
          </p:cNvPr>
          <p:cNvSpPr/>
          <p:nvPr/>
        </p:nvSpPr>
        <p:spPr>
          <a:xfrm>
            <a:off x="1219200" y="3429000"/>
            <a:ext cx="9520844" cy="3416320"/>
          </a:xfrm>
          <a:prstGeom prst="rect">
            <a:avLst/>
          </a:prstGeom>
        </p:spPr>
        <p:txBody>
          <a:bodyPr wrap="square">
            <a:spAutoFit/>
          </a:bodyPr>
          <a:lstStyle/>
          <a:p>
            <a:r>
              <a:rPr lang="es-ES" b="1" dirty="0">
                <a:latin typeface="Arial" panose="020B0604020202020204" pitchFamily="34" charset="0"/>
                <a:cs typeface="Arial" panose="020B0604020202020204" pitchFamily="34" charset="0"/>
              </a:rPr>
              <a:t>Atributo de Calidad del software:</a:t>
            </a:r>
            <a:r>
              <a:rPr lang="es-ES" dirty="0">
                <a:latin typeface="Arial" panose="020B0604020202020204" pitchFamily="34" charset="0"/>
                <a:cs typeface="Arial" panose="020B0604020202020204" pitchFamily="34" charset="0"/>
              </a:rPr>
              <a:t> son características no funcionales que se consideran deseables en un sistema de software</a:t>
            </a:r>
          </a:p>
          <a:p>
            <a:r>
              <a:rPr lang="es-CO" b="1" dirty="0">
                <a:latin typeface="Arial" panose="020B0604020202020204" pitchFamily="34" charset="0"/>
                <a:cs typeface="Arial" panose="020B0604020202020204" pitchFamily="34" charset="0"/>
              </a:rPr>
              <a:t>Simplicidad: </a:t>
            </a:r>
            <a:r>
              <a:rPr lang="es-ES" dirty="0">
                <a:latin typeface="Arial" panose="020B0604020202020204" pitchFamily="34" charset="0"/>
                <a:cs typeface="Arial" panose="020B0604020202020204" pitchFamily="34" charset="0"/>
              </a:rPr>
              <a:t>Simplicidad es la ausencia de complejidad o dificultades. En el desarrollo de software puede resultar de interés diferenciar entre complejidades esenciales y accidentales. </a:t>
            </a:r>
            <a:r>
              <a:rPr lang="es-ES" b="1" dirty="0">
                <a:latin typeface="Arial" panose="020B0604020202020204" pitchFamily="34" charset="0"/>
                <a:cs typeface="Arial" panose="020B0604020202020204" pitchFamily="34" charset="0"/>
              </a:rPr>
              <a:t>Complejidad esencial:</a:t>
            </a:r>
            <a:r>
              <a:rPr lang="es-ES" dirty="0">
                <a:latin typeface="Arial" panose="020B0604020202020204" pitchFamily="34" charset="0"/>
                <a:cs typeface="Arial" panose="020B0604020202020204" pitchFamily="34" charset="0"/>
              </a:rPr>
              <a:t> las que son propias o intrínsecas al problema que se desea solucionar. Es natural que un problema complejo tenga soluciones con algún grado de complejidad.</a:t>
            </a:r>
          </a:p>
          <a:p>
            <a:r>
              <a:rPr lang="es-ES" b="1" dirty="0">
                <a:latin typeface="Arial" panose="020B0604020202020204" pitchFamily="34" charset="0"/>
                <a:cs typeface="Arial" panose="020B0604020202020204" pitchFamily="34" charset="0"/>
              </a:rPr>
              <a:t>complejidades accidentales:</a:t>
            </a:r>
            <a:r>
              <a:rPr lang="es-ES" dirty="0">
                <a:latin typeface="Arial" panose="020B0604020202020204" pitchFamily="34" charset="0"/>
                <a:cs typeface="Arial" panose="020B0604020202020204" pitchFamily="34" charset="0"/>
              </a:rPr>
              <a:t> aquellas que surgen por malas decisiones de diseño. Naturalmente, se intentará evitar diseñar soluciones que sean más complejas de lo que el problema requiere.</a:t>
            </a:r>
          </a:p>
          <a:p>
            <a:endParaRPr lang="es-CO" b="1" dirty="0">
              <a:latin typeface="Arial" panose="020B0604020202020204" pitchFamily="34" charset="0"/>
              <a:cs typeface="Arial" panose="020B0604020202020204" pitchFamily="34" charset="0"/>
            </a:endParaRPr>
          </a:p>
          <a:p>
            <a:endParaRPr lang="es-CO"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1805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350BE0B-C4F5-4C85-8E66-36F62C84C830}"/>
              </a:ext>
            </a:extLst>
          </p:cNvPr>
          <p:cNvSpPr/>
          <p:nvPr/>
        </p:nvSpPr>
        <p:spPr>
          <a:xfrm>
            <a:off x="1213658" y="1166149"/>
            <a:ext cx="8728833" cy="4524315"/>
          </a:xfrm>
          <a:prstGeom prst="rect">
            <a:avLst/>
          </a:prstGeom>
        </p:spPr>
        <p:txBody>
          <a:bodyPr wrap="square">
            <a:spAutoFit/>
          </a:bodyPr>
          <a:lstStyle/>
          <a:p>
            <a:r>
              <a:rPr lang="es-CO" b="1" dirty="0">
                <a:latin typeface="Arial" panose="020B0604020202020204" pitchFamily="34" charset="0"/>
                <a:cs typeface="Arial" panose="020B0604020202020204" pitchFamily="34" charset="0"/>
              </a:rPr>
              <a:t>Correctitud, consistencia, completitud:</a:t>
            </a:r>
            <a:r>
              <a:rPr lang="es-CO" dirty="0">
                <a:latin typeface="Arial" panose="020B0604020202020204" pitchFamily="34" charset="0"/>
                <a:cs typeface="Arial" panose="020B0604020202020204" pitchFamily="34" charset="0"/>
              </a:rPr>
              <a:t> </a:t>
            </a:r>
            <a:r>
              <a:rPr lang="es-ES" dirty="0">
                <a:latin typeface="Arial" panose="020B0604020202020204" pitchFamily="34" charset="0"/>
                <a:cs typeface="Arial" panose="020B0604020202020204" pitchFamily="34" charset="0"/>
              </a:rPr>
              <a:t>Correctitud: Ausencia de errores. Consistencia: Coherencia entre las operaciones que realiza el usuario. Completitud: Capacidad del sistema para realizar todas las operaciones que usuario podría requerir</a:t>
            </a:r>
          </a:p>
          <a:p>
            <a:r>
              <a:rPr lang="es-CO" b="1" dirty="0">
                <a:latin typeface="Arial" panose="020B0604020202020204" pitchFamily="34" charset="0"/>
                <a:cs typeface="Arial" panose="020B0604020202020204" pitchFamily="34" charset="0"/>
              </a:rPr>
              <a:t>Robustez: </a:t>
            </a:r>
            <a:r>
              <a:rPr lang="es-ES" dirty="0">
                <a:latin typeface="Arial" panose="020B0604020202020204" pitchFamily="34" charset="0"/>
                <a:cs typeface="Arial" panose="020B0604020202020204" pitchFamily="34" charset="0"/>
              </a:rPr>
              <a:t>Robusto es un sistema que goza de buena salud y que brinda garantías de que va a continuar teniendo buena salud. Algunos síntomas de un sistema robusto son:</a:t>
            </a:r>
          </a:p>
          <a:p>
            <a:r>
              <a:rPr lang="es-ES" dirty="0">
                <a:latin typeface="Arial" panose="020B0604020202020204" pitchFamily="34" charset="0"/>
                <a:cs typeface="Arial" panose="020B0604020202020204" pitchFamily="34" charset="0"/>
              </a:rPr>
              <a:t>la capacidad de ser modificado sin introducir errores (opuesto a </a:t>
            </a:r>
            <a:r>
              <a:rPr lang="es-ES" i="1" dirty="0">
                <a:latin typeface="Arial" panose="020B0604020202020204" pitchFamily="34" charset="0"/>
                <a:cs typeface="Arial" panose="020B0604020202020204" pitchFamily="34" charset="0"/>
              </a:rPr>
              <a:t>error prone</a:t>
            </a:r>
            <a:r>
              <a:rPr lang="es-ES" dirty="0">
                <a:latin typeface="Arial" panose="020B0604020202020204" pitchFamily="34" charset="0"/>
                <a:cs typeface="Arial" panose="020B0604020202020204" pitchFamily="34" charset="0"/>
              </a:rPr>
              <a:t>)</a:t>
            </a:r>
          </a:p>
          <a:p>
            <a:r>
              <a:rPr lang="es-ES" dirty="0">
                <a:latin typeface="Arial" panose="020B0604020202020204" pitchFamily="34" charset="0"/>
                <a:cs typeface="Arial" panose="020B0604020202020204" pitchFamily="34" charset="0"/>
              </a:rPr>
              <a:t>durabilidad del sistema funcionando correctamente (no aparecen errores aleatorios)</a:t>
            </a:r>
          </a:p>
          <a:p>
            <a:endParaRPr lang="es-ES" dirty="0">
              <a:latin typeface="Arial" panose="020B0604020202020204" pitchFamily="34" charset="0"/>
              <a:cs typeface="Arial" panose="020B0604020202020204" pitchFamily="34" charset="0"/>
            </a:endParaRPr>
          </a:p>
          <a:p>
            <a:r>
              <a:rPr lang="es-CO" b="1" dirty="0">
                <a:latin typeface="Arial" panose="020B0604020202020204" pitchFamily="34" charset="0"/>
                <a:cs typeface="Arial" panose="020B0604020202020204" pitchFamily="34" charset="0"/>
              </a:rPr>
              <a:t>Flexibilidad: </a:t>
            </a:r>
            <a:r>
              <a:rPr lang="es-ES" dirty="0">
                <a:latin typeface="Arial" panose="020B0604020202020204" pitchFamily="34" charset="0"/>
                <a:cs typeface="Arial" panose="020B0604020202020204" pitchFamily="34" charset="0"/>
              </a:rPr>
              <a:t>También llamada </a:t>
            </a:r>
            <a:r>
              <a:rPr lang="es-ES" i="1" dirty="0">
                <a:latin typeface="Arial" panose="020B0604020202020204" pitchFamily="34" charset="0"/>
                <a:cs typeface="Arial" panose="020B0604020202020204" pitchFamily="34" charset="0"/>
              </a:rPr>
              <a:t>modificabilidad</a:t>
            </a:r>
            <a:r>
              <a:rPr lang="es-ES" dirty="0">
                <a:latin typeface="Arial" panose="020B0604020202020204" pitchFamily="34" charset="0"/>
                <a:cs typeface="Arial" panose="020B0604020202020204" pitchFamily="34" charset="0"/>
              </a:rPr>
              <a:t>, es la capacidad para admitir cambios que pueden ser necesarios tanto por un cambio de requerimientos como por la detección de un error que debe ser corregido. Una variante de flexibilidad es la </a:t>
            </a:r>
            <a:r>
              <a:rPr lang="es-ES" i="1" dirty="0">
                <a:latin typeface="Arial" panose="020B0604020202020204" pitchFamily="34" charset="0"/>
                <a:cs typeface="Arial" panose="020B0604020202020204" pitchFamily="34" charset="0"/>
              </a:rPr>
              <a:t>extensibilidad</a:t>
            </a:r>
            <a:r>
              <a:rPr lang="es-ES" dirty="0">
                <a:latin typeface="Arial" panose="020B0604020202020204" pitchFamily="34" charset="0"/>
                <a:cs typeface="Arial" panose="020B0604020202020204" pitchFamily="34" charset="0"/>
              </a:rPr>
              <a:t>, es decir, la posibilidad de agregar nuevos requerimientos</a:t>
            </a:r>
            <a:endParaRPr lang="es-CO" b="1" dirty="0">
              <a:latin typeface="Arial" panose="020B0604020202020204" pitchFamily="34" charset="0"/>
              <a:cs typeface="Arial" panose="020B0604020202020204" pitchFamily="34" charset="0"/>
            </a:endParaRPr>
          </a:p>
          <a:p>
            <a:endParaRPr lang="es-CO" b="1" dirty="0">
              <a:latin typeface="Arial" panose="020B0604020202020204" pitchFamily="34" charset="0"/>
              <a:cs typeface="Arial" panose="020B0604020202020204" pitchFamily="34" charset="0"/>
            </a:endParaRPr>
          </a:p>
          <a:p>
            <a:endParaRPr lang="es-CO"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2816973"/>
      </p:ext>
    </p:extLst>
  </p:cSld>
  <p:clrMapOvr>
    <a:masterClrMapping/>
  </p:clrMapOvr>
  <p:timing>
    <p:tnLst>
      <p:par>
        <p:cTn id="1" dur="indefinite" restart="never" nodeType="tmRoot"/>
      </p:par>
    </p:tnLst>
  </p:timing>
</p:sld>
</file>

<file path=ppt/theme/theme1.xml><?xml version="1.0" encoding="utf-8"?>
<a:theme xmlns:a="http://schemas.openxmlformats.org/drawingml/2006/main" name="Gota">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1_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TM04033925[[fn=Gota]]</Template>
  <TotalTime>508</TotalTime>
  <Words>2857</Words>
  <Application>Microsoft Office PowerPoint</Application>
  <PresentationFormat>Panorámica</PresentationFormat>
  <Paragraphs>210</Paragraphs>
  <Slides>29</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29</vt:i4>
      </vt:variant>
    </vt:vector>
  </HeadingPairs>
  <TitlesOfParts>
    <vt:vector size="36" baseType="lpstr">
      <vt:lpstr>Arial</vt:lpstr>
      <vt:lpstr>Arial</vt:lpstr>
      <vt:lpstr>Lucida Grande</vt:lpstr>
      <vt:lpstr>Tw Cen MT</vt:lpstr>
      <vt:lpstr>Verdana</vt:lpstr>
      <vt:lpstr>Gota</vt:lpstr>
      <vt:lpstr>1_Gota</vt:lpstr>
      <vt:lpstr>Requerimientos Funcionales Y No Funcionales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Requerimientos Funcionales Y No Funcionales</dc:title>
  <dc:creator>APRENDIZ</dc:creator>
  <cp:lastModifiedBy>APRENDIZ</cp:lastModifiedBy>
  <cp:revision>37</cp:revision>
  <dcterms:created xsi:type="dcterms:W3CDTF">2019-06-04T19:04:17Z</dcterms:created>
  <dcterms:modified xsi:type="dcterms:W3CDTF">2019-06-05T22:47:19Z</dcterms:modified>
</cp:coreProperties>
</file>