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6000" y="3573024"/>
            <a:ext cx="16256000" cy="2816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F4F4F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4786914"/>
            <a:ext cx="3679825" cy="4314825"/>
          </a:xfrm>
          <a:custGeom>
            <a:avLst/>
            <a:gdLst/>
            <a:ahLst/>
            <a:cxnLst/>
            <a:rect l="l" t="t" r="r" b="b"/>
            <a:pathLst>
              <a:path w="3679825" h="4314825">
                <a:moveTo>
                  <a:pt x="0" y="0"/>
                </a:moveTo>
                <a:lnTo>
                  <a:pt x="2434007" y="0"/>
                </a:lnTo>
                <a:lnTo>
                  <a:pt x="3679332" y="2157398"/>
                </a:lnTo>
                <a:lnTo>
                  <a:pt x="2434001" y="4314809"/>
                </a:lnTo>
                <a:lnTo>
                  <a:pt x="0" y="4314809"/>
                </a:lnTo>
                <a:lnTo>
                  <a:pt x="0" y="0"/>
                </a:lnTo>
                <a:close/>
              </a:path>
            </a:pathLst>
          </a:custGeom>
          <a:solidFill>
            <a:srgbClr val="0045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064721" y="7472835"/>
            <a:ext cx="3476625" cy="2814320"/>
          </a:xfrm>
          <a:custGeom>
            <a:avLst/>
            <a:gdLst/>
            <a:ahLst/>
            <a:cxnLst/>
            <a:rect l="l" t="t" r="r" b="b"/>
            <a:pathLst>
              <a:path w="3476625" h="2814320">
                <a:moveTo>
                  <a:pt x="869124" y="0"/>
                </a:moveTo>
                <a:lnTo>
                  <a:pt x="2607497" y="0"/>
                </a:lnTo>
                <a:lnTo>
                  <a:pt x="3476621" y="1504923"/>
                </a:lnTo>
                <a:lnTo>
                  <a:pt x="2720507" y="2814164"/>
                </a:lnTo>
                <a:lnTo>
                  <a:pt x="756220" y="2814164"/>
                </a:lnTo>
                <a:lnTo>
                  <a:pt x="0" y="1504922"/>
                </a:lnTo>
                <a:lnTo>
                  <a:pt x="869124" y="0"/>
                </a:lnTo>
                <a:close/>
              </a:path>
            </a:pathLst>
          </a:custGeom>
          <a:solidFill>
            <a:srgbClr val="A3E3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F4F4F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F4F4F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045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2282" y="292100"/>
            <a:ext cx="17223435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F4F4F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4341" y="3313991"/>
            <a:ext cx="17159317" cy="5500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g"/><Relationship Id="rId3" Type="http://schemas.openxmlformats.org/officeDocument/2006/relationships/image" Target="../media/image19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Relationship Id="rId3" Type="http://schemas.openxmlformats.org/officeDocument/2006/relationships/image" Target="../media/image21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jpg"/><Relationship Id="rId3" Type="http://schemas.openxmlformats.org/officeDocument/2006/relationships/image" Target="../media/image23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Relationship Id="rId4" Type="http://schemas.openxmlformats.org/officeDocument/2006/relationships/image" Target="../media/image26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3573024"/>
            <a:ext cx="9588500" cy="2816225"/>
          </a:xfrm>
          <a:prstGeom prst="rect">
            <a:avLst/>
          </a:prstGeom>
        </p:spPr>
        <p:txBody>
          <a:bodyPr wrap="square" lIns="0" tIns="268605" rIns="0" bIns="0" rtlCol="0" vert="horz">
            <a:spAutoFit/>
          </a:bodyPr>
          <a:lstStyle/>
          <a:p>
            <a:pPr marL="12700" marR="5080">
              <a:lnSpc>
                <a:spcPts val="9980"/>
              </a:lnSpc>
              <a:spcBef>
                <a:spcPts val="2115"/>
              </a:spcBef>
            </a:pPr>
            <a:r>
              <a:rPr dirty="0" sz="10000" spc="-235" b="1">
                <a:latin typeface="Trebuchet MS"/>
                <a:cs typeface="Trebuchet MS"/>
              </a:rPr>
              <a:t>DEFENSA </a:t>
            </a:r>
            <a:r>
              <a:rPr dirty="0" sz="10000" spc="-220" b="1">
                <a:latin typeface="Trebuchet MS"/>
                <a:cs typeface="Trebuchet MS"/>
              </a:rPr>
              <a:t>HITO </a:t>
            </a:r>
            <a:r>
              <a:rPr dirty="0" sz="10000" spc="-690" b="1">
                <a:latin typeface="Trebuchet MS"/>
                <a:cs typeface="Trebuchet MS"/>
              </a:rPr>
              <a:t>2  </a:t>
            </a:r>
            <a:r>
              <a:rPr dirty="0" sz="10000" spc="-15" b="1">
                <a:latin typeface="Trebuchet MS"/>
                <a:cs typeface="Trebuchet MS"/>
              </a:rPr>
              <a:t>BASE </a:t>
            </a:r>
            <a:r>
              <a:rPr dirty="0" sz="10000" spc="-175" b="1">
                <a:latin typeface="Trebuchet MS"/>
                <a:cs typeface="Trebuchet MS"/>
              </a:rPr>
              <a:t>DE </a:t>
            </a:r>
            <a:r>
              <a:rPr dirty="0" sz="10000" spc="-125" b="1">
                <a:latin typeface="Trebuchet MS"/>
                <a:cs typeface="Trebuchet MS"/>
              </a:rPr>
              <a:t>DATOS</a:t>
            </a:r>
            <a:r>
              <a:rPr dirty="0" sz="10000" spc="-1810" b="1">
                <a:latin typeface="Trebuchet MS"/>
                <a:cs typeface="Trebuchet MS"/>
              </a:rPr>
              <a:t> </a:t>
            </a:r>
            <a:r>
              <a:rPr dirty="0" sz="10000" spc="145" b="1">
                <a:latin typeface="Trebuchet MS"/>
                <a:cs typeface="Trebuchet MS"/>
              </a:rPr>
              <a:t>I</a:t>
            </a:r>
            <a:endParaRPr sz="10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7113569"/>
            <a:ext cx="7230109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0">
                <a:latin typeface="Trebuchet MS"/>
                <a:cs typeface="Trebuchet MS"/>
              </a:rPr>
              <a:t>JHONATAN </a:t>
            </a:r>
            <a:r>
              <a:rPr dirty="0" sz="3600" spc="-20">
                <a:latin typeface="Trebuchet MS"/>
                <a:cs typeface="Trebuchet MS"/>
              </a:rPr>
              <a:t>DAVID </a:t>
            </a:r>
            <a:r>
              <a:rPr dirty="0" sz="3600" spc="-55">
                <a:latin typeface="Trebuchet MS"/>
                <a:cs typeface="Trebuchet MS"/>
              </a:rPr>
              <a:t>ALANOCA</a:t>
            </a:r>
            <a:r>
              <a:rPr dirty="0" sz="3600" spc="-165">
                <a:latin typeface="Trebuchet MS"/>
                <a:cs typeface="Trebuchet MS"/>
              </a:rPr>
              <a:t> </a:t>
            </a:r>
            <a:r>
              <a:rPr dirty="0" sz="3600" spc="-15">
                <a:latin typeface="Trebuchet MS"/>
                <a:cs typeface="Trebuchet MS"/>
              </a:rPr>
              <a:t>BLANCO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122963" y="373605"/>
            <a:ext cx="6165215" cy="9913620"/>
            <a:chOff x="12122963" y="373605"/>
            <a:chExt cx="6165215" cy="9913620"/>
          </a:xfrm>
        </p:grpSpPr>
        <p:sp>
          <p:nvSpPr>
            <p:cNvPr id="5" name="object 5"/>
            <p:cNvSpPr/>
            <p:nvPr/>
          </p:nvSpPr>
          <p:spPr>
            <a:xfrm>
              <a:off x="14328953" y="2317171"/>
              <a:ext cx="3959225" cy="6343650"/>
            </a:xfrm>
            <a:custGeom>
              <a:avLst/>
              <a:gdLst/>
              <a:ahLst/>
              <a:cxnLst/>
              <a:rect l="l" t="t" r="r" b="b"/>
              <a:pathLst>
                <a:path w="3959225" h="6343650">
                  <a:moveTo>
                    <a:pt x="3959046" y="6343649"/>
                  </a:moveTo>
                  <a:lnTo>
                    <a:pt x="1831087" y="6343649"/>
                  </a:lnTo>
                  <a:lnTo>
                    <a:pt x="0" y="3171825"/>
                  </a:lnTo>
                  <a:lnTo>
                    <a:pt x="1831088" y="0"/>
                  </a:lnTo>
                  <a:lnTo>
                    <a:pt x="3959046" y="0"/>
                  </a:lnTo>
                  <a:lnTo>
                    <a:pt x="3959046" y="6343649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122963" y="7035118"/>
              <a:ext cx="4972050" cy="3252470"/>
            </a:xfrm>
            <a:custGeom>
              <a:avLst/>
              <a:gdLst/>
              <a:ahLst/>
              <a:cxnLst/>
              <a:rect l="l" t="t" r="r" b="b"/>
              <a:pathLst>
                <a:path w="4972050" h="3252470">
                  <a:moveTo>
                    <a:pt x="4337305" y="3251880"/>
                  </a:moveTo>
                  <a:lnTo>
                    <a:pt x="634706" y="3251880"/>
                  </a:lnTo>
                  <a:lnTo>
                    <a:pt x="0" y="2152648"/>
                  </a:lnTo>
                  <a:lnTo>
                    <a:pt x="1242959" y="0"/>
                  </a:lnTo>
                  <a:lnTo>
                    <a:pt x="3728878" y="0"/>
                  </a:lnTo>
                  <a:lnTo>
                    <a:pt x="4972012" y="2152648"/>
                  </a:lnTo>
                  <a:lnTo>
                    <a:pt x="4337305" y="3251880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336353" y="5954846"/>
              <a:ext cx="2266950" cy="1971675"/>
            </a:xfrm>
            <a:custGeom>
              <a:avLst/>
              <a:gdLst/>
              <a:ahLst/>
              <a:cxnLst/>
              <a:rect l="l" t="t" r="r" b="b"/>
              <a:pathLst>
                <a:path w="2266950" h="1971675">
                  <a:moveTo>
                    <a:pt x="1700233" y="1971647"/>
                  </a:moveTo>
                  <a:lnTo>
                    <a:pt x="566718" y="1971647"/>
                  </a:lnTo>
                  <a:lnTo>
                    <a:pt x="0" y="985823"/>
                  </a:lnTo>
                  <a:lnTo>
                    <a:pt x="566718" y="0"/>
                  </a:lnTo>
                  <a:lnTo>
                    <a:pt x="1700154" y="0"/>
                  </a:lnTo>
                  <a:lnTo>
                    <a:pt x="2266952" y="985823"/>
                  </a:lnTo>
                  <a:lnTo>
                    <a:pt x="1700233" y="1971647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737793" y="373605"/>
              <a:ext cx="3800475" cy="3286125"/>
            </a:xfrm>
            <a:custGeom>
              <a:avLst/>
              <a:gdLst/>
              <a:ahLst/>
              <a:cxnLst/>
              <a:rect l="l" t="t" r="r" b="b"/>
              <a:pathLst>
                <a:path w="3800475" h="3286125">
                  <a:moveTo>
                    <a:pt x="2850378" y="3286123"/>
                  </a:moveTo>
                  <a:lnTo>
                    <a:pt x="950081" y="3286123"/>
                  </a:lnTo>
                  <a:lnTo>
                    <a:pt x="0" y="1643061"/>
                  </a:lnTo>
                  <a:lnTo>
                    <a:pt x="950081" y="0"/>
                  </a:lnTo>
                  <a:lnTo>
                    <a:pt x="2850245" y="0"/>
                  </a:lnTo>
                  <a:lnTo>
                    <a:pt x="3800460" y="1643061"/>
                  </a:lnTo>
                  <a:lnTo>
                    <a:pt x="2850378" y="3286123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986467" y="1109073"/>
            <a:ext cx="23177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65">
                <a:latin typeface="Trebuchet MS"/>
                <a:cs typeface="Trebuchet MS"/>
              </a:rPr>
              <a:t>BASE </a:t>
            </a:r>
            <a:r>
              <a:rPr dirty="0" sz="2400" spc="30">
                <a:latin typeface="Trebuchet MS"/>
                <a:cs typeface="Trebuchet MS"/>
              </a:rPr>
              <a:t>DE </a:t>
            </a:r>
            <a:r>
              <a:rPr dirty="0" sz="2400" spc="35">
                <a:latin typeface="Trebuchet MS"/>
                <a:cs typeface="Trebuchet MS"/>
              </a:rPr>
              <a:t>DATOS</a:t>
            </a:r>
            <a:r>
              <a:rPr dirty="0" sz="2400" spc="-540">
                <a:latin typeface="Trebuchet MS"/>
                <a:cs typeface="Trebuchet MS"/>
              </a:rPr>
              <a:t> </a:t>
            </a:r>
            <a:r>
              <a:rPr dirty="0" sz="2400" spc="35">
                <a:latin typeface="Trebuchet MS"/>
                <a:cs typeface="Trebuchet MS"/>
              </a:rPr>
              <a:t>I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29766" y="1028699"/>
            <a:ext cx="674370" cy="590550"/>
            <a:chOff x="1029766" y="1028699"/>
            <a:chExt cx="674370" cy="590550"/>
          </a:xfrm>
        </p:grpSpPr>
        <p:sp>
          <p:nvSpPr>
            <p:cNvPr id="11" name="object 11"/>
            <p:cNvSpPr/>
            <p:nvPr/>
          </p:nvSpPr>
          <p:spPr>
            <a:xfrm>
              <a:off x="1029766" y="1028699"/>
              <a:ext cx="506095" cy="295275"/>
            </a:xfrm>
            <a:custGeom>
              <a:avLst/>
              <a:gdLst/>
              <a:ahLst/>
              <a:cxnLst/>
              <a:rect l="l" t="t" r="r" b="b"/>
              <a:pathLst>
                <a:path w="506094" h="295275">
                  <a:moveTo>
                    <a:pt x="337073" y="295279"/>
                  </a:moveTo>
                  <a:lnTo>
                    <a:pt x="0" y="295279"/>
                  </a:lnTo>
                  <a:lnTo>
                    <a:pt x="168436" y="0"/>
                  </a:lnTo>
                  <a:lnTo>
                    <a:pt x="505701" y="0"/>
                  </a:lnTo>
                  <a:lnTo>
                    <a:pt x="505701" y="195"/>
                  </a:lnTo>
                  <a:lnTo>
                    <a:pt x="337073" y="295279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29766" y="1323978"/>
              <a:ext cx="506095" cy="295275"/>
            </a:xfrm>
            <a:custGeom>
              <a:avLst/>
              <a:gdLst/>
              <a:ahLst/>
              <a:cxnLst/>
              <a:rect l="l" t="t" r="r" b="b"/>
              <a:pathLst>
                <a:path w="506094" h="295275">
                  <a:moveTo>
                    <a:pt x="505701" y="295269"/>
                  </a:moveTo>
                  <a:lnTo>
                    <a:pt x="168436" y="295269"/>
                  </a:lnTo>
                  <a:lnTo>
                    <a:pt x="0" y="0"/>
                  </a:lnTo>
                  <a:lnTo>
                    <a:pt x="337073" y="0"/>
                  </a:lnTo>
                  <a:lnTo>
                    <a:pt x="505701" y="295082"/>
                  </a:lnTo>
                  <a:lnTo>
                    <a:pt x="505701" y="295269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366839" y="1028895"/>
              <a:ext cx="337185" cy="295275"/>
            </a:xfrm>
            <a:custGeom>
              <a:avLst/>
              <a:gdLst/>
              <a:ahLst/>
              <a:cxnLst/>
              <a:rect l="l" t="t" r="r" b="b"/>
              <a:pathLst>
                <a:path w="337185" h="295275">
                  <a:moveTo>
                    <a:pt x="337073" y="295083"/>
                  </a:moveTo>
                  <a:lnTo>
                    <a:pt x="0" y="295083"/>
                  </a:lnTo>
                  <a:lnTo>
                    <a:pt x="168628" y="0"/>
                  </a:lnTo>
                  <a:lnTo>
                    <a:pt x="337073" y="295083"/>
                  </a:lnTo>
                  <a:close/>
                </a:path>
              </a:pathLst>
            </a:custGeom>
            <a:solidFill>
              <a:srgbClr val="F1EF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366839" y="1323978"/>
              <a:ext cx="337185" cy="295275"/>
            </a:xfrm>
            <a:custGeom>
              <a:avLst/>
              <a:gdLst/>
              <a:ahLst/>
              <a:cxnLst/>
              <a:rect l="l" t="t" r="r" b="b"/>
              <a:pathLst>
                <a:path w="337185" h="295275">
                  <a:moveTo>
                    <a:pt x="168628" y="295082"/>
                  </a:moveTo>
                  <a:lnTo>
                    <a:pt x="0" y="0"/>
                  </a:lnTo>
                  <a:lnTo>
                    <a:pt x="337073" y="0"/>
                  </a:lnTo>
                  <a:lnTo>
                    <a:pt x="168628" y="295082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5163" y="2252084"/>
            <a:ext cx="7696199" cy="7839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83177" y="3178179"/>
            <a:ext cx="9077340" cy="55340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5411" y="609521"/>
            <a:ext cx="10582910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155"/>
              <a:t>15.Crear</a:t>
            </a:r>
            <a:r>
              <a:rPr dirty="0" spc="-330"/>
              <a:t> </a:t>
            </a:r>
            <a:r>
              <a:rPr dirty="0" spc="105"/>
              <a:t>las</a:t>
            </a:r>
            <a:r>
              <a:rPr dirty="0" spc="-325"/>
              <a:t> </a:t>
            </a:r>
            <a:r>
              <a:rPr dirty="0" spc="55"/>
              <a:t>tablas</a:t>
            </a:r>
            <a:r>
              <a:rPr dirty="0" spc="-325"/>
              <a:t> </a:t>
            </a:r>
            <a:r>
              <a:rPr dirty="0" spc="55"/>
              <a:t>y</a:t>
            </a:r>
            <a:r>
              <a:rPr dirty="0" spc="-325"/>
              <a:t> </a:t>
            </a:r>
            <a:r>
              <a:rPr dirty="0" spc="-80"/>
              <a:t>2</a:t>
            </a:r>
            <a:r>
              <a:rPr dirty="0" spc="-325"/>
              <a:t> </a:t>
            </a:r>
            <a:r>
              <a:rPr dirty="0" spc="65"/>
              <a:t>registros</a:t>
            </a:r>
            <a:r>
              <a:rPr dirty="0" spc="-330"/>
              <a:t> </a:t>
            </a:r>
            <a:r>
              <a:rPr dirty="0" spc="60"/>
              <a:t>para</a:t>
            </a:r>
            <a:r>
              <a:rPr dirty="0" spc="-325"/>
              <a:t> </a:t>
            </a:r>
            <a:r>
              <a:rPr dirty="0" spc="40"/>
              <a:t>cada  </a:t>
            </a:r>
            <a:r>
              <a:rPr dirty="0" spc="15"/>
              <a:t>tabla</a:t>
            </a:r>
            <a:r>
              <a:rPr dirty="0" spc="-330"/>
              <a:t> </a:t>
            </a:r>
            <a:r>
              <a:rPr dirty="0" spc="60"/>
              <a:t>para</a:t>
            </a:r>
            <a:r>
              <a:rPr dirty="0" spc="-325"/>
              <a:t> </a:t>
            </a:r>
            <a:r>
              <a:rPr dirty="0" spc="-15"/>
              <a:t>el</a:t>
            </a:r>
            <a:r>
              <a:rPr dirty="0" spc="-330"/>
              <a:t> </a:t>
            </a:r>
            <a:r>
              <a:rPr dirty="0" spc="35"/>
              <a:t>siguiente</a:t>
            </a:r>
            <a:r>
              <a:rPr dirty="0" spc="-325"/>
              <a:t> </a:t>
            </a:r>
            <a:r>
              <a:rPr dirty="0" spc="80"/>
              <a:t>modelo</a:t>
            </a:r>
            <a:r>
              <a:rPr dirty="0" spc="-330"/>
              <a:t> </a:t>
            </a:r>
            <a:r>
              <a:rPr dirty="0" spc="-190"/>
              <a:t>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1567" y="2554406"/>
            <a:ext cx="9782189" cy="27622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8525" y="5841324"/>
            <a:ext cx="8267699" cy="2752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452274" y="5841308"/>
            <a:ext cx="8096249" cy="27525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5411" y="609518"/>
            <a:ext cx="10582910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155"/>
              <a:t>15.Crear</a:t>
            </a:r>
            <a:r>
              <a:rPr dirty="0" spc="-330"/>
              <a:t> </a:t>
            </a:r>
            <a:r>
              <a:rPr dirty="0" spc="105"/>
              <a:t>las</a:t>
            </a:r>
            <a:r>
              <a:rPr dirty="0" spc="-325"/>
              <a:t> </a:t>
            </a:r>
            <a:r>
              <a:rPr dirty="0" spc="55"/>
              <a:t>tablas</a:t>
            </a:r>
            <a:r>
              <a:rPr dirty="0" spc="-325"/>
              <a:t> </a:t>
            </a:r>
            <a:r>
              <a:rPr dirty="0" spc="55"/>
              <a:t>y</a:t>
            </a:r>
            <a:r>
              <a:rPr dirty="0" spc="-325"/>
              <a:t> </a:t>
            </a:r>
            <a:r>
              <a:rPr dirty="0" spc="-80"/>
              <a:t>2</a:t>
            </a:r>
            <a:r>
              <a:rPr dirty="0" spc="-325"/>
              <a:t> </a:t>
            </a:r>
            <a:r>
              <a:rPr dirty="0" spc="65"/>
              <a:t>registros</a:t>
            </a:r>
            <a:r>
              <a:rPr dirty="0" spc="-330"/>
              <a:t> </a:t>
            </a:r>
            <a:r>
              <a:rPr dirty="0" spc="60"/>
              <a:t>para</a:t>
            </a:r>
            <a:r>
              <a:rPr dirty="0" spc="-325"/>
              <a:t> </a:t>
            </a:r>
            <a:r>
              <a:rPr dirty="0" spc="40"/>
              <a:t>cada  </a:t>
            </a:r>
            <a:r>
              <a:rPr dirty="0" spc="15"/>
              <a:t>tabla</a:t>
            </a:r>
            <a:r>
              <a:rPr dirty="0" spc="-330"/>
              <a:t> </a:t>
            </a:r>
            <a:r>
              <a:rPr dirty="0" spc="60"/>
              <a:t>para</a:t>
            </a:r>
            <a:r>
              <a:rPr dirty="0" spc="-325"/>
              <a:t> </a:t>
            </a:r>
            <a:r>
              <a:rPr dirty="0" spc="-15"/>
              <a:t>el</a:t>
            </a:r>
            <a:r>
              <a:rPr dirty="0" spc="-330"/>
              <a:t> </a:t>
            </a:r>
            <a:r>
              <a:rPr dirty="0" spc="35"/>
              <a:t>siguiente</a:t>
            </a:r>
            <a:r>
              <a:rPr dirty="0" spc="-325"/>
              <a:t> </a:t>
            </a:r>
            <a:r>
              <a:rPr dirty="0" spc="80"/>
              <a:t>modelo</a:t>
            </a:r>
            <a:r>
              <a:rPr dirty="0" spc="-330"/>
              <a:t> </a:t>
            </a:r>
            <a:r>
              <a:rPr dirty="0" spc="-190"/>
              <a:t>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40804" y="1866594"/>
            <a:ext cx="12411089" cy="8105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140"/>
              <a:t>16.Crear</a:t>
            </a:r>
            <a:r>
              <a:rPr dirty="0" spc="-325"/>
              <a:t> </a:t>
            </a:r>
            <a:r>
              <a:rPr dirty="0" spc="-15"/>
              <a:t>el</a:t>
            </a:r>
            <a:r>
              <a:rPr dirty="0" spc="-325"/>
              <a:t> </a:t>
            </a:r>
            <a:r>
              <a:rPr dirty="0" spc="80"/>
              <a:t>modelo</a:t>
            </a:r>
            <a:r>
              <a:rPr dirty="0" spc="-320"/>
              <a:t> </a:t>
            </a:r>
            <a:r>
              <a:rPr dirty="0" spc="35"/>
              <a:t>entidad</a:t>
            </a:r>
            <a:r>
              <a:rPr dirty="0" spc="-325"/>
              <a:t> </a:t>
            </a:r>
            <a:r>
              <a:rPr dirty="0" spc="10"/>
              <a:t>relación</a:t>
            </a:r>
            <a:r>
              <a:rPr dirty="0" spc="-325"/>
              <a:t> </a:t>
            </a:r>
            <a:r>
              <a:rPr dirty="0" spc="30"/>
              <a:t>ER</a:t>
            </a:r>
            <a:r>
              <a:rPr dirty="0" spc="-320"/>
              <a:t> </a:t>
            </a:r>
            <a:r>
              <a:rPr dirty="0" spc="55"/>
              <a:t>y</a:t>
            </a:r>
            <a:r>
              <a:rPr dirty="0" spc="-325"/>
              <a:t> </a:t>
            </a:r>
            <a:r>
              <a:rPr dirty="0" spc="204"/>
              <a:t>su</a:t>
            </a:r>
            <a:r>
              <a:rPr dirty="0" spc="-325"/>
              <a:t> </a:t>
            </a:r>
            <a:r>
              <a:rPr dirty="0" spc="75"/>
              <a:t>código</a:t>
            </a:r>
            <a:r>
              <a:rPr dirty="0" spc="-320"/>
              <a:t> </a:t>
            </a:r>
            <a:r>
              <a:rPr dirty="0" spc="-75"/>
              <a:t>SQL.</a:t>
            </a:r>
            <a:r>
              <a:rPr dirty="0" spc="-325"/>
              <a:t> </a:t>
            </a:r>
            <a:r>
              <a:rPr dirty="0" spc="60"/>
              <a:t>De</a:t>
            </a:r>
            <a:r>
              <a:rPr dirty="0" spc="-325"/>
              <a:t> </a:t>
            </a:r>
            <a:r>
              <a:rPr dirty="0" spc="145"/>
              <a:t>"Una  </a:t>
            </a:r>
            <a:r>
              <a:rPr dirty="0" spc="65"/>
              <a:t>empresa </a:t>
            </a:r>
            <a:r>
              <a:rPr dirty="0" spc="45"/>
              <a:t>compra</a:t>
            </a:r>
            <a:r>
              <a:rPr dirty="0" spc="-720"/>
              <a:t> </a:t>
            </a:r>
            <a:r>
              <a:rPr dirty="0" spc="20"/>
              <a:t>vehículos".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83145" y="2004730"/>
            <a:ext cx="13925549" cy="47148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183145" y="7350404"/>
            <a:ext cx="14106539" cy="1771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140"/>
              <a:t>16.Crear</a:t>
            </a:r>
            <a:r>
              <a:rPr dirty="0" spc="-325"/>
              <a:t> </a:t>
            </a:r>
            <a:r>
              <a:rPr dirty="0" spc="-15"/>
              <a:t>el</a:t>
            </a:r>
            <a:r>
              <a:rPr dirty="0" spc="-325"/>
              <a:t> </a:t>
            </a:r>
            <a:r>
              <a:rPr dirty="0" spc="80"/>
              <a:t>modelo</a:t>
            </a:r>
            <a:r>
              <a:rPr dirty="0" spc="-320"/>
              <a:t> </a:t>
            </a:r>
            <a:r>
              <a:rPr dirty="0" spc="35"/>
              <a:t>entidad</a:t>
            </a:r>
            <a:r>
              <a:rPr dirty="0" spc="-325"/>
              <a:t> </a:t>
            </a:r>
            <a:r>
              <a:rPr dirty="0" spc="10"/>
              <a:t>relación</a:t>
            </a:r>
            <a:r>
              <a:rPr dirty="0" spc="-325"/>
              <a:t> </a:t>
            </a:r>
            <a:r>
              <a:rPr dirty="0" spc="30"/>
              <a:t>ER</a:t>
            </a:r>
            <a:r>
              <a:rPr dirty="0" spc="-320"/>
              <a:t> </a:t>
            </a:r>
            <a:r>
              <a:rPr dirty="0" spc="55"/>
              <a:t>y</a:t>
            </a:r>
            <a:r>
              <a:rPr dirty="0" spc="-325"/>
              <a:t> </a:t>
            </a:r>
            <a:r>
              <a:rPr dirty="0" spc="204"/>
              <a:t>su</a:t>
            </a:r>
            <a:r>
              <a:rPr dirty="0" spc="-325"/>
              <a:t> </a:t>
            </a:r>
            <a:r>
              <a:rPr dirty="0" spc="75"/>
              <a:t>código</a:t>
            </a:r>
            <a:r>
              <a:rPr dirty="0" spc="-320"/>
              <a:t> </a:t>
            </a:r>
            <a:r>
              <a:rPr dirty="0" spc="-75"/>
              <a:t>SQL.</a:t>
            </a:r>
            <a:r>
              <a:rPr dirty="0" spc="-325"/>
              <a:t> </a:t>
            </a:r>
            <a:r>
              <a:rPr dirty="0" spc="60"/>
              <a:t>De</a:t>
            </a:r>
            <a:r>
              <a:rPr dirty="0" spc="-325"/>
              <a:t> </a:t>
            </a:r>
            <a:r>
              <a:rPr dirty="0" spc="145"/>
              <a:t>"Una  </a:t>
            </a:r>
            <a:r>
              <a:rPr dirty="0" spc="65"/>
              <a:t>empresa </a:t>
            </a:r>
            <a:r>
              <a:rPr dirty="0" spc="45"/>
              <a:t>compra</a:t>
            </a:r>
            <a:r>
              <a:rPr dirty="0" spc="-720"/>
              <a:t> </a:t>
            </a:r>
            <a:r>
              <a:rPr dirty="0" spc="20"/>
              <a:t>vehículos".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1959467"/>
            <a:ext cx="15659099" cy="3581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62267" y="5979688"/>
            <a:ext cx="12563459" cy="3276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140"/>
              <a:t>16.Crear</a:t>
            </a:r>
            <a:r>
              <a:rPr dirty="0" spc="-325"/>
              <a:t> </a:t>
            </a:r>
            <a:r>
              <a:rPr dirty="0" spc="-15"/>
              <a:t>el</a:t>
            </a:r>
            <a:r>
              <a:rPr dirty="0" spc="-325"/>
              <a:t> </a:t>
            </a:r>
            <a:r>
              <a:rPr dirty="0" spc="80"/>
              <a:t>modelo</a:t>
            </a:r>
            <a:r>
              <a:rPr dirty="0" spc="-320"/>
              <a:t> </a:t>
            </a:r>
            <a:r>
              <a:rPr dirty="0" spc="35"/>
              <a:t>entidad</a:t>
            </a:r>
            <a:r>
              <a:rPr dirty="0" spc="-325"/>
              <a:t> </a:t>
            </a:r>
            <a:r>
              <a:rPr dirty="0" spc="10"/>
              <a:t>relación</a:t>
            </a:r>
            <a:r>
              <a:rPr dirty="0" spc="-325"/>
              <a:t> </a:t>
            </a:r>
            <a:r>
              <a:rPr dirty="0" spc="30"/>
              <a:t>ER</a:t>
            </a:r>
            <a:r>
              <a:rPr dirty="0" spc="-320"/>
              <a:t> </a:t>
            </a:r>
            <a:r>
              <a:rPr dirty="0" spc="55"/>
              <a:t>y</a:t>
            </a:r>
            <a:r>
              <a:rPr dirty="0" spc="-325"/>
              <a:t> </a:t>
            </a:r>
            <a:r>
              <a:rPr dirty="0" spc="204"/>
              <a:t>su</a:t>
            </a:r>
            <a:r>
              <a:rPr dirty="0" spc="-325"/>
              <a:t> </a:t>
            </a:r>
            <a:r>
              <a:rPr dirty="0" spc="75"/>
              <a:t>código</a:t>
            </a:r>
            <a:r>
              <a:rPr dirty="0" spc="-320"/>
              <a:t> </a:t>
            </a:r>
            <a:r>
              <a:rPr dirty="0" spc="-75"/>
              <a:t>SQL.</a:t>
            </a:r>
            <a:r>
              <a:rPr dirty="0" spc="-325"/>
              <a:t> </a:t>
            </a:r>
            <a:r>
              <a:rPr dirty="0" spc="60"/>
              <a:t>De</a:t>
            </a:r>
            <a:r>
              <a:rPr dirty="0" spc="-325"/>
              <a:t> </a:t>
            </a:r>
            <a:r>
              <a:rPr dirty="0" spc="145"/>
              <a:t>"Una  </a:t>
            </a:r>
            <a:r>
              <a:rPr dirty="0" spc="65"/>
              <a:t>empresa </a:t>
            </a:r>
            <a:r>
              <a:rPr dirty="0" spc="45"/>
              <a:t>compra</a:t>
            </a:r>
            <a:r>
              <a:rPr dirty="0" spc="-720"/>
              <a:t> </a:t>
            </a:r>
            <a:r>
              <a:rPr dirty="0" spc="20"/>
              <a:t>vehículos".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53549" y="1970318"/>
            <a:ext cx="12982589" cy="5010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32342" y="7242261"/>
            <a:ext cx="14220839" cy="2266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140"/>
              <a:t>16.Crear</a:t>
            </a:r>
            <a:r>
              <a:rPr dirty="0" spc="-325"/>
              <a:t> </a:t>
            </a:r>
            <a:r>
              <a:rPr dirty="0" spc="-15"/>
              <a:t>el</a:t>
            </a:r>
            <a:r>
              <a:rPr dirty="0" spc="-325"/>
              <a:t> </a:t>
            </a:r>
            <a:r>
              <a:rPr dirty="0" spc="80"/>
              <a:t>modelo</a:t>
            </a:r>
            <a:r>
              <a:rPr dirty="0" spc="-320"/>
              <a:t> </a:t>
            </a:r>
            <a:r>
              <a:rPr dirty="0" spc="35"/>
              <a:t>entidad</a:t>
            </a:r>
            <a:r>
              <a:rPr dirty="0" spc="-325"/>
              <a:t> </a:t>
            </a:r>
            <a:r>
              <a:rPr dirty="0" spc="10"/>
              <a:t>relación</a:t>
            </a:r>
            <a:r>
              <a:rPr dirty="0" spc="-325"/>
              <a:t> </a:t>
            </a:r>
            <a:r>
              <a:rPr dirty="0" spc="30"/>
              <a:t>ER</a:t>
            </a:r>
            <a:r>
              <a:rPr dirty="0" spc="-320"/>
              <a:t> </a:t>
            </a:r>
            <a:r>
              <a:rPr dirty="0" spc="55"/>
              <a:t>y</a:t>
            </a:r>
            <a:r>
              <a:rPr dirty="0" spc="-325"/>
              <a:t> </a:t>
            </a:r>
            <a:r>
              <a:rPr dirty="0" spc="204"/>
              <a:t>su</a:t>
            </a:r>
            <a:r>
              <a:rPr dirty="0" spc="-325"/>
              <a:t> </a:t>
            </a:r>
            <a:r>
              <a:rPr dirty="0" spc="75"/>
              <a:t>código</a:t>
            </a:r>
            <a:r>
              <a:rPr dirty="0" spc="-320"/>
              <a:t> </a:t>
            </a:r>
            <a:r>
              <a:rPr dirty="0" spc="-75"/>
              <a:t>SQL.</a:t>
            </a:r>
            <a:r>
              <a:rPr dirty="0" spc="-325"/>
              <a:t> </a:t>
            </a:r>
            <a:r>
              <a:rPr dirty="0" spc="60"/>
              <a:t>De</a:t>
            </a:r>
            <a:r>
              <a:rPr dirty="0" spc="-325"/>
              <a:t> </a:t>
            </a:r>
            <a:r>
              <a:rPr dirty="0" spc="145"/>
              <a:t>"Una  </a:t>
            </a:r>
            <a:r>
              <a:rPr dirty="0" spc="65"/>
              <a:t>empresa </a:t>
            </a:r>
            <a:r>
              <a:rPr dirty="0" spc="45"/>
              <a:t>compra</a:t>
            </a:r>
            <a:r>
              <a:rPr dirty="0" spc="-720"/>
              <a:t> </a:t>
            </a:r>
            <a:r>
              <a:rPr dirty="0" spc="20"/>
              <a:t>vehículos".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8610" y="1797176"/>
            <a:ext cx="12715859" cy="48734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03872" y="6752310"/>
            <a:ext cx="14020799" cy="1019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28700" y="8111230"/>
            <a:ext cx="15992459" cy="15239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140"/>
              <a:t>16.Crear</a:t>
            </a:r>
            <a:r>
              <a:rPr dirty="0" spc="-325"/>
              <a:t> </a:t>
            </a:r>
            <a:r>
              <a:rPr dirty="0" spc="-15"/>
              <a:t>el</a:t>
            </a:r>
            <a:r>
              <a:rPr dirty="0" spc="-325"/>
              <a:t> </a:t>
            </a:r>
            <a:r>
              <a:rPr dirty="0" spc="80"/>
              <a:t>modelo</a:t>
            </a:r>
            <a:r>
              <a:rPr dirty="0" spc="-320"/>
              <a:t> </a:t>
            </a:r>
            <a:r>
              <a:rPr dirty="0" spc="35"/>
              <a:t>entidad</a:t>
            </a:r>
            <a:r>
              <a:rPr dirty="0" spc="-325"/>
              <a:t> </a:t>
            </a:r>
            <a:r>
              <a:rPr dirty="0" spc="10"/>
              <a:t>relación</a:t>
            </a:r>
            <a:r>
              <a:rPr dirty="0" spc="-325"/>
              <a:t> </a:t>
            </a:r>
            <a:r>
              <a:rPr dirty="0" spc="30"/>
              <a:t>ER</a:t>
            </a:r>
            <a:r>
              <a:rPr dirty="0" spc="-320"/>
              <a:t> </a:t>
            </a:r>
            <a:r>
              <a:rPr dirty="0" spc="55"/>
              <a:t>y</a:t>
            </a:r>
            <a:r>
              <a:rPr dirty="0" spc="-325"/>
              <a:t> </a:t>
            </a:r>
            <a:r>
              <a:rPr dirty="0" spc="204"/>
              <a:t>su</a:t>
            </a:r>
            <a:r>
              <a:rPr dirty="0" spc="-325"/>
              <a:t> </a:t>
            </a:r>
            <a:r>
              <a:rPr dirty="0" spc="75"/>
              <a:t>código</a:t>
            </a:r>
            <a:r>
              <a:rPr dirty="0" spc="-320"/>
              <a:t> </a:t>
            </a:r>
            <a:r>
              <a:rPr dirty="0" spc="-75"/>
              <a:t>SQL.</a:t>
            </a:r>
            <a:r>
              <a:rPr dirty="0" spc="-325"/>
              <a:t> </a:t>
            </a:r>
            <a:r>
              <a:rPr dirty="0" spc="60"/>
              <a:t>De</a:t>
            </a:r>
            <a:r>
              <a:rPr dirty="0" spc="-325"/>
              <a:t> </a:t>
            </a:r>
            <a:r>
              <a:rPr dirty="0" spc="145"/>
              <a:t>"Una  </a:t>
            </a:r>
            <a:r>
              <a:rPr dirty="0" spc="65"/>
              <a:t>empresa </a:t>
            </a:r>
            <a:r>
              <a:rPr dirty="0" spc="45"/>
              <a:t>compra</a:t>
            </a:r>
            <a:r>
              <a:rPr dirty="0" spc="-720"/>
              <a:t> </a:t>
            </a:r>
            <a:r>
              <a:rPr dirty="0" spc="20"/>
              <a:t>vehículos".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853" y="4000994"/>
            <a:ext cx="4281170" cy="6286500"/>
          </a:xfrm>
          <a:custGeom>
            <a:avLst/>
            <a:gdLst/>
            <a:ahLst/>
            <a:cxnLst/>
            <a:rect l="l" t="t" r="r" b="b"/>
            <a:pathLst>
              <a:path w="4281170" h="6286500">
                <a:moveTo>
                  <a:pt x="3381375" y="5258028"/>
                </a:moveTo>
                <a:lnTo>
                  <a:pt x="2536063" y="3795992"/>
                </a:lnTo>
                <a:lnTo>
                  <a:pt x="845324" y="3795992"/>
                </a:lnTo>
                <a:lnTo>
                  <a:pt x="0" y="5258028"/>
                </a:lnTo>
                <a:lnTo>
                  <a:pt x="594436" y="6286004"/>
                </a:lnTo>
                <a:lnTo>
                  <a:pt x="2787027" y="6286004"/>
                </a:lnTo>
                <a:lnTo>
                  <a:pt x="3381375" y="5258028"/>
                </a:lnTo>
                <a:close/>
              </a:path>
              <a:path w="4281170" h="6286500">
                <a:moveTo>
                  <a:pt x="4280662" y="781037"/>
                </a:moveTo>
                <a:lnTo>
                  <a:pt x="3830624" y="0"/>
                </a:lnTo>
                <a:lnTo>
                  <a:pt x="2930474" y="0"/>
                </a:lnTo>
                <a:lnTo>
                  <a:pt x="2480437" y="781037"/>
                </a:lnTo>
                <a:lnTo>
                  <a:pt x="2930537" y="1562074"/>
                </a:lnTo>
                <a:lnTo>
                  <a:pt x="3830624" y="1562074"/>
                </a:lnTo>
                <a:lnTo>
                  <a:pt x="4280662" y="781037"/>
                </a:lnTo>
                <a:close/>
              </a:path>
            </a:pathLst>
          </a:custGeom>
          <a:solidFill>
            <a:srgbClr val="00A1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986905" y="3513277"/>
            <a:ext cx="8668385" cy="0"/>
          </a:xfrm>
          <a:custGeom>
            <a:avLst/>
            <a:gdLst/>
            <a:ahLst/>
            <a:cxnLst/>
            <a:rect l="l" t="t" r="r" b="b"/>
            <a:pathLst>
              <a:path w="8668385" h="0">
                <a:moveTo>
                  <a:pt x="0" y="0"/>
                </a:moveTo>
                <a:lnTo>
                  <a:pt x="8667814" y="0"/>
                </a:lnTo>
              </a:path>
            </a:pathLst>
          </a:custGeom>
          <a:ln w="90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86905" y="6600017"/>
            <a:ext cx="8668385" cy="0"/>
          </a:xfrm>
          <a:custGeom>
            <a:avLst/>
            <a:gdLst/>
            <a:ahLst/>
            <a:cxnLst/>
            <a:rect l="l" t="t" r="r" b="b"/>
            <a:pathLst>
              <a:path w="8668385" h="0">
                <a:moveTo>
                  <a:pt x="0" y="0"/>
                </a:moveTo>
                <a:lnTo>
                  <a:pt x="8667814" y="0"/>
                </a:lnTo>
              </a:path>
            </a:pathLst>
          </a:custGeom>
          <a:ln w="90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15647" y="561216"/>
            <a:ext cx="5769610" cy="2606675"/>
          </a:xfrm>
          <a:prstGeom prst="rect"/>
        </p:spPr>
        <p:txBody>
          <a:bodyPr wrap="square" lIns="0" tIns="62865" rIns="0" bIns="0" rtlCol="0" vert="horz">
            <a:spAutoFit/>
          </a:bodyPr>
          <a:lstStyle/>
          <a:p>
            <a:pPr marL="12700" marR="5080">
              <a:lnSpc>
                <a:spcPts val="10130"/>
              </a:lnSpc>
              <a:spcBef>
                <a:spcPts val="495"/>
              </a:spcBef>
            </a:pPr>
            <a:r>
              <a:rPr dirty="0" sz="8500" spc="-150">
                <a:solidFill>
                  <a:srgbClr val="000000"/>
                </a:solidFill>
              </a:rPr>
              <a:t>MANEJO </a:t>
            </a:r>
            <a:r>
              <a:rPr dirty="0" sz="8500" spc="75">
                <a:solidFill>
                  <a:srgbClr val="000000"/>
                </a:solidFill>
              </a:rPr>
              <a:t>DE  </a:t>
            </a:r>
            <a:r>
              <a:rPr dirty="0" sz="8500" spc="-350">
                <a:solidFill>
                  <a:srgbClr val="000000"/>
                </a:solidFill>
              </a:rPr>
              <a:t>C</a:t>
            </a:r>
            <a:r>
              <a:rPr dirty="0" sz="8500" spc="55">
                <a:solidFill>
                  <a:srgbClr val="000000"/>
                </a:solidFill>
              </a:rPr>
              <a:t>O</a:t>
            </a:r>
            <a:r>
              <a:rPr dirty="0" sz="8500" spc="195">
                <a:solidFill>
                  <a:srgbClr val="000000"/>
                </a:solidFill>
              </a:rPr>
              <a:t>N</a:t>
            </a:r>
            <a:r>
              <a:rPr dirty="0" sz="8500" spc="-350">
                <a:solidFill>
                  <a:srgbClr val="000000"/>
                </a:solidFill>
              </a:rPr>
              <a:t>C</a:t>
            </a:r>
            <a:r>
              <a:rPr dirty="0" sz="8500" spc="-140">
                <a:solidFill>
                  <a:srgbClr val="000000"/>
                </a:solidFill>
              </a:rPr>
              <a:t>E</a:t>
            </a:r>
            <a:r>
              <a:rPr dirty="0" sz="8500" spc="190">
                <a:solidFill>
                  <a:srgbClr val="000000"/>
                </a:solidFill>
              </a:rPr>
              <a:t>P</a:t>
            </a:r>
            <a:r>
              <a:rPr dirty="0" sz="8500" spc="-520">
                <a:solidFill>
                  <a:srgbClr val="000000"/>
                </a:solidFill>
              </a:rPr>
              <a:t>T</a:t>
            </a:r>
            <a:r>
              <a:rPr dirty="0" sz="8500" spc="55">
                <a:solidFill>
                  <a:srgbClr val="000000"/>
                </a:solidFill>
              </a:rPr>
              <a:t>O</a:t>
            </a:r>
            <a:r>
              <a:rPr dirty="0" sz="8500" spc="670">
                <a:solidFill>
                  <a:srgbClr val="000000"/>
                </a:solidFill>
              </a:rPr>
              <a:t>S</a:t>
            </a:r>
            <a:endParaRPr sz="8500"/>
          </a:p>
        </p:txBody>
      </p:sp>
      <p:sp>
        <p:nvSpPr>
          <p:cNvPr id="6" name="object 6"/>
          <p:cNvSpPr txBox="1"/>
          <p:nvPr/>
        </p:nvSpPr>
        <p:spPr>
          <a:xfrm>
            <a:off x="8974205" y="653813"/>
            <a:ext cx="8686800" cy="12636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750" spc="-375">
                <a:latin typeface="Trebuchet MS"/>
                <a:cs typeface="Trebuchet MS"/>
              </a:rPr>
              <a:t>1.</a:t>
            </a:r>
            <a:r>
              <a:rPr dirty="0" sz="3750" spc="-195">
                <a:latin typeface="Trebuchet MS"/>
                <a:cs typeface="Trebuchet MS"/>
              </a:rPr>
              <a:t> </a:t>
            </a:r>
            <a:r>
              <a:rPr dirty="0" sz="3750" spc="155">
                <a:latin typeface="Trebuchet MS"/>
                <a:cs typeface="Trebuchet MS"/>
              </a:rPr>
              <a:t>¿Qué</a:t>
            </a:r>
            <a:r>
              <a:rPr dirty="0" sz="3750" spc="-190">
                <a:latin typeface="Trebuchet MS"/>
                <a:cs typeface="Trebuchet MS"/>
              </a:rPr>
              <a:t> </a:t>
            </a:r>
            <a:r>
              <a:rPr dirty="0" sz="3750" spc="200">
                <a:latin typeface="Trebuchet MS"/>
                <a:cs typeface="Trebuchet MS"/>
              </a:rPr>
              <a:t>son</a:t>
            </a:r>
            <a:r>
              <a:rPr dirty="0" sz="3750" spc="-195">
                <a:latin typeface="Trebuchet MS"/>
                <a:cs typeface="Trebuchet MS"/>
              </a:rPr>
              <a:t> </a:t>
            </a:r>
            <a:r>
              <a:rPr dirty="0" sz="3750" spc="120">
                <a:latin typeface="Trebuchet MS"/>
                <a:cs typeface="Trebuchet MS"/>
              </a:rPr>
              <a:t>las</a:t>
            </a:r>
            <a:r>
              <a:rPr dirty="0" sz="3750" spc="-190">
                <a:latin typeface="Trebuchet MS"/>
                <a:cs typeface="Trebuchet MS"/>
              </a:rPr>
              <a:t> </a:t>
            </a:r>
            <a:r>
              <a:rPr dirty="0" sz="3750" spc="165">
                <a:latin typeface="Trebuchet MS"/>
                <a:cs typeface="Trebuchet MS"/>
              </a:rPr>
              <a:t>bases</a:t>
            </a:r>
            <a:r>
              <a:rPr dirty="0" sz="3750" spc="-190">
                <a:latin typeface="Trebuchet MS"/>
                <a:cs typeface="Trebuchet MS"/>
              </a:rPr>
              <a:t> </a:t>
            </a:r>
            <a:r>
              <a:rPr dirty="0" sz="3750" spc="95">
                <a:latin typeface="Trebuchet MS"/>
                <a:cs typeface="Trebuchet MS"/>
              </a:rPr>
              <a:t>de</a:t>
            </a:r>
            <a:r>
              <a:rPr dirty="0" sz="3750" spc="-195">
                <a:latin typeface="Trebuchet MS"/>
                <a:cs typeface="Trebuchet MS"/>
              </a:rPr>
              <a:t> </a:t>
            </a:r>
            <a:r>
              <a:rPr dirty="0" sz="3750" spc="175">
                <a:latin typeface="Trebuchet MS"/>
                <a:cs typeface="Trebuchet MS"/>
              </a:rPr>
              <a:t>datos?</a:t>
            </a:r>
            <a:endParaRPr sz="3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85"/>
              </a:spcBef>
              <a:tabLst>
                <a:tab pos="676275" algn="l"/>
                <a:tab pos="1649095" algn="l"/>
                <a:tab pos="2214245" algn="l"/>
                <a:tab pos="3163570" algn="l"/>
                <a:tab pos="3867150" algn="l"/>
                <a:tab pos="5661660" algn="l"/>
                <a:tab pos="6388735" algn="l"/>
                <a:tab pos="7672705" algn="l"/>
              </a:tabLst>
            </a:pPr>
            <a:r>
              <a:rPr dirty="0" sz="2200" spc="-65">
                <a:latin typeface="Trebuchet MS"/>
                <a:cs typeface="Trebuchet MS"/>
              </a:rPr>
              <a:t>L</a:t>
            </a:r>
            <a:r>
              <a:rPr dirty="0" sz="2200" spc="20">
                <a:latin typeface="Trebuchet MS"/>
                <a:cs typeface="Trebuchet MS"/>
              </a:rPr>
              <a:t>a</a:t>
            </a:r>
            <a:r>
              <a:rPr dirty="0" sz="2200" spc="130">
                <a:latin typeface="Trebuchet MS"/>
                <a:cs typeface="Trebuchet MS"/>
              </a:rPr>
              <a:t>s</a:t>
            </a:r>
            <a:r>
              <a:rPr dirty="0" sz="2200" spc="130">
                <a:latin typeface="Trebuchet MS"/>
                <a:cs typeface="Trebuchet MS"/>
              </a:rPr>
              <a:t>	</a:t>
            </a:r>
            <a:r>
              <a:rPr dirty="0" sz="2200" spc="50">
                <a:latin typeface="Trebuchet MS"/>
                <a:cs typeface="Trebuchet MS"/>
              </a:rPr>
              <a:t>b</a:t>
            </a:r>
            <a:r>
              <a:rPr dirty="0" sz="2200" spc="20">
                <a:latin typeface="Trebuchet MS"/>
                <a:cs typeface="Trebuchet MS"/>
              </a:rPr>
              <a:t>a</a:t>
            </a:r>
            <a:r>
              <a:rPr dirty="0" sz="2200" spc="130">
                <a:latin typeface="Trebuchet MS"/>
                <a:cs typeface="Trebuchet MS"/>
              </a:rPr>
              <a:t>s</a:t>
            </a:r>
            <a:r>
              <a:rPr dirty="0" sz="2200" spc="-25">
                <a:latin typeface="Trebuchet MS"/>
                <a:cs typeface="Trebuchet MS"/>
              </a:rPr>
              <a:t>e</a:t>
            </a:r>
            <a:r>
              <a:rPr dirty="0" sz="2200" spc="130">
                <a:latin typeface="Trebuchet MS"/>
                <a:cs typeface="Trebuchet MS"/>
              </a:rPr>
              <a:t>s</a:t>
            </a:r>
            <a:r>
              <a:rPr dirty="0" sz="2200" spc="130">
                <a:latin typeface="Trebuchet MS"/>
                <a:cs typeface="Trebuchet MS"/>
              </a:rPr>
              <a:t>	</a:t>
            </a:r>
            <a:r>
              <a:rPr dirty="0" sz="2200" spc="60">
                <a:latin typeface="Trebuchet MS"/>
                <a:cs typeface="Trebuchet MS"/>
              </a:rPr>
              <a:t>d</a:t>
            </a:r>
            <a:r>
              <a:rPr dirty="0" sz="2200" spc="-25">
                <a:latin typeface="Trebuchet MS"/>
                <a:cs typeface="Trebuchet MS"/>
              </a:rPr>
              <a:t>e</a:t>
            </a:r>
            <a:r>
              <a:rPr dirty="0" sz="2200" spc="-25">
                <a:latin typeface="Trebuchet MS"/>
                <a:cs typeface="Trebuchet MS"/>
              </a:rPr>
              <a:t>	</a:t>
            </a:r>
            <a:r>
              <a:rPr dirty="0" sz="2200" spc="60">
                <a:latin typeface="Trebuchet MS"/>
                <a:cs typeface="Trebuchet MS"/>
              </a:rPr>
              <a:t>d</a:t>
            </a:r>
            <a:r>
              <a:rPr dirty="0" sz="2200" spc="20">
                <a:latin typeface="Trebuchet MS"/>
                <a:cs typeface="Trebuchet MS"/>
              </a:rPr>
              <a:t>a</a:t>
            </a:r>
            <a:r>
              <a:rPr dirty="0" sz="2200" spc="-125">
                <a:latin typeface="Trebuchet MS"/>
                <a:cs typeface="Trebuchet MS"/>
              </a:rPr>
              <a:t>t</a:t>
            </a:r>
            <a:r>
              <a:rPr dirty="0" sz="2200" spc="75">
                <a:latin typeface="Trebuchet MS"/>
                <a:cs typeface="Trebuchet MS"/>
              </a:rPr>
              <a:t>o</a:t>
            </a:r>
            <a:r>
              <a:rPr dirty="0" sz="2200" spc="130">
                <a:latin typeface="Trebuchet MS"/>
                <a:cs typeface="Trebuchet MS"/>
              </a:rPr>
              <a:t>s</a:t>
            </a:r>
            <a:r>
              <a:rPr dirty="0" sz="2200" spc="130">
                <a:latin typeface="Trebuchet MS"/>
                <a:cs typeface="Trebuchet MS"/>
              </a:rPr>
              <a:t>	</a:t>
            </a:r>
            <a:r>
              <a:rPr dirty="0" sz="2200" spc="130">
                <a:latin typeface="Trebuchet MS"/>
                <a:cs typeface="Trebuchet MS"/>
              </a:rPr>
              <a:t>s</a:t>
            </a:r>
            <a:r>
              <a:rPr dirty="0" sz="2200" spc="75">
                <a:latin typeface="Trebuchet MS"/>
                <a:cs typeface="Trebuchet MS"/>
              </a:rPr>
              <a:t>o</a:t>
            </a:r>
            <a:r>
              <a:rPr dirty="0" sz="2200" spc="80">
                <a:latin typeface="Trebuchet MS"/>
                <a:cs typeface="Trebuchet MS"/>
              </a:rPr>
              <a:t>n</a:t>
            </a:r>
            <a:r>
              <a:rPr dirty="0" sz="2200" spc="80">
                <a:latin typeface="Trebuchet MS"/>
                <a:cs typeface="Trebuchet MS"/>
              </a:rPr>
              <a:t>	</a:t>
            </a:r>
            <a:r>
              <a:rPr dirty="0" sz="2200" spc="80">
                <a:latin typeface="Trebuchet MS"/>
                <a:cs typeface="Trebuchet MS"/>
              </a:rPr>
              <a:t>"</a:t>
            </a:r>
            <a:r>
              <a:rPr dirty="0" sz="2200" spc="20">
                <a:latin typeface="Trebuchet MS"/>
                <a:cs typeface="Trebuchet MS"/>
              </a:rPr>
              <a:t>a</a:t>
            </a:r>
            <a:r>
              <a:rPr dirty="0" sz="2200" spc="-25">
                <a:latin typeface="Trebuchet MS"/>
                <a:cs typeface="Trebuchet MS"/>
              </a:rPr>
              <a:t>l</a:t>
            </a:r>
            <a:r>
              <a:rPr dirty="0" sz="2200" spc="50">
                <a:latin typeface="Trebuchet MS"/>
                <a:cs typeface="Trebuchet MS"/>
              </a:rPr>
              <a:t>m</a:t>
            </a:r>
            <a:r>
              <a:rPr dirty="0" sz="2200" spc="20">
                <a:latin typeface="Trebuchet MS"/>
                <a:cs typeface="Trebuchet MS"/>
              </a:rPr>
              <a:t>a</a:t>
            </a:r>
            <a:r>
              <a:rPr dirty="0" sz="2200" spc="-60">
                <a:latin typeface="Trebuchet MS"/>
                <a:cs typeface="Trebuchet MS"/>
              </a:rPr>
              <a:t>c</a:t>
            </a:r>
            <a:r>
              <a:rPr dirty="0" sz="2200" spc="-25">
                <a:latin typeface="Trebuchet MS"/>
                <a:cs typeface="Trebuchet MS"/>
              </a:rPr>
              <a:t>e</a:t>
            </a:r>
            <a:r>
              <a:rPr dirty="0" sz="2200" spc="80">
                <a:latin typeface="Trebuchet MS"/>
                <a:cs typeface="Trebuchet MS"/>
              </a:rPr>
              <a:t>n</a:t>
            </a:r>
            <a:r>
              <a:rPr dirty="0" sz="2200" spc="-25">
                <a:latin typeface="Trebuchet MS"/>
                <a:cs typeface="Trebuchet MS"/>
              </a:rPr>
              <a:t>e</a:t>
            </a:r>
            <a:r>
              <a:rPr dirty="0" sz="2200" spc="130">
                <a:latin typeface="Trebuchet MS"/>
                <a:cs typeface="Trebuchet MS"/>
              </a:rPr>
              <a:t>s</a:t>
            </a:r>
            <a:r>
              <a:rPr dirty="0" sz="2200" spc="80">
                <a:latin typeface="Trebuchet MS"/>
                <a:cs typeface="Trebuchet MS"/>
              </a:rPr>
              <a:t>"</a:t>
            </a:r>
            <a:r>
              <a:rPr dirty="0" sz="2200" spc="80">
                <a:latin typeface="Trebuchet MS"/>
                <a:cs typeface="Trebuchet MS"/>
              </a:rPr>
              <a:t>	</a:t>
            </a:r>
            <a:r>
              <a:rPr dirty="0" sz="2200" spc="60">
                <a:latin typeface="Trebuchet MS"/>
                <a:cs typeface="Trebuchet MS"/>
              </a:rPr>
              <a:t>q</a:t>
            </a:r>
            <a:r>
              <a:rPr dirty="0" sz="2200" spc="70">
                <a:latin typeface="Trebuchet MS"/>
                <a:cs typeface="Trebuchet MS"/>
              </a:rPr>
              <a:t>u</a:t>
            </a:r>
            <a:r>
              <a:rPr dirty="0" sz="2200" spc="-25">
                <a:latin typeface="Trebuchet MS"/>
                <a:cs typeface="Trebuchet MS"/>
              </a:rPr>
              <a:t>e</a:t>
            </a:r>
            <a:r>
              <a:rPr dirty="0" sz="2200" spc="-25">
                <a:latin typeface="Trebuchet MS"/>
                <a:cs typeface="Trebuchet MS"/>
              </a:rPr>
              <a:t>	</a:t>
            </a:r>
            <a:r>
              <a:rPr dirty="0" sz="2200">
                <a:latin typeface="Trebuchet MS"/>
                <a:cs typeface="Trebuchet MS"/>
              </a:rPr>
              <a:t>g</a:t>
            </a:r>
            <a:r>
              <a:rPr dirty="0" sz="2200" spc="70">
                <a:latin typeface="Trebuchet MS"/>
                <a:cs typeface="Trebuchet MS"/>
              </a:rPr>
              <a:t>u</a:t>
            </a:r>
            <a:r>
              <a:rPr dirty="0" sz="2200" spc="20">
                <a:latin typeface="Trebuchet MS"/>
                <a:cs typeface="Trebuchet MS"/>
              </a:rPr>
              <a:t>a</a:t>
            </a:r>
            <a:r>
              <a:rPr dirty="0" sz="2200" spc="-35">
                <a:latin typeface="Trebuchet MS"/>
                <a:cs typeface="Trebuchet MS"/>
              </a:rPr>
              <a:t>r</a:t>
            </a:r>
            <a:r>
              <a:rPr dirty="0" sz="2200" spc="60">
                <a:latin typeface="Trebuchet MS"/>
                <a:cs typeface="Trebuchet MS"/>
              </a:rPr>
              <a:t>d</a:t>
            </a:r>
            <a:r>
              <a:rPr dirty="0" sz="2200" spc="20">
                <a:latin typeface="Trebuchet MS"/>
                <a:cs typeface="Trebuchet MS"/>
              </a:rPr>
              <a:t>a</a:t>
            </a:r>
            <a:r>
              <a:rPr dirty="0" sz="2200" spc="80">
                <a:latin typeface="Trebuchet MS"/>
                <a:cs typeface="Trebuchet MS"/>
              </a:rPr>
              <a:t>n</a:t>
            </a:r>
            <a:r>
              <a:rPr dirty="0" sz="2200" spc="80">
                <a:latin typeface="Trebuchet MS"/>
                <a:cs typeface="Trebuchet MS"/>
              </a:rPr>
              <a:t>	</a:t>
            </a:r>
            <a:r>
              <a:rPr dirty="0" sz="2200">
                <a:latin typeface="Trebuchet MS"/>
                <a:cs typeface="Trebuchet MS"/>
              </a:rPr>
              <a:t>g</a:t>
            </a:r>
            <a:r>
              <a:rPr dirty="0" sz="2200" spc="-35">
                <a:latin typeface="Trebuchet MS"/>
                <a:cs typeface="Trebuchet MS"/>
              </a:rPr>
              <a:t>r</a:t>
            </a:r>
            <a:r>
              <a:rPr dirty="0" sz="2200" spc="20">
                <a:latin typeface="Trebuchet MS"/>
                <a:cs typeface="Trebuchet MS"/>
              </a:rPr>
              <a:t>a</a:t>
            </a:r>
            <a:r>
              <a:rPr dirty="0" sz="2200" spc="80">
                <a:latin typeface="Trebuchet MS"/>
                <a:cs typeface="Trebuchet MS"/>
              </a:rPr>
              <a:t>n</a:t>
            </a:r>
            <a:r>
              <a:rPr dirty="0" sz="2200" spc="60">
                <a:latin typeface="Trebuchet MS"/>
                <a:cs typeface="Trebuchet MS"/>
              </a:rPr>
              <a:t>d</a:t>
            </a:r>
            <a:r>
              <a:rPr dirty="0" sz="2200" spc="-25">
                <a:latin typeface="Trebuchet MS"/>
                <a:cs typeface="Trebuchet MS"/>
              </a:rPr>
              <a:t>e</a:t>
            </a:r>
            <a:r>
              <a:rPr dirty="0" sz="2200" spc="130">
                <a:latin typeface="Trebuchet MS"/>
                <a:cs typeface="Trebuchet MS"/>
              </a:rPr>
              <a:t>s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74205" y="1891836"/>
            <a:ext cx="8689340" cy="1193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2200" spc="10">
                <a:latin typeface="Trebuchet MS"/>
                <a:cs typeface="Trebuchet MS"/>
              </a:rPr>
              <a:t>cantidades </a:t>
            </a:r>
            <a:r>
              <a:rPr dirty="0" sz="2200" spc="20">
                <a:latin typeface="Trebuchet MS"/>
                <a:cs typeface="Trebuchet MS"/>
              </a:rPr>
              <a:t>de </a:t>
            </a:r>
            <a:r>
              <a:rPr dirty="0" sz="2200" spc="-20">
                <a:latin typeface="Trebuchet MS"/>
                <a:cs typeface="Trebuchet MS"/>
              </a:rPr>
              <a:t>información, </a:t>
            </a:r>
            <a:r>
              <a:rPr dirty="0" sz="2200" spc="30">
                <a:latin typeface="Trebuchet MS"/>
                <a:cs typeface="Trebuchet MS"/>
              </a:rPr>
              <a:t>en </a:t>
            </a:r>
            <a:r>
              <a:rPr dirty="0" sz="2200" spc="15">
                <a:latin typeface="Trebuchet MS"/>
                <a:cs typeface="Trebuchet MS"/>
              </a:rPr>
              <a:t>ellas </a:t>
            </a:r>
            <a:r>
              <a:rPr dirty="0" sz="2200" spc="50">
                <a:latin typeface="Trebuchet MS"/>
                <a:cs typeface="Trebuchet MS"/>
              </a:rPr>
              <a:t>se </a:t>
            </a:r>
            <a:r>
              <a:rPr dirty="0" sz="2200" spc="30">
                <a:latin typeface="Trebuchet MS"/>
                <a:cs typeface="Trebuchet MS"/>
              </a:rPr>
              <a:t>guardan </a:t>
            </a:r>
            <a:r>
              <a:rPr dirty="0" sz="2200" spc="20">
                <a:latin typeface="Trebuchet MS"/>
                <a:cs typeface="Trebuchet MS"/>
              </a:rPr>
              <a:t>de manera</a:t>
            </a:r>
            <a:r>
              <a:rPr dirty="0" sz="2200" spc="-415">
                <a:latin typeface="Trebuchet MS"/>
                <a:cs typeface="Trebuchet MS"/>
              </a:rPr>
              <a:t> </a:t>
            </a:r>
            <a:r>
              <a:rPr dirty="0" sz="2200" spc="30">
                <a:latin typeface="Trebuchet MS"/>
                <a:cs typeface="Trebuchet MS"/>
              </a:rPr>
              <a:t>ordenada  </a:t>
            </a:r>
            <a:r>
              <a:rPr dirty="0" sz="2200" spc="15">
                <a:latin typeface="Trebuchet MS"/>
                <a:cs typeface="Trebuchet MS"/>
              </a:rPr>
              <a:t>para </a:t>
            </a:r>
            <a:r>
              <a:rPr dirty="0" sz="2200" spc="55">
                <a:latin typeface="Trebuchet MS"/>
                <a:cs typeface="Trebuchet MS"/>
              </a:rPr>
              <a:t>después </a:t>
            </a:r>
            <a:r>
              <a:rPr dirty="0" sz="2200" spc="25">
                <a:latin typeface="Trebuchet MS"/>
                <a:cs typeface="Trebuchet MS"/>
              </a:rPr>
              <a:t>poder </a:t>
            </a:r>
            <a:r>
              <a:rPr dirty="0" sz="2200" spc="-5">
                <a:latin typeface="Trebuchet MS"/>
                <a:cs typeface="Trebuchet MS"/>
              </a:rPr>
              <a:t>encontrar </a:t>
            </a:r>
            <a:r>
              <a:rPr dirty="0" sz="2200" spc="40">
                <a:latin typeface="Trebuchet MS"/>
                <a:cs typeface="Trebuchet MS"/>
              </a:rPr>
              <a:t>esa </a:t>
            </a:r>
            <a:r>
              <a:rPr dirty="0" sz="2200" spc="10">
                <a:latin typeface="Trebuchet MS"/>
                <a:cs typeface="Trebuchet MS"/>
              </a:rPr>
              <a:t>información </a:t>
            </a:r>
            <a:r>
              <a:rPr dirty="0" sz="2200" spc="20">
                <a:latin typeface="Trebuchet MS"/>
                <a:cs typeface="Trebuchet MS"/>
              </a:rPr>
              <a:t>de </a:t>
            </a:r>
            <a:r>
              <a:rPr dirty="0" sz="2200" spc="55">
                <a:latin typeface="Trebuchet MS"/>
                <a:cs typeface="Trebuchet MS"/>
              </a:rPr>
              <a:t>una </a:t>
            </a:r>
            <a:r>
              <a:rPr dirty="0" sz="2200" spc="20">
                <a:latin typeface="Trebuchet MS"/>
                <a:cs typeface="Trebuchet MS"/>
              </a:rPr>
              <a:t>manera  </a:t>
            </a:r>
            <a:r>
              <a:rPr dirty="0" sz="2200" spc="-95">
                <a:latin typeface="Trebuchet MS"/>
                <a:cs typeface="Trebuchet MS"/>
              </a:rPr>
              <a:t>fácil.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74205" y="3719883"/>
            <a:ext cx="8693785" cy="261112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 marR="184785">
              <a:lnSpc>
                <a:spcPts val="4480"/>
              </a:lnSpc>
              <a:spcBef>
                <a:spcPts val="285"/>
              </a:spcBef>
            </a:pPr>
            <a:r>
              <a:rPr dirty="0" sz="3750" spc="-265">
                <a:latin typeface="Trebuchet MS"/>
                <a:cs typeface="Trebuchet MS"/>
              </a:rPr>
              <a:t>2.</a:t>
            </a:r>
            <a:r>
              <a:rPr dirty="0" sz="3750" spc="-195">
                <a:latin typeface="Trebuchet MS"/>
                <a:cs typeface="Trebuchet MS"/>
              </a:rPr>
              <a:t> </a:t>
            </a:r>
            <a:r>
              <a:rPr dirty="0" sz="3750" spc="190">
                <a:latin typeface="Trebuchet MS"/>
                <a:cs typeface="Trebuchet MS"/>
              </a:rPr>
              <a:t>¿A</a:t>
            </a:r>
            <a:r>
              <a:rPr dirty="0" sz="3750" spc="-195">
                <a:latin typeface="Trebuchet MS"/>
                <a:cs typeface="Trebuchet MS"/>
              </a:rPr>
              <a:t> </a:t>
            </a:r>
            <a:r>
              <a:rPr dirty="0" sz="3750" spc="105">
                <a:latin typeface="Trebuchet MS"/>
                <a:cs typeface="Trebuchet MS"/>
              </a:rPr>
              <a:t>que</a:t>
            </a:r>
            <a:r>
              <a:rPr dirty="0" sz="3750" spc="-190">
                <a:latin typeface="Trebuchet MS"/>
                <a:cs typeface="Trebuchet MS"/>
              </a:rPr>
              <a:t> </a:t>
            </a:r>
            <a:r>
              <a:rPr dirty="0" sz="3750" spc="150">
                <a:latin typeface="Trebuchet MS"/>
                <a:cs typeface="Trebuchet MS"/>
              </a:rPr>
              <a:t>se</a:t>
            </a:r>
            <a:r>
              <a:rPr dirty="0" sz="3750" spc="-195">
                <a:latin typeface="Trebuchet MS"/>
                <a:cs typeface="Trebuchet MS"/>
              </a:rPr>
              <a:t> </a:t>
            </a:r>
            <a:r>
              <a:rPr dirty="0" sz="3750" spc="5">
                <a:latin typeface="Trebuchet MS"/>
                <a:cs typeface="Trebuchet MS"/>
              </a:rPr>
              <a:t>refiere</a:t>
            </a:r>
            <a:r>
              <a:rPr dirty="0" sz="3750" spc="-195">
                <a:latin typeface="Trebuchet MS"/>
                <a:cs typeface="Trebuchet MS"/>
              </a:rPr>
              <a:t> </a:t>
            </a:r>
            <a:r>
              <a:rPr dirty="0" sz="3750" spc="110">
                <a:latin typeface="Trebuchet MS"/>
                <a:cs typeface="Trebuchet MS"/>
              </a:rPr>
              <a:t>cuando</a:t>
            </a:r>
            <a:r>
              <a:rPr dirty="0" sz="3750" spc="-190">
                <a:latin typeface="Trebuchet MS"/>
                <a:cs typeface="Trebuchet MS"/>
              </a:rPr>
              <a:t> </a:t>
            </a:r>
            <a:r>
              <a:rPr dirty="0" sz="3750" spc="150">
                <a:latin typeface="Trebuchet MS"/>
                <a:cs typeface="Trebuchet MS"/>
              </a:rPr>
              <a:t>se</a:t>
            </a:r>
            <a:r>
              <a:rPr dirty="0" sz="3750" spc="-195">
                <a:latin typeface="Trebuchet MS"/>
                <a:cs typeface="Trebuchet MS"/>
              </a:rPr>
              <a:t> </a:t>
            </a:r>
            <a:r>
              <a:rPr dirty="0" sz="3750" spc="95">
                <a:latin typeface="Trebuchet MS"/>
                <a:cs typeface="Trebuchet MS"/>
              </a:rPr>
              <a:t>habla</a:t>
            </a:r>
            <a:r>
              <a:rPr dirty="0" sz="3750" spc="-195">
                <a:latin typeface="Trebuchet MS"/>
                <a:cs typeface="Trebuchet MS"/>
              </a:rPr>
              <a:t> </a:t>
            </a:r>
            <a:r>
              <a:rPr dirty="0" sz="3750" spc="95">
                <a:latin typeface="Trebuchet MS"/>
                <a:cs typeface="Trebuchet MS"/>
              </a:rPr>
              <a:t>de  </a:t>
            </a:r>
            <a:r>
              <a:rPr dirty="0" sz="3750" spc="165">
                <a:latin typeface="Trebuchet MS"/>
                <a:cs typeface="Trebuchet MS"/>
              </a:rPr>
              <a:t>bases </a:t>
            </a:r>
            <a:r>
              <a:rPr dirty="0" sz="3750" spc="95">
                <a:latin typeface="Trebuchet MS"/>
                <a:cs typeface="Trebuchet MS"/>
              </a:rPr>
              <a:t>de </a:t>
            </a:r>
            <a:r>
              <a:rPr dirty="0" sz="3750" spc="130">
                <a:latin typeface="Trebuchet MS"/>
                <a:cs typeface="Trebuchet MS"/>
              </a:rPr>
              <a:t>datos</a:t>
            </a:r>
            <a:r>
              <a:rPr dirty="0" sz="3750" spc="-835">
                <a:latin typeface="Trebuchet MS"/>
                <a:cs typeface="Trebuchet MS"/>
              </a:rPr>
              <a:t> </a:t>
            </a:r>
            <a:r>
              <a:rPr dirty="0" sz="3750" spc="90">
                <a:latin typeface="Trebuchet MS"/>
                <a:cs typeface="Trebuchet MS"/>
              </a:rPr>
              <a:t>relacionales?</a:t>
            </a:r>
            <a:endParaRPr sz="3750">
              <a:latin typeface="Trebuchet MS"/>
              <a:cs typeface="Trebuchet MS"/>
            </a:endParaRPr>
          </a:p>
          <a:p>
            <a:pPr algn="just" marL="12700" marR="5080">
              <a:lnSpc>
                <a:spcPct val="116100"/>
              </a:lnSpc>
              <a:spcBef>
                <a:spcPts val="2014"/>
              </a:spcBef>
            </a:pPr>
            <a:r>
              <a:rPr dirty="0" sz="2200" spc="35">
                <a:latin typeface="Trebuchet MS"/>
                <a:cs typeface="Trebuchet MS"/>
              </a:rPr>
              <a:t>Una </a:t>
            </a:r>
            <a:r>
              <a:rPr dirty="0" sz="2200" spc="45">
                <a:latin typeface="Trebuchet MS"/>
                <a:cs typeface="Trebuchet MS"/>
              </a:rPr>
              <a:t>base </a:t>
            </a:r>
            <a:r>
              <a:rPr dirty="0" sz="2200" spc="20">
                <a:latin typeface="Trebuchet MS"/>
                <a:cs typeface="Trebuchet MS"/>
              </a:rPr>
              <a:t>de </a:t>
            </a:r>
            <a:r>
              <a:rPr dirty="0" sz="2200" spc="30">
                <a:latin typeface="Trebuchet MS"/>
                <a:cs typeface="Trebuchet MS"/>
              </a:rPr>
              <a:t>datos </a:t>
            </a:r>
            <a:r>
              <a:rPr dirty="0" sz="2200" spc="10">
                <a:latin typeface="Trebuchet MS"/>
                <a:cs typeface="Trebuchet MS"/>
              </a:rPr>
              <a:t>relacionales </a:t>
            </a:r>
            <a:r>
              <a:rPr dirty="0" sz="2200" spc="95">
                <a:latin typeface="Trebuchet MS"/>
                <a:cs typeface="Trebuchet MS"/>
              </a:rPr>
              <a:t>son</a:t>
            </a:r>
            <a:r>
              <a:rPr dirty="0" sz="2200" spc="-434">
                <a:latin typeface="Trebuchet MS"/>
                <a:cs typeface="Trebuchet MS"/>
              </a:rPr>
              <a:t> </a:t>
            </a:r>
            <a:r>
              <a:rPr dirty="0" sz="2200" spc="30">
                <a:latin typeface="Trebuchet MS"/>
                <a:cs typeface="Trebuchet MS"/>
              </a:rPr>
              <a:t>aquellas </a:t>
            </a:r>
            <a:r>
              <a:rPr dirty="0" sz="2200" spc="35">
                <a:latin typeface="Trebuchet MS"/>
                <a:cs typeface="Trebuchet MS"/>
              </a:rPr>
              <a:t>que </a:t>
            </a:r>
            <a:r>
              <a:rPr dirty="0" sz="2200" spc="15">
                <a:latin typeface="Trebuchet MS"/>
                <a:cs typeface="Trebuchet MS"/>
              </a:rPr>
              <a:t>están </a:t>
            </a:r>
            <a:r>
              <a:rPr dirty="0" sz="2200" spc="25">
                <a:latin typeface="Trebuchet MS"/>
                <a:cs typeface="Trebuchet MS"/>
              </a:rPr>
              <a:t>conformadas  </a:t>
            </a:r>
            <a:r>
              <a:rPr dirty="0" sz="2200" spc="30">
                <a:latin typeface="Trebuchet MS"/>
                <a:cs typeface="Trebuchet MS"/>
              </a:rPr>
              <a:t>por </a:t>
            </a:r>
            <a:r>
              <a:rPr dirty="0" sz="2200" spc="10">
                <a:latin typeface="Trebuchet MS"/>
                <a:cs typeface="Trebuchet MS"/>
              </a:rPr>
              <a:t>tablas </a:t>
            </a:r>
            <a:r>
              <a:rPr dirty="0" sz="2200" spc="35">
                <a:latin typeface="Trebuchet MS"/>
                <a:cs typeface="Trebuchet MS"/>
              </a:rPr>
              <a:t>que </a:t>
            </a:r>
            <a:r>
              <a:rPr dirty="0" sz="2200" spc="5">
                <a:latin typeface="Trebuchet MS"/>
                <a:cs typeface="Trebuchet MS"/>
              </a:rPr>
              <a:t>contienen </a:t>
            </a:r>
            <a:r>
              <a:rPr dirty="0" sz="2200" spc="-5">
                <a:latin typeface="Trebuchet MS"/>
                <a:cs typeface="Trebuchet MS"/>
              </a:rPr>
              <a:t>filas </a:t>
            </a:r>
            <a:r>
              <a:rPr dirty="0" sz="2200" spc="-60">
                <a:latin typeface="Trebuchet MS"/>
                <a:cs typeface="Trebuchet MS"/>
              </a:rPr>
              <a:t>y </a:t>
            </a:r>
            <a:r>
              <a:rPr dirty="0" sz="2200" spc="40">
                <a:latin typeface="Trebuchet MS"/>
                <a:cs typeface="Trebuchet MS"/>
              </a:rPr>
              <a:t>columnas </a:t>
            </a:r>
            <a:r>
              <a:rPr dirty="0" sz="2200" spc="50">
                <a:latin typeface="Trebuchet MS"/>
                <a:cs typeface="Trebuchet MS"/>
              </a:rPr>
              <a:t>donde </a:t>
            </a:r>
            <a:r>
              <a:rPr dirty="0" sz="2200" spc="40">
                <a:latin typeface="Trebuchet MS"/>
                <a:cs typeface="Trebuchet MS"/>
              </a:rPr>
              <a:t>las </a:t>
            </a:r>
            <a:r>
              <a:rPr dirty="0" sz="2200" spc="10">
                <a:latin typeface="Trebuchet MS"/>
                <a:cs typeface="Trebuchet MS"/>
              </a:rPr>
              <a:t>tablas </a:t>
            </a:r>
            <a:r>
              <a:rPr dirty="0" sz="2200" spc="50">
                <a:latin typeface="Trebuchet MS"/>
                <a:cs typeface="Trebuchet MS"/>
              </a:rPr>
              <a:t>se  </a:t>
            </a:r>
            <a:r>
              <a:rPr dirty="0" sz="2200" spc="10">
                <a:latin typeface="Trebuchet MS"/>
                <a:cs typeface="Trebuchet MS"/>
              </a:rPr>
              <a:t>relacionan </a:t>
            </a:r>
            <a:r>
              <a:rPr dirty="0" sz="2200" spc="-25">
                <a:latin typeface="Trebuchet MS"/>
                <a:cs typeface="Trebuchet MS"/>
              </a:rPr>
              <a:t>entre</a:t>
            </a:r>
            <a:r>
              <a:rPr dirty="0" sz="2200" spc="-114">
                <a:latin typeface="Trebuchet MS"/>
                <a:cs typeface="Trebuchet MS"/>
              </a:rPr>
              <a:t> </a:t>
            </a:r>
            <a:r>
              <a:rPr dirty="0" sz="2200" spc="-90">
                <a:latin typeface="Trebuchet MS"/>
                <a:cs typeface="Trebuchet MS"/>
              </a:rPr>
              <a:t>sí.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74205" y="6984991"/>
            <a:ext cx="8470265" cy="222186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 marR="252729">
              <a:lnSpc>
                <a:spcPts val="4480"/>
              </a:lnSpc>
              <a:spcBef>
                <a:spcPts val="285"/>
              </a:spcBef>
            </a:pPr>
            <a:r>
              <a:rPr dirty="0" sz="3750" spc="-260">
                <a:latin typeface="Trebuchet MS"/>
                <a:cs typeface="Trebuchet MS"/>
              </a:rPr>
              <a:t>3.</a:t>
            </a:r>
            <a:r>
              <a:rPr dirty="0" sz="3750" spc="-195">
                <a:latin typeface="Trebuchet MS"/>
                <a:cs typeface="Trebuchet MS"/>
              </a:rPr>
              <a:t> </a:t>
            </a:r>
            <a:r>
              <a:rPr dirty="0" sz="3750" spc="155">
                <a:latin typeface="Trebuchet MS"/>
                <a:cs typeface="Trebuchet MS"/>
              </a:rPr>
              <a:t>¿Qué</a:t>
            </a:r>
            <a:r>
              <a:rPr dirty="0" sz="3750" spc="-190">
                <a:latin typeface="Trebuchet MS"/>
                <a:cs typeface="Trebuchet MS"/>
              </a:rPr>
              <a:t> </a:t>
            </a:r>
            <a:r>
              <a:rPr dirty="0" sz="3750" spc="150">
                <a:latin typeface="Trebuchet MS"/>
                <a:cs typeface="Trebuchet MS"/>
              </a:rPr>
              <a:t>es</a:t>
            </a:r>
            <a:r>
              <a:rPr dirty="0" sz="3750" spc="-190">
                <a:latin typeface="Trebuchet MS"/>
                <a:cs typeface="Trebuchet MS"/>
              </a:rPr>
              <a:t> </a:t>
            </a:r>
            <a:r>
              <a:rPr dirty="0" sz="3750" spc="15">
                <a:latin typeface="Trebuchet MS"/>
                <a:cs typeface="Trebuchet MS"/>
              </a:rPr>
              <a:t>el</a:t>
            </a:r>
            <a:r>
              <a:rPr dirty="0" sz="3750" spc="-190">
                <a:latin typeface="Trebuchet MS"/>
                <a:cs typeface="Trebuchet MS"/>
              </a:rPr>
              <a:t> </a:t>
            </a:r>
            <a:r>
              <a:rPr dirty="0" sz="3750" spc="110">
                <a:latin typeface="Trebuchet MS"/>
                <a:cs typeface="Trebuchet MS"/>
              </a:rPr>
              <a:t>modelo</a:t>
            </a:r>
            <a:r>
              <a:rPr dirty="0" sz="3750" spc="-190">
                <a:latin typeface="Trebuchet MS"/>
                <a:cs typeface="Trebuchet MS"/>
              </a:rPr>
              <a:t> </a:t>
            </a:r>
            <a:r>
              <a:rPr dirty="0" sz="3750" spc="70">
                <a:latin typeface="Trebuchet MS"/>
                <a:cs typeface="Trebuchet MS"/>
              </a:rPr>
              <a:t>entidad</a:t>
            </a:r>
            <a:r>
              <a:rPr dirty="0" sz="3750" spc="-190">
                <a:latin typeface="Trebuchet MS"/>
                <a:cs typeface="Trebuchet MS"/>
              </a:rPr>
              <a:t> </a:t>
            </a:r>
            <a:r>
              <a:rPr dirty="0" sz="3750" spc="50">
                <a:latin typeface="Trebuchet MS"/>
                <a:cs typeface="Trebuchet MS"/>
              </a:rPr>
              <a:t>relación  </a:t>
            </a:r>
            <a:r>
              <a:rPr dirty="0" sz="3750" spc="80">
                <a:latin typeface="Trebuchet MS"/>
                <a:cs typeface="Trebuchet MS"/>
              </a:rPr>
              <a:t>y/o </a:t>
            </a:r>
            <a:r>
              <a:rPr dirty="0" sz="3750" spc="85">
                <a:latin typeface="Trebuchet MS"/>
                <a:cs typeface="Trebuchet MS"/>
              </a:rPr>
              <a:t>diagrama </a:t>
            </a:r>
            <a:r>
              <a:rPr dirty="0" sz="3750" spc="70">
                <a:latin typeface="Trebuchet MS"/>
                <a:cs typeface="Trebuchet MS"/>
              </a:rPr>
              <a:t>entidad</a:t>
            </a:r>
            <a:r>
              <a:rPr dirty="0" sz="3750" spc="-745">
                <a:latin typeface="Trebuchet MS"/>
                <a:cs typeface="Trebuchet MS"/>
              </a:rPr>
              <a:t> </a:t>
            </a:r>
            <a:r>
              <a:rPr dirty="0" sz="3750" spc="90">
                <a:latin typeface="Trebuchet MS"/>
                <a:cs typeface="Trebuchet MS"/>
              </a:rPr>
              <a:t>relación?</a:t>
            </a:r>
            <a:endParaRPr sz="3750">
              <a:latin typeface="Trebuchet MS"/>
              <a:cs typeface="Trebuchet MS"/>
            </a:endParaRPr>
          </a:p>
          <a:p>
            <a:pPr marL="12700" marR="5080">
              <a:lnSpc>
                <a:spcPct val="116100"/>
              </a:lnSpc>
              <a:spcBef>
                <a:spcPts val="2014"/>
              </a:spcBef>
            </a:pPr>
            <a:r>
              <a:rPr dirty="0" sz="2200" spc="35">
                <a:latin typeface="Trebuchet MS"/>
                <a:cs typeface="Trebuchet MS"/>
              </a:rPr>
              <a:t>Es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75">
                <a:latin typeface="Trebuchet MS"/>
                <a:cs typeface="Trebuchet MS"/>
              </a:rPr>
              <a:t>un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-10">
                <a:latin typeface="Trebuchet MS"/>
                <a:cs typeface="Trebuchet MS"/>
              </a:rPr>
              <a:t>tipo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20">
                <a:latin typeface="Trebuchet MS"/>
                <a:cs typeface="Trebuchet MS"/>
              </a:rPr>
              <a:t>de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10">
                <a:latin typeface="Trebuchet MS"/>
                <a:cs typeface="Trebuchet MS"/>
              </a:rPr>
              <a:t>diagrama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20">
                <a:latin typeface="Trebuchet MS"/>
                <a:cs typeface="Trebuchet MS"/>
              </a:rPr>
              <a:t>de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-40">
                <a:latin typeface="Trebuchet MS"/>
                <a:cs typeface="Trebuchet MS"/>
              </a:rPr>
              <a:t>flujo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35">
                <a:latin typeface="Trebuchet MS"/>
                <a:cs typeface="Trebuchet MS"/>
              </a:rPr>
              <a:t>que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50">
                <a:latin typeface="Trebuchet MS"/>
                <a:cs typeface="Trebuchet MS"/>
              </a:rPr>
              <a:t>se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75">
                <a:latin typeface="Trebuchet MS"/>
                <a:cs typeface="Trebuchet MS"/>
              </a:rPr>
              <a:t>usa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15">
                <a:latin typeface="Trebuchet MS"/>
                <a:cs typeface="Trebuchet MS"/>
              </a:rPr>
              <a:t>para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45">
                <a:latin typeface="Trebuchet MS"/>
                <a:cs typeface="Trebuchet MS"/>
              </a:rPr>
              <a:t>base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20">
                <a:latin typeface="Trebuchet MS"/>
                <a:cs typeface="Trebuchet MS"/>
              </a:rPr>
              <a:t>de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35">
                <a:latin typeface="Trebuchet MS"/>
                <a:cs typeface="Trebuchet MS"/>
              </a:rPr>
              <a:t>datos,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35">
                <a:latin typeface="Trebuchet MS"/>
                <a:cs typeface="Trebuchet MS"/>
              </a:rPr>
              <a:t>que  </a:t>
            </a:r>
            <a:r>
              <a:rPr dirty="0" sz="2200">
                <a:latin typeface="Trebuchet MS"/>
                <a:cs typeface="Trebuchet MS"/>
              </a:rPr>
              <a:t>ilustra </a:t>
            </a:r>
            <a:r>
              <a:rPr dirty="0" sz="2200" spc="15">
                <a:latin typeface="Trebuchet MS"/>
                <a:cs typeface="Trebuchet MS"/>
              </a:rPr>
              <a:t>entidades </a:t>
            </a:r>
            <a:r>
              <a:rPr dirty="0" sz="2200" spc="35">
                <a:latin typeface="Trebuchet MS"/>
                <a:cs typeface="Trebuchet MS"/>
              </a:rPr>
              <a:t>que </a:t>
            </a:r>
            <a:r>
              <a:rPr dirty="0" sz="2200" spc="50">
                <a:latin typeface="Trebuchet MS"/>
                <a:cs typeface="Trebuchet MS"/>
              </a:rPr>
              <a:t>se </a:t>
            </a:r>
            <a:r>
              <a:rPr dirty="0" sz="2200" spc="10">
                <a:latin typeface="Trebuchet MS"/>
                <a:cs typeface="Trebuchet MS"/>
              </a:rPr>
              <a:t>relacionan </a:t>
            </a:r>
            <a:r>
              <a:rPr dirty="0" sz="2200" spc="-25">
                <a:latin typeface="Trebuchet MS"/>
                <a:cs typeface="Trebuchet MS"/>
              </a:rPr>
              <a:t>entre</a:t>
            </a:r>
            <a:r>
              <a:rPr dirty="0" sz="2200" spc="-415">
                <a:latin typeface="Trebuchet MS"/>
                <a:cs typeface="Trebuchet MS"/>
              </a:rPr>
              <a:t> </a:t>
            </a:r>
            <a:r>
              <a:rPr dirty="0" sz="2200" spc="-90">
                <a:latin typeface="Trebuchet MS"/>
                <a:cs typeface="Trebuchet MS"/>
              </a:rPr>
              <a:t>sí.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95541" y="4157840"/>
            <a:ext cx="6492875" cy="6129655"/>
            <a:chOff x="11795541" y="4157840"/>
            <a:chExt cx="6492875" cy="6129655"/>
          </a:xfrm>
        </p:grpSpPr>
        <p:sp>
          <p:nvSpPr>
            <p:cNvPr id="3" name="object 3"/>
            <p:cNvSpPr/>
            <p:nvPr/>
          </p:nvSpPr>
          <p:spPr>
            <a:xfrm>
              <a:off x="11795541" y="5801353"/>
              <a:ext cx="6492875" cy="4486275"/>
            </a:xfrm>
            <a:custGeom>
              <a:avLst/>
              <a:gdLst/>
              <a:ahLst/>
              <a:cxnLst/>
              <a:rect l="l" t="t" r="r" b="b"/>
              <a:pathLst>
                <a:path w="6492875" h="4486275">
                  <a:moveTo>
                    <a:pt x="1847756" y="0"/>
                  </a:moveTo>
                  <a:lnTo>
                    <a:pt x="5543527" y="0"/>
                  </a:lnTo>
                  <a:lnTo>
                    <a:pt x="6492458" y="1643591"/>
                  </a:lnTo>
                  <a:lnTo>
                    <a:pt x="6492458" y="4485646"/>
                  </a:lnTo>
                  <a:lnTo>
                    <a:pt x="742144" y="4485646"/>
                  </a:lnTo>
                  <a:lnTo>
                    <a:pt x="0" y="3200398"/>
                  </a:lnTo>
                  <a:lnTo>
                    <a:pt x="1847756" y="0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492533" y="4157840"/>
              <a:ext cx="2795905" cy="4572000"/>
            </a:xfrm>
            <a:custGeom>
              <a:avLst/>
              <a:gdLst/>
              <a:ahLst/>
              <a:cxnLst/>
              <a:rect l="l" t="t" r="r" b="b"/>
              <a:pathLst>
                <a:path w="2795905" h="4572000">
                  <a:moveTo>
                    <a:pt x="1319164" y="0"/>
                  </a:moveTo>
                  <a:lnTo>
                    <a:pt x="2795464" y="0"/>
                  </a:lnTo>
                  <a:lnTo>
                    <a:pt x="2795464" y="4571997"/>
                  </a:lnTo>
                  <a:lnTo>
                    <a:pt x="1319349" y="4571997"/>
                  </a:lnTo>
                  <a:lnTo>
                    <a:pt x="0" y="2285998"/>
                  </a:lnTo>
                  <a:lnTo>
                    <a:pt x="1319164" y="0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37797" y="5391271"/>
            <a:ext cx="10753709" cy="4552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15647" y="561219"/>
            <a:ext cx="5769610" cy="2606675"/>
          </a:xfrm>
          <a:prstGeom prst="rect"/>
        </p:spPr>
        <p:txBody>
          <a:bodyPr wrap="square" lIns="0" tIns="62865" rIns="0" bIns="0" rtlCol="0" vert="horz">
            <a:spAutoFit/>
          </a:bodyPr>
          <a:lstStyle/>
          <a:p>
            <a:pPr marL="12700" marR="5080">
              <a:lnSpc>
                <a:spcPts val="10130"/>
              </a:lnSpc>
              <a:spcBef>
                <a:spcPts val="495"/>
              </a:spcBef>
            </a:pPr>
            <a:r>
              <a:rPr dirty="0" sz="8500" spc="-150">
                <a:solidFill>
                  <a:srgbClr val="000000"/>
                </a:solidFill>
              </a:rPr>
              <a:t>MANEJO </a:t>
            </a:r>
            <a:r>
              <a:rPr dirty="0" sz="8500" spc="75">
                <a:solidFill>
                  <a:srgbClr val="000000"/>
                </a:solidFill>
              </a:rPr>
              <a:t>DE  </a:t>
            </a:r>
            <a:r>
              <a:rPr dirty="0" sz="8500" spc="-350">
                <a:solidFill>
                  <a:srgbClr val="000000"/>
                </a:solidFill>
              </a:rPr>
              <a:t>C</a:t>
            </a:r>
            <a:r>
              <a:rPr dirty="0" sz="8500" spc="55">
                <a:solidFill>
                  <a:srgbClr val="000000"/>
                </a:solidFill>
              </a:rPr>
              <a:t>O</a:t>
            </a:r>
            <a:r>
              <a:rPr dirty="0" sz="8500" spc="195">
                <a:solidFill>
                  <a:srgbClr val="000000"/>
                </a:solidFill>
              </a:rPr>
              <a:t>N</a:t>
            </a:r>
            <a:r>
              <a:rPr dirty="0" sz="8500" spc="-350">
                <a:solidFill>
                  <a:srgbClr val="000000"/>
                </a:solidFill>
              </a:rPr>
              <a:t>C</a:t>
            </a:r>
            <a:r>
              <a:rPr dirty="0" sz="8500" spc="-140">
                <a:solidFill>
                  <a:srgbClr val="000000"/>
                </a:solidFill>
              </a:rPr>
              <a:t>E</a:t>
            </a:r>
            <a:r>
              <a:rPr dirty="0" sz="8500" spc="190">
                <a:solidFill>
                  <a:srgbClr val="000000"/>
                </a:solidFill>
              </a:rPr>
              <a:t>P</a:t>
            </a:r>
            <a:r>
              <a:rPr dirty="0" sz="8500" spc="-520">
                <a:solidFill>
                  <a:srgbClr val="000000"/>
                </a:solidFill>
              </a:rPr>
              <a:t>T</a:t>
            </a:r>
            <a:r>
              <a:rPr dirty="0" sz="8500" spc="55">
                <a:solidFill>
                  <a:srgbClr val="000000"/>
                </a:solidFill>
              </a:rPr>
              <a:t>O</a:t>
            </a:r>
            <a:r>
              <a:rPr dirty="0" sz="8500" spc="670">
                <a:solidFill>
                  <a:srgbClr val="000000"/>
                </a:solidFill>
              </a:rPr>
              <a:t>S</a:t>
            </a:r>
            <a:endParaRPr sz="8500"/>
          </a:p>
        </p:txBody>
      </p:sp>
      <p:sp>
        <p:nvSpPr>
          <p:cNvPr id="7" name="object 7"/>
          <p:cNvSpPr txBox="1"/>
          <p:nvPr/>
        </p:nvSpPr>
        <p:spPr>
          <a:xfrm>
            <a:off x="7064450" y="602462"/>
            <a:ext cx="9965690" cy="478472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275"/>
              </a:spcBef>
            </a:pPr>
            <a:r>
              <a:rPr dirty="0" sz="3600" spc="-185">
                <a:latin typeface="Trebuchet MS"/>
                <a:cs typeface="Trebuchet MS"/>
              </a:rPr>
              <a:t>4. </a:t>
            </a:r>
            <a:r>
              <a:rPr dirty="0" sz="3600" spc="100">
                <a:latin typeface="Trebuchet MS"/>
                <a:cs typeface="Trebuchet MS"/>
              </a:rPr>
              <a:t>¿Cuáles </a:t>
            </a:r>
            <a:r>
              <a:rPr dirty="0" sz="3600" spc="180">
                <a:latin typeface="Trebuchet MS"/>
                <a:cs typeface="Trebuchet MS"/>
              </a:rPr>
              <a:t>son </a:t>
            </a:r>
            <a:r>
              <a:rPr dirty="0" sz="3600" spc="110">
                <a:latin typeface="Trebuchet MS"/>
                <a:cs typeface="Trebuchet MS"/>
              </a:rPr>
              <a:t>las </a:t>
            </a:r>
            <a:r>
              <a:rPr dirty="0" sz="3600" spc="70">
                <a:latin typeface="Trebuchet MS"/>
                <a:cs typeface="Trebuchet MS"/>
              </a:rPr>
              <a:t>figuras </a:t>
            </a:r>
            <a:r>
              <a:rPr dirty="0" sz="3600" spc="90">
                <a:latin typeface="Trebuchet MS"/>
                <a:cs typeface="Trebuchet MS"/>
              </a:rPr>
              <a:t>que </a:t>
            </a:r>
            <a:r>
              <a:rPr dirty="0" sz="3600" spc="65">
                <a:latin typeface="Trebuchet MS"/>
                <a:cs typeface="Trebuchet MS"/>
              </a:rPr>
              <a:t>representan </a:t>
            </a:r>
            <a:r>
              <a:rPr dirty="0" sz="3600" spc="70">
                <a:latin typeface="Trebuchet MS"/>
                <a:cs typeface="Trebuchet MS"/>
              </a:rPr>
              <a:t>a</a:t>
            </a:r>
            <a:r>
              <a:rPr dirty="0" sz="3600" spc="-755">
                <a:latin typeface="Trebuchet MS"/>
                <a:cs typeface="Trebuchet MS"/>
              </a:rPr>
              <a:t> </a:t>
            </a:r>
            <a:r>
              <a:rPr dirty="0" sz="3600" spc="114">
                <a:latin typeface="Trebuchet MS"/>
                <a:cs typeface="Trebuchet MS"/>
              </a:rPr>
              <a:t>un  </a:t>
            </a:r>
            <a:r>
              <a:rPr dirty="0" sz="3600" spc="70">
                <a:latin typeface="Trebuchet MS"/>
                <a:cs typeface="Trebuchet MS"/>
              </a:rPr>
              <a:t>diagrama </a:t>
            </a:r>
            <a:r>
              <a:rPr dirty="0" sz="3600" spc="60">
                <a:latin typeface="Trebuchet MS"/>
                <a:cs typeface="Trebuchet MS"/>
              </a:rPr>
              <a:t>entidad</a:t>
            </a:r>
            <a:r>
              <a:rPr dirty="0" sz="3600" spc="-445">
                <a:latin typeface="Trebuchet MS"/>
                <a:cs typeface="Trebuchet MS"/>
              </a:rPr>
              <a:t> </a:t>
            </a:r>
            <a:r>
              <a:rPr dirty="0" sz="3600" spc="75">
                <a:latin typeface="Trebuchet MS"/>
                <a:cs typeface="Trebuchet MS"/>
              </a:rPr>
              <a:t>relación?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ts val="4135"/>
              </a:lnSpc>
            </a:pPr>
            <a:r>
              <a:rPr dirty="0" sz="3600" spc="45">
                <a:latin typeface="Trebuchet MS"/>
                <a:cs typeface="Trebuchet MS"/>
              </a:rPr>
              <a:t>Explique</a:t>
            </a:r>
            <a:r>
              <a:rPr dirty="0" sz="3600" spc="-190">
                <a:latin typeface="Trebuchet MS"/>
                <a:cs typeface="Trebuchet MS"/>
              </a:rPr>
              <a:t> </a:t>
            </a:r>
            <a:r>
              <a:rPr dirty="0" sz="3600" spc="55">
                <a:latin typeface="Trebuchet MS"/>
                <a:cs typeface="Trebuchet MS"/>
              </a:rPr>
              <a:t>cada</a:t>
            </a:r>
            <a:r>
              <a:rPr dirty="0" sz="3600" spc="-185">
                <a:latin typeface="Trebuchet MS"/>
                <a:cs typeface="Trebuchet MS"/>
              </a:rPr>
              <a:t> </a:t>
            </a:r>
            <a:r>
              <a:rPr dirty="0" sz="3600" spc="100">
                <a:latin typeface="Trebuchet MS"/>
                <a:cs typeface="Trebuchet MS"/>
              </a:rPr>
              <a:t>una</a:t>
            </a:r>
            <a:r>
              <a:rPr dirty="0" sz="3600" spc="-185">
                <a:latin typeface="Trebuchet MS"/>
                <a:cs typeface="Trebuchet MS"/>
              </a:rPr>
              <a:t> </a:t>
            </a:r>
            <a:r>
              <a:rPr dirty="0" sz="3600" spc="80">
                <a:latin typeface="Trebuchet MS"/>
                <a:cs typeface="Trebuchet MS"/>
              </a:rPr>
              <a:t>de</a:t>
            </a:r>
            <a:r>
              <a:rPr dirty="0" sz="3600" spc="-185">
                <a:latin typeface="Trebuchet MS"/>
                <a:cs typeface="Trebuchet MS"/>
              </a:rPr>
              <a:t> </a:t>
            </a:r>
            <a:r>
              <a:rPr dirty="0" sz="3600" spc="-20">
                <a:latin typeface="Trebuchet MS"/>
                <a:cs typeface="Trebuchet MS"/>
              </a:rPr>
              <a:t>ellas.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365"/>
              </a:spcBef>
            </a:pPr>
            <a:r>
              <a:rPr dirty="0" sz="2800" spc="-35">
                <a:latin typeface="Trebuchet MS"/>
                <a:cs typeface="Trebuchet MS"/>
              </a:rPr>
              <a:t>ENTIDAD: </a:t>
            </a:r>
            <a:r>
              <a:rPr dirty="0" sz="2800" spc="45">
                <a:latin typeface="Trebuchet MS"/>
                <a:cs typeface="Trebuchet MS"/>
              </a:rPr>
              <a:t>ES </a:t>
            </a:r>
            <a:r>
              <a:rPr dirty="0" sz="2800" spc="5">
                <a:latin typeface="Trebuchet MS"/>
                <a:cs typeface="Trebuchet MS"/>
              </a:rPr>
              <a:t>UNA </a:t>
            </a:r>
            <a:r>
              <a:rPr dirty="0" sz="2800" spc="25">
                <a:latin typeface="Trebuchet MS"/>
                <a:cs typeface="Trebuchet MS"/>
              </a:rPr>
              <a:t>PERSONA </a:t>
            </a:r>
            <a:r>
              <a:rPr dirty="0" sz="2800" spc="10">
                <a:latin typeface="Trebuchet MS"/>
                <a:cs typeface="Trebuchet MS"/>
              </a:rPr>
              <a:t>U</a:t>
            </a:r>
            <a:r>
              <a:rPr dirty="0" sz="2800" spc="-370">
                <a:latin typeface="Trebuchet MS"/>
                <a:cs typeface="Trebuchet MS"/>
              </a:rPr>
              <a:t> </a:t>
            </a:r>
            <a:r>
              <a:rPr dirty="0" sz="2800" spc="-160">
                <a:latin typeface="Trebuchet MS"/>
                <a:cs typeface="Trebuchet MS"/>
              </a:rPr>
              <a:t>OBJETO.</a:t>
            </a:r>
            <a:endParaRPr sz="2800">
              <a:latin typeface="Trebuchet MS"/>
              <a:cs typeface="Trebuchet MS"/>
            </a:endParaRPr>
          </a:p>
          <a:p>
            <a:pPr marL="12700" marR="5080">
              <a:lnSpc>
                <a:spcPct val="116100"/>
              </a:lnSpc>
              <a:tabLst>
                <a:tab pos="1806575" algn="l"/>
                <a:tab pos="3857625" algn="l"/>
                <a:tab pos="5480685" algn="l"/>
                <a:tab pos="6374765" algn="l"/>
                <a:tab pos="7247255" algn="l"/>
                <a:tab pos="7834630" algn="l"/>
                <a:tab pos="8399780" algn="l"/>
              </a:tabLst>
            </a:pPr>
            <a:r>
              <a:rPr dirty="0" sz="2800" spc="-55">
                <a:latin typeface="Trebuchet MS"/>
                <a:cs typeface="Trebuchet MS"/>
              </a:rPr>
              <a:t>ATRIBUTO: </a:t>
            </a:r>
            <a:r>
              <a:rPr dirty="0" sz="2800" spc="95">
                <a:latin typeface="Trebuchet MS"/>
                <a:cs typeface="Trebuchet MS"/>
              </a:rPr>
              <a:t>SON </a:t>
            </a:r>
            <a:r>
              <a:rPr dirty="0" sz="2800">
                <a:latin typeface="Trebuchet MS"/>
                <a:cs typeface="Trebuchet MS"/>
              </a:rPr>
              <a:t>LAS </a:t>
            </a:r>
            <a:r>
              <a:rPr dirty="0" sz="2800" spc="-60">
                <a:latin typeface="Trebuchet MS"/>
                <a:cs typeface="Trebuchet MS"/>
              </a:rPr>
              <a:t>CARACTERISTICAS </a:t>
            </a:r>
            <a:r>
              <a:rPr dirty="0" sz="2800" spc="-10">
                <a:latin typeface="Trebuchet MS"/>
                <a:cs typeface="Trebuchet MS"/>
              </a:rPr>
              <a:t>DE </a:t>
            </a:r>
            <a:r>
              <a:rPr dirty="0" sz="2800" spc="-80">
                <a:latin typeface="Trebuchet MS"/>
                <a:cs typeface="Trebuchet MS"/>
              </a:rPr>
              <a:t>LA </a:t>
            </a:r>
            <a:r>
              <a:rPr dirty="0" sz="2800" spc="-85">
                <a:latin typeface="Trebuchet MS"/>
                <a:cs typeface="Trebuchet MS"/>
              </a:rPr>
              <a:t>ENTIDAD.  </a:t>
            </a:r>
            <a:r>
              <a:rPr dirty="0" sz="2800" spc="-55">
                <a:latin typeface="Trebuchet MS"/>
                <a:cs typeface="Trebuchet MS"/>
              </a:rPr>
              <a:t>A</a:t>
            </a:r>
            <a:r>
              <a:rPr dirty="0" sz="2800" spc="-185">
                <a:latin typeface="Trebuchet MS"/>
                <a:cs typeface="Trebuchet MS"/>
              </a:rPr>
              <a:t>T</a:t>
            </a:r>
            <a:r>
              <a:rPr dirty="0" sz="2800" spc="55">
                <a:latin typeface="Trebuchet MS"/>
                <a:cs typeface="Trebuchet MS"/>
              </a:rPr>
              <a:t>R</a:t>
            </a:r>
            <a:r>
              <a:rPr dirty="0" sz="2800" spc="45">
                <a:latin typeface="Trebuchet MS"/>
                <a:cs typeface="Trebuchet MS"/>
              </a:rPr>
              <a:t>I</a:t>
            </a:r>
            <a:r>
              <a:rPr dirty="0" sz="2800" spc="110">
                <a:latin typeface="Trebuchet MS"/>
                <a:cs typeface="Trebuchet MS"/>
              </a:rPr>
              <a:t>B</a:t>
            </a:r>
            <a:r>
              <a:rPr dirty="0" sz="2800" spc="30">
                <a:latin typeface="Trebuchet MS"/>
                <a:cs typeface="Trebuchet MS"/>
              </a:rPr>
              <a:t>U</a:t>
            </a:r>
            <a:r>
              <a:rPr dirty="0" sz="2800" spc="-185">
                <a:latin typeface="Trebuchet MS"/>
                <a:cs typeface="Trebuchet MS"/>
              </a:rPr>
              <a:t>T</a:t>
            </a:r>
            <a:r>
              <a:rPr dirty="0" sz="2800" spc="50">
                <a:latin typeface="Trebuchet MS"/>
                <a:cs typeface="Trebuchet MS"/>
              </a:rPr>
              <a:t>O</a:t>
            </a:r>
            <a:r>
              <a:rPr dirty="0" sz="2800">
                <a:latin typeface="Trebuchet MS"/>
                <a:cs typeface="Trebuchet MS"/>
              </a:rPr>
              <a:t>	</a:t>
            </a:r>
            <a:r>
              <a:rPr dirty="0" sz="2800" spc="60">
                <a:latin typeface="Trebuchet MS"/>
                <a:cs typeface="Trebuchet MS"/>
              </a:rPr>
              <a:t>P</a:t>
            </a:r>
            <a:r>
              <a:rPr dirty="0" sz="2800" spc="55">
                <a:latin typeface="Trebuchet MS"/>
                <a:cs typeface="Trebuchet MS"/>
              </a:rPr>
              <a:t>R</a:t>
            </a:r>
            <a:r>
              <a:rPr dirty="0" sz="2800" spc="45">
                <a:latin typeface="Trebuchet MS"/>
                <a:cs typeface="Trebuchet MS"/>
              </a:rPr>
              <a:t>I</a:t>
            </a:r>
            <a:r>
              <a:rPr dirty="0" sz="2800" spc="120">
                <a:latin typeface="Trebuchet MS"/>
                <a:cs typeface="Trebuchet MS"/>
              </a:rPr>
              <a:t>N</a:t>
            </a:r>
            <a:r>
              <a:rPr dirty="0" sz="2800" spc="-114">
                <a:latin typeface="Trebuchet MS"/>
                <a:cs typeface="Trebuchet MS"/>
              </a:rPr>
              <a:t>C</a:t>
            </a:r>
            <a:r>
              <a:rPr dirty="0" sz="2800" spc="45">
                <a:latin typeface="Trebuchet MS"/>
                <a:cs typeface="Trebuchet MS"/>
              </a:rPr>
              <a:t>I</a:t>
            </a:r>
            <a:r>
              <a:rPr dirty="0" sz="2800" spc="60">
                <a:latin typeface="Trebuchet MS"/>
                <a:cs typeface="Trebuchet MS"/>
              </a:rPr>
              <a:t>P</a:t>
            </a:r>
            <a:r>
              <a:rPr dirty="0" sz="2800" spc="-55">
                <a:latin typeface="Trebuchet MS"/>
                <a:cs typeface="Trebuchet MS"/>
              </a:rPr>
              <a:t>A</a:t>
            </a:r>
            <a:r>
              <a:rPr dirty="0" sz="2800" spc="-30">
                <a:latin typeface="Trebuchet MS"/>
                <a:cs typeface="Trebuchet MS"/>
              </a:rPr>
              <a:t>L</a:t>
            </a:r>
            <a:r>
              <a:rPr dirty="0" sz="2800" spc="-15">
                <a:latin typeface="Trebuchet MS"/>
                <a:cs typeface="Trebuchet MS"/>
              </a:rPr>
              <a:t>/</a:t>
            </a:r>
            <a:r>
              <a:rPr dirty="0" sz="2800">
                <a:latin typeface="Trebuchet MS"/>
                <a:cs typeface="Trebuchet MS"/>
              </a:rPr>
              <a:t>	</a:t>
            </a:r>
            <a:r>
              <a:rPr dirty="0" sz="2800" spc="60">
                <a:latin typeface="Trebuchet MS"/>
                <a:cs typeface="Trebuchet MS"/>
              </a:rPr>
              <a:t>P</a:t>
            </a:r>
            <a:r>
              <a:rPr dirty="0" sz="2800" spc="55">
                <a:latin typeface="Trebuchet MS"/>
                <a:cs typeface="Trebuchet MS"/>
              </a:rPr>
              <a:t>R</a:t>
            </a:r>
            <a:r>
              <a:rPr dirty="0" sz="2800" spc="45">
                <a:latin typeface="Trebuchet MS"/>
                <a:cs typeface="Trebuchet MS"/>
              </a:rPr>
              <a:t>I</a:t>
            </a:r>
            <a:r>
              <a:rPr dirty="0" sz="2800" spc="185">
                <a:latin typeface="Trebuchet MS"/>
                <a:cs typeface="Trebuchet MS"/>
              </a:rPr>
              <a:t>M</a:t>
            </a:r>
            <a:r>
              <a:rPr dirty="0" sz="2800" spc="-55">
                <a:latin typeface="Trebuchet MS"/>
                <a:cs typeface="Trebuchet MS"/>
              </a:rPr>
              <a:t>A</a:t>
            </a:r>
            <a:r>
              <a:rPr dirty="0" sz="2800" spc="55">
                <a:latin typeface="Trebuchet MS"/>
                <a:cs typeface="Trebuchet MS"/>
              </a:rPr>
              <a:t>R</a:t>
            </a:r>
            <a:r>
              <a:rPr dirty="0" sz="2800" spc="-60">
                <a:latin typeface="Trebuchet MS"/>
                <a:cs typeface="Trebuchet MS"/>
              </a:rPr>
              <a:t>Y</a:t>
            </a:r>
            <a:r>
              <a:rPr dirty="0" sz="2800">
                <a:latin typeface="Trebuchet MS"/>
                <a:cs typeface="Trebuchet MS"/>
              </a:rPr>
              <a:t>	</a:t>
            </a:r>
            <a:r>
              <a:rPr dirty="0" sz="2800" spc="30">
                <a:latin typeface="Trebuchet MS"/>
                <a:cs typeface="Trebuchet MS"/>
              </a:rPr>
              <a:t>K</a:t>
            </a:r>
            <a:r>
              <a:rPr dirty="0" sz="2800" spc="-10">
                <a:latin typeface="Trebuchet MS"/>
                <a:cs typeface="Trebuchet MS"/>
              </a:rPr>
              <a:t>E</a:t>
            </a:r>
            <a:r>
              <a:rPr dirty="0" sz="2800" spc="-65">
                <a:latin typeface="Trebuchet MS"/>
                <a:cs typeface="Trebuchet MS"/>
              </a:rPr>
              <a:t>Y</a:t>
            </a:r>
            <a:r>
              <a:rPr dirty="0" sz="2800" spc="-360">
                <a:latin typeface="Trebuchet MS"/>
                <a:cs typeface="Trebuchet MS"/>
              </a:rPr>
              <a:t>:</a:t>
            </a:r>
            <a:r>
              <a:rPr dirty="0" sz="2800">
                <a:latin typeface="Trebuchet MS"/>
                <a:cs typeface="Trebuchet MS"/>
              </a:rPr>
              <a:t>	</a:t>
            </a:r>
            <a:r>
              <a:rPr dirty="0" sz="2800" spc="30">
                <a:latin typeface="Trebuchet MS"/>
                <a:cs typeface="Trebuchet MS"/>
              </a:rPr>
              <a:t>Q</a:t>
            </a:r>
            <a:r>
              <a:rPr dirty="0" sz="2800" spc="5">
                <a:latin typeface="Trebuchet MS"/>
                <a:cs typeface="Trebuchet MS"/>
              </a:rPr>
              <a:t>U</a:t>
            </a:r>
            <a:r>
              <a:rPr dirty="0" sz="2800" spc="-70">
                <a:latin typeface="Trebuchet MS"/>
                <a:cs typeface="Trebuchet MS"/>
              </a:rPr>
              <a:t>E</a:t>
            </a:r>
            <a:r>
              <a:rPr dirty="0" sz="2800">
                <a:latin typeface="Trebuchet MS"/>
                <a:cs typeface="Trebuchet MS"/>
              </a:rPr>
              <a:t>	</a:t>
            </a:r>
            <a:r>
              <a:rPr dirty="0" sz="2800" spc="-75">
                <a:latin typeface="Trebuchet MS"/>
                <a:cs typeface="Trebuchet MS"/>
              </a:rPr>
              <a:t>E</a:t>
            </a:r>
            <a:r>
              <a:rPr dirty="0" sz="2800" spc="160">
                <a:latin typeface="Trebuchet MS"/>
                <a:cs typeface="Trebuchet MS"/>
              </a:rPr>
              <a:t>S</a:t>
            </a:r>
            <a:r>
              <a:rPr dirty="0" sz="2800">
                <a:latin typeface="Trebuchet MS"/>
                <a:cs typeface="Trebuchet MS"/>
              </a:rPr>
              <a:t>	</a:t>
            </a:r>
            <a:r>
              <a:rPr dirty="0" sz="2800" spc="-75">
                <a:latin typeface="Trebuchet MS"/>
                <a:cs typeface="Trebuchet MS"/>
              </a:rPr>
              <a:t>E</a:t>
            </a:r>
            <a:r>
              <a:rPr dirty="0" sz="2800" spc="-85">
                <a:latin typeface="Trebuchet MS"/>
                <a:cs typeface="Trebuchet MS"/>
              </a:rPr>
              <a:t>L</a:t>
            </a:r>
            <a:r>
              <a:rPr dirty="0" sz="2800">
                <a:latin typeface="Trebuchet MS"/>
                <a:cs typeface="Trebuchet MS"/>
              </a:rPr>
              <a:t>	</a:t>
            </a:r>
            <a:r>
              <a:rPr dirty="0" sz="2800" spc="-75">
                <a:latin typeface="Trebuchet MS"/>
                <a:cs typeface="Trebuchet MS"/>
              </a:rPr>
              <a:t>A</a:t>
            </a:r>
            <a:r>
              <a:rPr dirty="0" sz="2800" spc="-245">
                <a:latin typeface="Trebuchet MS"/>
                <a:cs typeface="Trebuchet MS"/>
              </a:rPr>
              <a:t>T</a:t>
            </a:r>
            <a:r>
              <a:rPr dirty="0" sz="2800" spc="15">
                <a:latin typeface="Trebuchet MS"/>
                <a:cs typeface="Trebuchet MS"/>
              </a:rPr>
              <a:t>R</a:t>
            </a:r>
            <a:r>
              <a:rPr dirty="0" sz="2800" spc="10">
                <a:latin typeface="Trebuchet MS"/>
                <a:cs typeface="Trebuchet MS"/>
              </a:rPr>
              <a:t>I</a:t>
            </a:r>
            <a:r>
              <a:rPr dirty="0" sz="2800" spc="80">
                <a:latin typeface="Trebuchet MS"/>
                <a:cs typeface="Trebuchet MS"/>
              </a:rPr>
              <a:t>B</a:t>
            </a:r>
            <a:r>
              <a:rPr dirty="0" sz="2800" spc="5">
                <a:latin typeface="Trebuchet MS"/>
                <a:cs typeface="Trebuchet MS"/>
              </a:rPr>
              <a:t>U</a:t>
            </a:r>
            <a:r>
              <a:rPr dirty="0" sz="2800" spc="-245">
                <a:latin typeface="Trebuchet MS"/>
                <a:cs typeface="Trebuchet MS"/>
              </a:rPr>
              <a:t>T</a:t>
            </a:r>
            <a:r>
              <a:rPr dirty="0" sz="2800" spc="30">
                <a:latin typeface="Trebuchet MS"/>
                <a:cs typeface="Trebuchet MS"/>
              </a:rPr>
              <a:t>O  </a:t>
            </a:r>
            <a:r>
              <a:rPr dirty="0" sz="2800">
                <a:latin typeface="Trebuchet MS"/>
                <a:cs typeface="Trebuchet MS"/>
              </a:rPr>
              <a:t>UNICO </a:t>
            </a:r>
            <a:r>
              <a:rPr dirty="0" sz="2800" spc="-10">
                <a:latin typeface="Trebuchet MS"/>
                <a:cs typeface="Trebuchet MS"/>
              </a:rPr>
              <a:t>DE </a:t>
            </a:r>
            <a:r>
              <a:rPr dirty="0" sz="2800" spc="-80">
                <a:latin typeface="Trebuchet MS"/>
                <a:cs typeface="Trebuchet MS"/>
              </a:rPr>
              <a:t>LA </a:t>
            </a:r>
            <a:r>
              <a:rPr dirty="0" sz="2800" spc="-30">
                <a:latin typeface="Trebuchet MS"/>
                <a:cs typeface="Trebuchet MS"/>
              </a:rPr>
              <a:t>ENTIDAD </a:t>
            </a:r>
            <a:r>
              <a:rPr dirty="0" sz="2800" spc="-10">
                <a:latin typeface="Trebuchet MS"/>
                <a:cs typeface="Trebuchet MS"/>
              </a:rPr>
              <a:t>QUE </a:t>
            </a:r>
            <a:r>
              <a:rPr dirty="0" sz="2800" spc="70">
                <a:latin typeface="Trebuchet MS"/>
                <a:cs typeface="Trebuchet MS"/>
              </a:rPr>
              <a:t>NO </a:t>
            </a:r>
            <a:r>
              <a:rPr dirty="0" sz="2800" spc="-35">
                <a:latin typeface="Trebuchet MS"/>
                <a:cs typeface="Trebuchet MS"/>
              </a:rPr>
              <a:t>TIENEN </a:t>
            </a:r>
            <a:r>
              <a:rPr dirty="0" sz="2800" spc="-20">
                <a:latin typeface="Trebuchet MS"/>
                <a:cs typeface="Trebuchet MS"/>
              </a:rPr>
              <a:t>OTRAS </a:t>
            </a:r>
            <a:r>
              <a:rPr dirty="0" sz="2800" spc="-60">
                <a:latin typeface="Trebuchet MS"/>
                <a:cs typeface="Trebuchet MS"/>
              </a:rPr>
              <a:t>ENTIDADES.  </a:t>
            </a:r>
            <a:r>
              <a:rPr dirty="0" sz="2800" spc="-35">
                <a:latin typeface="Trebuchet MS"/>
                <a:cs typeface="Trebuchet MS"/>
              </a:rPr>
              <a:t>RELACION: </a:t>
            </a:r>
            <a:r>
              <a:rPr dirty="0" sz="2800" spc="95">
                <a:latin typeface="Trebuchet MS"/>
                <a:cs typeface="Trebuchet MS"/>
              </a:rPr>
              <a:t>SON </a:t>
            </a:r>
            <a:r>
              <a:rPr dirty="0" sz="2800" spc="-15">
                <a:latin typeface="Trebuchet MS"/>
                <a:cs typeface="Trebuchet MS"/>
              </a:rPr>
              <a:t>RELACIONES </a:t>
            </a:r>
            <a:r>
              <a:rPr dirty="0" sz="2800" spc="-55">
                <a:latin typeface="Trebuchet MS"/>
                <a:cs typeface="Trebuchet MS"/>
              </a:rPr>
              <a:t>ENTRE </a:t>
            </a:r>
            <a:r>
              <a:rPr dirty="0" sz="2800" spc="-130">
                <a:latin typeface="Trebuchet MS"/>
                <a:cs typeface="Trebuchet MS"/>
              </a:rPr>
              <a:t>2 </a:t>
            </a:r>
            <a:r>
              <a:rPr dirty="0" sz="2800" spc="45">
                <a:latin typeface="Trebuchet MS"/>
                <a:cs typeface="Trebuchet MS"/>
              </a:rPr>
              <a:t>O </a:t>
            </a:r>
            <a:r>
              <a:rPr dirty="0" sz="2800" spc="80">
                <a:latin typeface="Trebuchet MS"/>
                <a:cs typeface="Trebuchet MS"/>
              </a:rPr>
              <a:t>MAS</a:t>
            </a:r>
            <a:r>
              <a:rPr dirty="0" sz="2800" spc="-345">
                <a:latin typeface="Trebuchet MS"/>
                <a:cs typeface="Trebuchet MS"/>
              </a:rPr>
              <a:t> </a:t>
            </a:r>
            <a:r>
              <a:rPr dirty="0" sz="2800" spc="-60">
                <a:latin typeface="Trebuchet MS"/>
                <a:cs typeface="Trebuchet MS"/>
              </a:rPr>
              <a:t>ENTIDADES.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2300" spc="-370">
                <a:latin typeface="Trebuchet MS"/>
                <a:cs typeface="Trebuchet MS"/>
              </a:rPr>
              <a:t>.</a:t>
            </a:r>
            <a:endParaRPr sz="2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853" y="6938504"/>
            <a:ext cx="4503420" cy="3348990"/>
          </a:xfrm>
          <a:custGeom>
            <a:avLst/>
            <a:gdLst/>
            <a:ahLst/>
            <a:cxnLst/>
            <a:rect l="l" t="t" r="r" b="b"/>
            <a:pathLst>
              <a:path w="4503420" h="3348990">
                <a:moveTo>
                  <a:pt x="3381375" y="2320518"/>
                </a:moveTo>
                <a:lnTo>
                  <a:pt x="2536063" y="858481"/>
                </a:lnTo>
                <a:lnTo>
                  <a:pt x="845324" y="858481"/>
                </a:lnTo>
                <a:lnTo>
                  <a:pt x="0" y="2320518"/>
                </a:lnTo>
                <a:lnTo>
                  <a:pt x="594436" y="3348494"/>
                </a:lnTo>
                <a:lnTo>
                  <a:pt x="2787027" y="3348494"/>
                </a:lnTo>
                <a:lnTo>
                  <a:pt x="3381375" y="2320518"/>
                </a:lnTo>
                <a:close/>
              </a:path>
              <a:path w="4503420" h="3348990">
                <a:moveTo>
                  <a:pt x="4503293" y="781037"/>
                </a:moveTo>
                <a:lnTo>
                  <a:pt x="4053243" y="0"/>
                </a:lnTo>
                <a:lnTo>
                  <a:pt x="3153105" y="0"/>
                </a:lnTo>
                <a:lnTo>
                  <a:pt x="2703055" y="781037"/>
                </a:lnTo>
                <a:lnTo>
                  <a:pt x="3153168" y="1562074"/>
                </a:lnTo>
                <a:lnTo>
                  <a:pt x="4053243" y="1562074"/>
                </a:lnTo>
                <a:lnTo>
                  <a:pt x="4503293" y="781037"/>
                </a:lnTo>
                <a:close/>
              </a:path>
            </a:pathLst>
          </a:custGeom>
          <a:solidFill>
            <a:srgbClr val="00A1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86652" y="4542220"/>
            <a:ext cx="8782685" cy="0"/>
          </a:xfrm>
          <a:custGeom>
            <a:avLst/>
            <a:gdLst/>
            <a:ahLst/>
            <a:cxnLst/>
            <a:rect l="l" t="t" r="r" b="b"/>
            <a:pathLst>
              <a:path w="8782685" h="0">
                <a:moveTo>
                  <a:pt x="0" y="0"/>
                </a:moveTo>
                <a:lnTo>
                  <a:pt x="8782165" y="0"/>
                </a:lnTo>
              </a:path>
            </a:pathLst>
          </a:custGeom>
          <a:ln w="90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786652" y="6766346"/>
            <a:ext cx="8782685" cy="0"/>
          </a:xfrm>
          <a:custGeom>
            <a:avLst/>
            <a:gdLst/>
            <a:ahLst/>
            <a:cxnLst/>
            <a:rect l="l" t="t" r="r" b="b"/>
            <a:pathLst>
              <a:path w="8782685" h="0">
                <a:moveTo>
                  <a:pt x="0" y="0"/>
                </a:moveTo>
                <a:lnTo>
                  <a:pt x="8782165" y="0"/>
                </a:lnTo>
              </a:path>
            </a:pathLst>
          </a:custGeom>
          <a:ln w="90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51831" y="3224997"/>
            <a:ext cx="7096109" cy="1371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773952" y="1409936"/>
            <a:ext cx="8811260" cy="279209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 marR="1120775">
              <a:lnSpc>
                <a:spcPts val="4540"/>
              </a:lnSpc>
              <a:spcBef>
                <a:spcPts val="290"/>
              </a:spcBef>
            </a:pPr>
            <a:r>
              <a:rPr dirty="0" sz="3800" spc="-245">
                <a:latin typeface="Trebuchet MS"/>
                <a:cs typeface="Trebuchet MS"/>
              </a:rPr>
              <a:t>5.</a:t>
            </a:r>
            <a:r>
              <a:rPr dirty="0" sz="3800" spc="-195">
                <a:latin typeface="Trebuchet MS"/>
                <a:cs typeface="Trebuchet MS"/>
              </a:rPr>
              <a:t> </a:t>
            </a:r>
            <a:r>
              <a:rPr dirty="0" sz="3800" spc="155">
                <a:latin typeface="Trebuchet MS"/>
                <a:cs typeface="Trebuchet MS"/>
              </a:rPr>
              <a:t>¿Qué</a:t>
            </a:r>
            <a:r>
              <a:rPr dirty="0" sz="3800" spc="-195">
                <a:latin typeface="Trebuchet MS"/>
                <a:cs typeface="Trebuchet MS"/>
              </a:rPr>
              <a:t> </a:t>
            </a:r>
            <a:r>
              <a:rPr dirty="0" sz="3800" spc="150">
                <a:latin typeface="Trebuchet MS"/>
                <a:cs typeface="Trebuchet MS"/>
              </a:rPr>
              <a:t>es</a:t>
            </a:r>
            <a:r>
              <a:rPr dirty="0" sz="3800" spc="-195">
                <a:latin typeface="Trebuchet MS"/>
                <a:cs typeface="Trebuchet MS"/>
              </a:rPr>
              <a:t> </a:t>
            </a:r>
            <a:r>
              <a:rPr dirty="0" sz="3800" spc="130">
                <a:latin typeface="Trebuchet MS"/>
                <a:cs typeface="Trebuchet MS"/>
              </a:rPr>
              <a:t>SQL</a:t>
            </a:r>
            <a:r>
              <a:rPr dirty="0" sz="3800" spc="-190">
                <a:latin typeface="Trebuchet MS"/>
                <a:cs typeface="Trebuchet MS"/>
              </a:rPr>
              <a:t> </a:t>
            </a:r>
            <a:r>
              <a:rPr dirty="0" sz="3800" spc="80">
                <a:latin typeface="Trebuchet MS"/>
                <a:cs typeface="Trebuchet MS"/>
              </a:rPr>
              <a:t>Server</a:t>
            </a:r>
            <a:r>
              <a:rPr dirty="0" sz="3800" spc="-195">
                <a:latin typeface="Trebuchet MS"/>
                <a:cs typeface="Trebuchet MS"/>
              </a:rPr>
              <a:t> </a:t>
            </a:r>
            <a:r>
              <a:rPr dirty="0" sz="3800" spc="60">
                <a:latin typeface="Trebuchet MS"/>
                <a:cs typeface="Trebuchet MS"/>
              </a:rPr>
              <a:t>y</a:t>
            </a:r>
            <a:r>
              <a:rPr dirty="0" sz="3800" spc="-195">
                <a:latin typeface="Trebuchet MS"/>
                <a:cs typeface="Trebuchet MS"/>
              </a:rPr>
              <a:t> </a:t>
            </a:r>
            <a:r>
              <a:rPr dirty="0" sz="3800" spc="110">
                <a:latin typeface="Trebuchet MS"/>
                <a:cs typeface="Trebuchet MS"/>
              </a:rPr>
              <a:t>qué</a:t>
            </a:r>
            <a:r>
              <a:rPr dirty="0" sz="3800" spc="-195">
                <a:latin typeface="Trebuchet MS"/>
                <a:cs typeface="Trebuchet MS"/>
              </a:rPr>
              <a:t> </a:t>
            </a:r>
            <a:r>
              <a:rPr dirty="0" sz="3800" spc="150">
                <a:latin typeface="Trebuchet MS"/>
                <a:cs typeface="Trebuchet MS"/>
              </a:rPr>
              <a:t>es</a:t>
            </a:r>
            <a:r>
              <a:rPr dirty="0" sz="3800" spc="-190">
                <a:latin typeface="Trebuchet MS"/>
                <a:cs typeface="Trebuchet MS"/>
              </a:rPr>
              <a:t> </a:t>
            </a:r>
            <a:r>
              <a:rPr dirty="0" sz="3800" spc="130">
                <a:latin typeface="Trebuchet MS"/>
                <a:cs typeface="Trebuchet MS"/>
              </a:rPr>
              <a:t>SQL  </a:t>
            </a:r>
            <a:r>
              <a:rPr dirty="0" sz="3800" spc="80">
                <a:latin typeface="Trebuchet MS"/>
                <a:cs typeface="Trebuchet MS"/>
              </a:rPr>
              <a:t>Server </a:t>
            </a:r>
            <a:r>
              <a:rPr dirty="0" sz="3800" spc="95">
                <a:latin typeface="Trebuchet MS"/>
                <a:cs typeface="Trebuchet MS"/>
              </a:rPr>
              <a:t>Management</a:t>
            </a:r>
            <a:r>
              <a:rPr dirty="0" sz="3800" spc="-465">
                <a:latin typeface="Trebuchet MS"/>
                <a:cs typeface="Trebuchet MS"/>
              </a:rPr>
              <a:t> </a:t>
            </a:r>
            <a:r>
              <a:rPr dirty="0" sz="3800" spc="160">
                <a:latin typeface="Trebuchet MS"/>
                <a:cs typeface="Trebuchet MS"/>
              </a:rPr>
              <a:t>Studio?</a:t>
            </a:r>
            <a:endParaRPr sz="3800">
              <a:latin typeface="Trebuchet MS"/>
              <a:cs typeface="Trebuchet MS"/>
            </a:endParaRPr>
          </a:p>
          <a:p>
            <a:pPr algn="just" marL="12700" marR="5080">
              <a:lnSpc>
                <a:spcPct val="114500"/>
              </a:lnSpc>
              <a:spcBef>
                <a:spcPts val="1995"/>
              </a:spcBef>
            </a:pPr>
            <a:r>
              <a:rPr dirty="0" sz="2550" spc="30">
                <a:latin typeface="Trebuchet MS"/>
                <a:cs typeface="Trebuchet MS"/>
              </a:rPr>
              <a:t>SQL </a:t>
            </a:r>
            <a:r>
              <a:rPr dirty="0" sz="2550" spc="-10">
                <a:latin typeface="Trebuchet MS"/>
                <a:cs typeface="Trebuchet MS"/>
              </a:rPr>
              <a:t>server </a:t>
            </a:r>
            <a:r>
              <a:rPr dirty="0" sz="2550" spc="60">
                <a:latin typeface="Trebuchet MS"/>
                <a:cs typeface="Trebuchet MS"/>
              </a:rPr>
              <a:t>es una </a:t>
            </a:r>
            <a:r>
              <a:rPr dirty="0" sz="2550" spc="-15">
                <a:latin typeface="Trebuchet MS"/>
                <a:cs typeface="Trebuchet MS"/>
              </a:rPr>
              <a:t>importante </a:t>
            </a:r>
            <a:r>
              <a:rPr dirty="0" sz="2550" spc="45">
                <a:latin typeface="Trebuchet MS"/>
                <a:cs typeface="Trebuchet MS"/>
              </a:rPr>
              <a:t>base </a:t>
            </a:r>
            <a:r>
              <a:rPr dirty="0" sz="2550" spc="20">
                <a:latin typeface="Trebuchet MS"/>
                <a:cs typeface="Trebuchet MS"/>
              </a:rPr>
              <a:t>de </a:t>
            </a:r>
            <a:r>
              <a:rPr dirty="0" sz="2550" spc="30">
                <a:latin typeface="Trebuchet MS"/>
                <a:cs typeface="Trebuchet MS"/>
              </a:rPr>
              <a:t>datos </a:t>
            </a:r>
            <a:r>
              <a:rPr dirty="0" sz="2550" spc="-5">
                <a:latin typeface="Trebuchet MS"/>
                <a:cs typeface="Trebuchet MS"/>
              </a:rPr>
              <a:t>relacional </a:t>
            </a:r>
            <a:r>
              <a:rPr dirty="0" sz="2550" spc="-65">
                <a:latin typeface="Trebuchet MS"/>
                <a:cs typeface="Trebuchet MS"/>
              </a:rPr>
              <a:t>y  </a:t>
            </a:r>
            <a:r>
              <a:rPr dirty="0" sz="2550" spc="30">
                <a:latin typeface="Trebuchet MS"/>
                <a:cs typeface="Trebuchet MS"/>
              </a:rPr>
              <a:t>SQL </a:t>
            </a:r>
            <a:r>
              <a:rPr dirty="0" sz="2550" spc="10">
                <a:latin typeface="Trebuchet MS"/>
                <a:cs typeface="Trebuchet MS"/>
              </a:rPr>
              <a:t>management </a:t>
            </a:r>
            <a:r>
              <a:rPr dirty="0" sz="2550" spc="20">
                <a:latin typeface="Trebuchet MS"/>
                <a:cs typeface="Trebuchet MS"/>
              </a:rPr>
              <a:t>estudio </a:t>
            </a:r>
            <a:r>
              <a:rPr dirty="0" sz="2550" spc="60">
                <a:latin typeface="Trebuchet MS"/>
                <a:cs typeface="Trebuchet MS"/>
              </a:rPr>
              <a:t>es </a:t>
            </a:r>
            <a:r>
              <a:rPr dirty="0" sz="2550" spc="85">
                <a:latin typeface="Trebuchet MS"/>
                <a:cs typeface="Trebuchet MS"/>
              </a:rPr>
              <a:t>un </a:t>
            </a:r>
            <a:r>
              <a:rPr dirty="0" sz="2550" spc="20">
                <a:latin typeface="Trebuchet MS"/>
                <a:cs typeface="Trebuchet MS"/>
              </a:rPr>
              <a:t>operador </a:t>
            </a:r>
            <a:r>
              <a:rPr dirty="0" sz="2550" spc="35">
                <a:latin typeface="Trebuchet MS"/>
                <a:cs typeface="Trebuchet MS"/>
              </a:rPr>
              <a:t>que </a:t>
            </a:r>
            <a:r>
              <a:rPr dirty="0" sz="2550" spc="105">
                <a:latin typeface="Trebuchet MS"/>
                <a:cs typeface="Trebuchet MS"/>
              </a:rPr>
              <a:t>nos </a:t>
            </a:r>
            <a:r>
              <a:rPr dirty="0" sz="2550" spc="-30">
                <a:latin typeface="Trebuchet MS"/>
                <a:cs typeface="Trebuchet MS"/>
              </a:rPr>
              <a:t>permite  </a:t>
            </a:r>
            <a:r>
              <a:rPr dirty="0" sz="2550" spc="-20">
                <a:latin typeface="Trebuchet MS"/>
                <a:cs typeface="Trebuchet MS"/>
              </a:rPr>
              <a:t>manejar </a:t>
            </a:r>
            <a:r>
              <a:rPr dirty="0" sz="2550" spc="-65">
                <a:latin typeface="Trebuchet MS"/>
                <a:cs typeface="Trebuchet MS"/>
              </a:rPr>
              <a:t>y </a:t>
            </a:r>
            <a:r>
              <a:rPr dirty="0" sz="2550" spc="5">
                <a:latin typeface="Trebuchet MS"/>
                <a:cs typeface="Trebuchet MS"/>
              </a:rPr>
              <a:t>operar </a:t>
            </a:r>
            <a:r>
              <a:rPr dirty="0" sz="2550" spc="30">
                <a:latin typeface="Trebuchet MS"/>
                <a:cs typeface="Trebuchet MS"/>
              </a:rPr>
              <a:t>SQL</a:t>
            </a:r>
            <a:r>
              <a:rPr dirty="0" sz="2550" spc="-170">
                <a:latin typeface="Trebuchet MS"/>
                <a:cs typeface="Trebuchet MS"/>
              </a:rPr>
              <a:t> </a:t>
            </a:r>
            <a:r>
              <a:rPr dirty="0" sz="2550" spc="-10">
                <a:latin typeface="Trebuchet MS"/>
                <a:cs typeface="Trebuchet MS"/>
              </a:rPr>
              <a:t>server</a:t>
            </a:r>
            <a:endParaRPr sz="25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73952" y="4828479"/>
            <a:ext cx="8807450" cy="17703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800" spc="-185">
                <a:latin typeface="Trebuchet MS"/>
                <a:cs typeface="Trebuchet MS"/>
              </a:rPr>
              <a:t>6.</a:t>
            </a:r>
            <a:r>
              <a:rPr dirty="0" sz="3800" spc="-195">
                <a:latin typeface="Trebuchet MS"/>
                <a:cs typeface="Trebuchet MS"/>
              </a:rPr>
              <a:t> </a:t>
            </a:r>
            <a:r>
              <a:rPr dirty="0" sz="3800" spc="155">
                <a:latin typeface="Trebuchet MS"/>
                <a:cs typeface="Trebuchet MS"/>
              </a:rPr>
              <a:t>¿Cómo</a:t>
            </a:r>
            <a:r>
              <a:rPr dirty="0" sz="3800" spc="-190">
                <a:latin typeface="Trebuchet MS"/>
                <a:cs typeface="Trebuchet MS"/>
              </a:rPr>
              <a:t> </a:t>
            </a:r>
            <a:r>
              <a:rPr dirty="0" sz="3800" spc="150">
                <a:latin typeface="Trebuchet MS"/>
                <a:cs typeface="Trebuchet MS"/>
              </a:rPr>
              <a:t>se</a:t>
            </a:r>
            <a:r>
              <a:rPr dirty="0" sz="3800" spc="-195">
                <a:latin typeface="Trebuchet MS"/>
                <a:cs typeface="Trebuchet MS"/>
              </a:rPr>
              <a:t> </a:t>
            </a:r>
            <a:r>
              <a:rPr dirty="0" sz="3800" spc="20">
                <a:latin typeface="Trebuchet MS"/>
                <a:cs typeface="Trebuchet MS"/>
              </a:rPr>
              <a:t>crea</a:t>
            </a:r>
            <a:r>
              <a:rPr dirty="0" sz="3800" spc="-190">
                <a:latin typeface="Trebuchet MS"/>
                <a:cs typeface="Trebuchet MS"/>
              </a:rPr>
              <a:t> </a:t>
            </a:r>
            <a:r>
              <a:rPr dirty="0" sz="3800" spc="120">
                <a:latin typeface="Trebuchet MS"/>
                <a:cs typeface="Trebuchet MS"/>
              </a:rPr>
              <a:t>una</a:t>
            </a:r>
            <a:r>
              <a:rPr dirty="0" sz="3800" spc="-195">
                <a:latin typeface="Trebuchet MS"/>
                <a:cs typeface="Trebuchet MS"/>
              </a:rPr>
              <a:t> </a:t>
            </a:r>
            <a:r>
              <a:rPr dirty="0" sz="3800" spc="140">
                <a:latin typeface="Trebuchet MS"/>
                <a:cs typeface="Trebuchet MS"/>
              </a:rPr>
              <a:t>base</a:t>
            </a:r>
            <a:r>
              <a:rPr dirty="0" sz="3800" spc="-190">
                <a:latin typeface="Trebuchet MS"/>
                <a:cs typeface="Trebuchet MS"/>
              </a:rPr>
              <a:t> </a:t>
            </a:r>
            <a:r>
              <a:rPr dirty="0" sz="3800" spc="100">
                <a:latin typeface="Trebuchet MS"/>
                <a:cs typeface="Trebuchet MS"/>
              </a:rPr>
              <a:t>de</a:t>
            </a:r>
            <a:r>
              <a:rPr dirty="0" sz="3800" spc="-195">
                <a:latin typeface="Trebuchet MS"/>
                <a:cs typeface="Trebuchet MS"/>
              </a:rPr>
              <a:t> </a:t>
            </a:r>
            <a:r>
              <a:rPr dirty="0" sz="3800" spc="175">
                <a:latin typeface="Trebuchet MS"/>
                <a:cs typeface="Trebuchet MS"/>
              </a:rPr>
              <a:t>datos?</a:t>
            </a:r>
            <a:endParaRPr sz="3800">
              <a:latin typeface="Trebuchet MS"/>
              <a:cs typeface="Trebuchet MS"/>
            </a:endParaRPr>
          </a:p>
          <a:p>
            <a:pPr marL="12700" marR="5080">
              <a:lnSpc>
                <a:spcPct val="114500"/>
              </a:lnSpc>
              <a:spcBef>
                <a:spcPts val="2145"/>
              </a:spcBef>
            </a:pPr>
            <a:r>
              <a:rPr dirty="0" sz="2550" spc="15">
                <a:latin typeface="Trebuchet MS"/>
                <a:cs typeface="Trebuchet MS"/>
              </a:rPr>
              <a:t>Con </a:t>
            </a:r>
            <a:r>
              <a:rPr dirty="0" sz="2550" spc="65">
                <a:latin typeface="Trebuchet MS"/>
                <a:cs typeface="Trebuchet MS"/>
              </a:rPr>
              <a:t>los </a:t>
            </a:r>
            <a:r>
              <a:rPr dirty="0" sz="2550" spc="55">
                <a:latin typeface="Trebuchet MS"/>
                <a:cs typeface="Trebuchet MS"/>
              </a:rPr>
              <a:t>comandos </a:t>
            </a:r>
            <a:r>
              <a:rPr dirty="0" sz="2550" spc="-50">
                <a:latin typeface="Trebuchet MS"/>
                <a:cs typeface="Trebuchet MS"/>
              </a:rPr>
              <a:t>create </a:t>
            </a:r>
            <a:r>
              <a:rPr dirty="0" sz="2550" spc="15">
                <a:latin typeface="Trebuchet MS"/>
                <a:cs typeface="Trebuchet MS"/>
              </a:rPr>
              <a:t>database </a:t>
            </a:r>
            <a:r>
              <a:rPr dirty="0" sz="2550" spc="40">
                <a:latin typeface="Trebuchet MS"/>
                <a:cs typeface="Trebuchet MS"/>
              </a:rPr>
              <a:t>seguido </a:t>
            </a:r>
            <a:r>
              <a:rPr dirty="0" sz="2550">
                <a:latin typeface="Trebuchet MS"/>
                <a:cs typeface="Trebuchet MS"/>
              </a:rPr>
              <a:t>del </a:t>
            </a:r>
            <a:r>
              <a:rPr dirty="0" sz="2550" spc="30">
                <a:latin typeface="Trebuchet MS"/>
                <a:cs typeface="Trebuchet MS"/>
              </a:rPr>
              <a:t>nombre </a:t>
            </a:r>
            <a:r>
              <a:rPr dirty="0" sz="2550" spc="20">
                <a:latin typeface="Trebuchet MS"/>
                <a:cs typeface="Trebuchet MS"/>
              </a:rPr>
              <a:t>de  </a:t>
            </a:r>
            <a:r>
              <a:rPr dirty="0" sz="2550" spc="-5">
                <a:latin typeface="Trebuchet MS"/>
                <a:cs typeface="Trebuchet MS"/>
              </a:rPr>
              <a:t>la </a:t>
            </a:r>
            <a:r>
              <a:rPr dirty="0" sz="2550" spc="45">
                <a:latin typeface="Trebuchet MS"/>
                <a:cs typeface="Trebuchet MS"/>
              </a:rPr>
              <a:t>base </a:t>
            </a:r>
            <a:r>
              <a:rPr dirty="0" sz="2550" spc="20">
                <a:latin typeface="Trebuchet MS"/>
                <a:cs typeface="Trebuchet MS"/>
              </a:rPr>
              <a:t>de</a:t>
            </a:r>
            <a:r>
              <a:rPr dirty="0" sz="2550" spc="-225">
                <a:latin typeface="Trebuchet MS"/>
                <a:cs typeface="Trebuchet MS"/>
              </a:rPr>
              <a:t> </a:t>
            </a:r>
            <a:r>
              <a:rPr dirty="0" sz="2550" spc="30">
                <a:latin typeface="Trebuchet MS"/>
                <a:cs typeface="Trebuchet MS"/>
              </a:rPr>
              <a:t>datos</a:t>
            </a:r>
            <a:endParaRPr sz="25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73952" y="7052605"/>
            <a:ext cx="8806815" cy="17703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800" spc="-365">
                <a:latin typeface="Trebuchet MS"/>
                <a:cs typeface="Trebuchet MS"/>
              </a:rPr>
              <a:t>7.</a:t>
            </a:r>
            <a:r>
              <a:rPr dirty="0" sz="3800" spc="-195">
                <a:latin typeface="Trebuchet MS"/>
                <a:cs typeface="Trebuchet MS"/>
              </a:rPr>
              <a:t> </a:t>
            </a:r>
            <a:r>
              <a:rPr dirty="0" sz="3800" spc="150">
                <a:latin typeface="Trebuchet MS"/>
                <a:cs typeface="Trebuchet MS"/>
              </a:rPr>
              <a:t>¿Para</a:t>
            </a:r>
            <a:r>
              <a:rPr dirty="0" sz="3800" spc="-190">
                <a:latin typeface="Trebuchet MS"/>
                <a:cs typeface="Trebuchet MS"/>
              </a:rPr>
              <a:t> </a:t>
            </a:r>
            <a:r>
              <a:rPr dirty="0" sz="3800" spc="110">
                <a:latin typeface="Trebuchet MS"/>
                <a:cs typeface="Trebuchet MS"/>
              </a:rPr>
              <a:t>qué</a:t>
            </a:r>
            <a:r>
              <a:rPr dirty="0" sz="3800" spc="-190">
                <a:latin typeface="Trebuchet MS"/>
                <a:cs typeface="Trebuchet MS"/>
              </a:rPr>
              <a:t> </a:t>
            </a:r>
            <a:r>
              <a:rPr dirty="0" sz="3800" spc="75">
                <a:latin typeface="Trebuchet MS"/>
                <a:cs typeface="Trebuchet MS"/>
              </a:rPr>
              <a:t>sirve</a:t>
            </a:r>
            <a:r>
              <a:rPr dirty="0" sz="3800" spc="-190">
                <a:latin typeface="Trebuchet MS"/>
                <a:cs typeface="Trebuchet MS"/>
              </a:rPr>
              <a:t> </a:t>
            </a:r>
            <a:r>
              <a:rPr dirty="0" sz="3800" spc="15">
                <a:latin typeface="Trebuchet MS"/>
                <a:cs typeface="Trebuchet MS"/>
              </a:rPr>
              <a:t>el</a:t>
            </a:r>
            <a:r>
              <a:rPr dirty="0" sz="3800" spc="-190">
                <a:latin typeface="Trebuchet MS"/>
                <a:cs typeface="Trebuchet MS"/>
              </a:rPr>
              <a:t> </a:t>
            </a:r>
            <a:r>
              <a:rPr dirty="0" sz="3800" spc="114">
                <a:latin typeface="Trebuchet MS"/>
                <a:cs typeface="Trebuchet MS"/>
              </a:rPr>
              <a:t>comando</a:t>
            </a:r>
            <a:r>
              <a:rPr dirty="0" sz="3800" spc="-190">
                <a:latin typeface="Trebuchet MS"/>
                <a:cs typeface="Trebuchet MS"/>
              </a:rPr>
              <a:t> </a:t>
            </a:r>
            <a:r>
              <a:rPr dirty="0" sz="3800" spc="185">
                <a:latin typeface="Trebuchet MS"/>
                <a:cs typeface="Trebuchet MS"/>
              </a:rPr>
              <a:t>USE?</a:t>
            </a:r>
            <a:endParaRPr sz="3800">
              <a:latin typeface="Trebuchet MS"/>
              <a:cs typeface="Trebuchet MS"/>
            </a:endParaRPr>
          </a:p>
          <a:p>
            <a:pPr marL="12700" marR="5080">
              <a:lnSpc>
                <a:spcPct val="114500"/>
              </a:lnSpc>
              <a:spcBef>
                <a:spcPts val="2145"/>
              </a:spcBef>
              <a:tabLst>
                <a:tab pos="923925" algn="l"/>
                <a:tab pos="1783080" algn="l"/>
                <a:tab pos="2842895" algn="l"/>
                <a:tab pos="3677920" algn="l"/>
                <a:tab pos="4147185" algn="l"/>
                <a:tab pos="5035550" algn="l"/>
                <a:tab pos="5601970" algn="l"/>
                <a:tab pos="6613525" algn="l"/>
                <a:tab pos="7799070" algn="l"/>
                <a:tab pos="8528050" algn="l"/>
              </a:tabLst>
            </a:pPr>
            <a:r>
              <a:rPr dirty="0" sz="2550" spc="140">
                <a:latin typeface="Trebuchet MS"/>
                <a:cs typeface="Trebuchet MS"/>
              </a:rPr>
              <a:t>S</a:t>
            </a:r>
            <a:r>
              <a:rPr dirty="0" sz="2550" spc="-45">
                <a:latin typeface="Trebuchet MS"/>
                <a:cs typeface="Trebuchet MS"/>
              </a:rPr>
              <a:t>i</a:t>
            </a:r>
            <a:r>
              <a:rPr dirty="0" sz="2550" spc="-55">
                <a:latin typeface="Trebuchet MS"/>
                <a:cs typeface="Trebuchet MS"/>
              </a:rPr>
              <a:t>rv</a:t>
            </a:r>
            <a:r>
              <a:rPr dirty="0" sz="2550" spc="-25">
                <a:latin typeface="Trebuchet MS"/>
                <a:cs typeface="Trebuchet MS"/>
              </a:rPr>
              <a:t>e</a:t>
            </a:r>
            <a:r>
              <a:rPr dirty="0" sz="2550">
                <a:latin typeface="Trebuchet MS"/>
                <a:cs typeface="Trebuchet MS"/>
              </a:rPr>
              <a:t>	</a:t>
            </a:r>
            <a:r>
              <a:rPr dirty="0" sz="2550" spc="50">
                <a:latin typeface="Trebuchet MS"/>
                <a:cs typeface="Trebuchet MS"/>
              </a:rPr>
              <a:t>p</a:t>
            </a:r>
            <a:r>
              <a:rPr dirty="0" sz="2550" spc="20">
                <a:latin typeface="Trebuchet MS"/>
                <a:cs typeface="Trebuchet MS"/>
              </a:rPr>
              <a:t>a</a:t>
            </a:r>
            <a:r>
              <a:rPr dirty="0" sz="2550" spc="-50">
                <a:latin typeface="Trebuchet MS"/>
                <a:cs typeface="Trebuchet MS"/>
              </a:rPr>
              <a:t>r</a:t>
            </a:r>
            <a:r>
              <a:rPr dirty="0" sz="2550" spc="25">
                <a:latin typeface="Trebuchet MS"/>
                <a:cs typeface="Trebuchet MS"/>
              </a:rPr>
              <a:t>a</a:t>
            </a:r>
            <a:r>
              <a:rPr dirty="0" sz="2550">
                <a:latin typeface="Trebuchet MS"/>
                <a:cs typeface="Trebuchet MS"/>
              </a:rPr>
              <a:t>	</a:t>
            </a:r>
            <a:r>
              <a:rPr dirty="0" sz="2550" spc="50">
                <a:latin typeface="Trebuchet MS"/>
                <a:cs typeface="Trebuchet MS"/>
              </a:rPr>
              <a:t>p</a:t>
            </a:r>
            <a:r>
              <a:rPr dirty="0" sz="2550" spc="80">
                <a:latin typeface="Trebuchet MS"/>
                <a:cs typeface="Trebuchet MS"/>
              </a:rPr>
              <a:t>o</a:t>
            </a:r>
            <a:r>
              <a:rPr dirty="0" sz="2550" spc="65">
                <a:latin typeface="Trebuchet MS"/>
                <a:cs typeface="Trebuchet MS"/>
              </a:rPr>
              <a:t>d</a:t>
            </a:r>
            <a:r>
              <a:rPr dirty="0" sz="2550" spc="-30">
                <a:latin typeface="Trebuchet MS"/>
                <a:cs typeface="Trebuchet MS"/>
              </a:rPr>
              <a:t>e</a:t>
            </a:r>
            <a:r>
              <a:rPr dirty="0" sz="2550" spc="-45">
                <a:latin typeface="Trebuchet MS"/>
                <a:cs typeface="Trebuchet MS"/>
              </a:rPr>
              <a:t>r</a:t>
            </a:r>
            <a:r>
              <a:rPr dirty="0" sz="2550">
                <a:latin typeface="Trebuchet MS"/>
                <a:cs typeface="Trebuchet MS"/>
              </a:rPr>
              <a:t>	</a:t>
            </a:r>
            <a:r>
              <a:rPr dirty="0" sz="2550" spc="75">
                <a:latin typeface="Trebuchet MS"/>
                <a:cs typeface="Trebuchet MS"/>
              </a:rPr>
              <a:t>u</a:t>
            </a:r>
            <a:r>
              <a:rPr dirty="0" sz="2550" spc="145">
                <a:latin typeface="Trebuchet MS"/>
                <a:cs typeface="Trebuchet MS"/>
              </a:rPr>
              <a:t>s</a:t>
            </a:r>
            <a:r>
              <a:rPr dirty="0" sz="2550" spc="20">
                <a:latin typeface="Trebuchet MS"/>
                <a:cs typeface="Trebuchet MS"/>
              </a:rPr>
              <a:t>a</a:t>
            </a:r>
            <a:r>
              <a:rPr dirty="0" sz="2550" spc="-45">
                <a:latin typeface="Trebuchet MS"/>
                <a:cs typeface="Trebuchet MS"/>
              </a:rPr>
              <a:t>r</a:t>
            </a:r>
            <a:r>
              <a:rPr dirty="0" sz="2550">
                <a:latin typeface="Trebuchet MS"/>
                <a:cs typeface="Trebuchet MS"/>
              </a:rPr>
              <a:t>	</a:t>
            </a:r>
            <a:r>
              <a:rPr dirty="0" sz="2550" spc="-35">
                <a:latin typeface="Trebuchet MS"/>
                <a:cs typeface="Trebuchet MS"/>
              </a:rPr>
              <a:t>l</a:t>
            </a:r>
            <a:r>
              <a:rPr dirty="0" sz="2550" spc="25">
                <a:latin typeface="Trebuchet MS"/>
                <a:cs typeface="Trebuchet MS"/>
              </a:rPr>
              <a:t>a</a:t>
            </a:r>
            <a:r>
              <a:rPr dirty="0" sz="2550">
                <a:latin typeface="Trebuchet MS"/>
                <a:cs typeface="Trebuchet MS"/>
              </a:rPr>
              <a:t>	</a:t>
            </a:r>
            <a:r>
              <a:rPr dirty="0" sz="2550" spc="50">
                <a:latin typeface="Trebuchet MS"/>
                <a:cs typeface="Trebuchet MS"/>
              </a:rPr>
              <a:t>b</a:t>
            </a:r>
            <a:r>
              <a:rPr dirty="0" sz="2550" spc="20">
                <a:latin typeface="Trebuchet MS"/>
                <a:cs typeface="Trebuchet MS"/>
              </a:rPr>
              <a:t>a</a:t>
            </a:r>
            <a:r>
              <a:rPr dirty="0" sz="2550" spc="145">
                <a:latin typeface="Trebuchet MS"/>
                <a:cs typeface="Trebuchet MS"/>
              </a:rPr>
              <a:t>s</a:t>
            </a:r>
            <a:r>
              <a:rPr dirty="0" sz="2550" spc="-25">
                <a:latin typeface="Trebuchet MS"/>
                <a:cs typeface="Trebuchet MS"/>
              </a:rPr>
              <a:t>e</a:t>
            </a:r>
            <a:r>
              <a:rPr dirty="0" sz="2550">
                <a:latin typeface="Trebuchet MS"/>
                <a:cs typeface="Trebuchet MS"/>
              </a:rPr>
              <a:t>	</a:t>
            </a:r>
            <a:r>
              <a:rPr dirty="0" sz="2550" spc="65">
                <a:latin typeface="Trebuchet MS"/>
                <a:cs typeface="Trebuchet MS"/>
              </a:rPr>
              <a:t>d</a:t>
            </a:r>
            <a:r>
              <a:rPr dirty="0" sz="2550" spc="-25">
                <a:latin typeface="Trebuchet MS"/>
                <a:cs typeface="Trebuchet MS"/>
              </a:rPr>
              <a:t>e</a:t>
            </a:r>
            <a:r>
              <a:rPr dirty="0" sz="2550">
                <a:latin typeface="Trebuchet MS"/>
                <a:cs typeface="Trebuchet MS"/>
              </a:rPr>
              <a:t>	</a:t>
            </a:r>
            <a:r>
              <a:rPr dirty="0" sz="2550" spc="65">
                <a:latin typeface="Trebuchet MS"/>
                <a:cs typeface="Trebuchet MS"/>
              </a:rPr>
              <a:t>d</a:t>
            </a:r>
            <a:r>
              <a:rPr dirty="0" sz="2550" spc="20">
                <a:latin typeface="Trebuchet MS"/>
                <a:cs typeface="Trebuchet MS"/>
              </a:rPr>
              <a:t>a</a:t>
            </a:r>
            <a:r>
              <a:rPr dirty="0" sz="2550" spc="-150">
                <a:latin typeface="Trebuchet MS"/>
                <a:cs typeface="Trebuchet MS"/>
              </a:rPr>
              <a:t>t</a:t>
            </a:r>
            <a:r>
              <a:rPr dirty="0" sz="2550" spc="80">
                <a:latin typeface="Trebuchet MS"/>
                <a:cs typeface="Trebuchet MS"/>
              </a:rPr>
              <a:t>o</a:t>
            </a:r>
            <a:r>
              <a:rPr dirty="0" sz="2550" spc="150">
                <a:latin typeface="Trebuchet MS"/>
                <a:cs typeface="Trebuchet MS"/>
              </a:rPr>
              <a:t>s</a:t>
            </a:r>
            <a:r>
              <a:rPr dirty="0" sz="2550">
                <a:latin typeface="Trebuchet MS"/>
                <a:cs typeface="Trebuchet MS"/>
              </a:rPr>
              <a:t>	</a:t>
            </a:r>
            <a:r>
              <a:rPr dirty="0" sz="2550" spc="-75">
                <a:latin typeface="Trebuchet MS"/>
                <a:cs typeface="Trebuchet MS"/>
              </a:rPr>
              <a:t>c</a:t>
            </a:r>
            <a:r>
              <a:rPr dirty="0" sz="2550" spc="-50">
                <a:latin typeface="Trebuchet MS"/>
                <a:cs typeface="Trebuchet MS"/>
              </a:rPr>
              <a:t>r</a:t>
            </a:r>
            <a:r>
              <a:rPr dirty="0" sz="2550" spc="-30">
                <a:latin typeface="Trebuchet MS"/>
                <a:cs typeface="Trebuchet MS"/>
              </a:rPr>
              <a:t>e</a:t>
            </a:r>
            <a:r>
              <a:rPr dirty="0" sz="2550" spc="20">
                <a:latin typeface="Trebuchet MS"/>
                <a:cs typeface="Trebuchet MS"/>
              </a:rPr>
              <a:t>a</a:t>
            </a:r>
            <a:r>
              <a:rPr dirty="0" sz="2550" spc="65">
                <a:latin typeface="Trebuchet MS"/>
                <a:cs typeface="Trebuchet MS"/>
              </a:rPr>
              <a:t>d</a:t>
            </a:r>
            <a:r>
              <a:rPr dirty="0" sz="2550" spc="25">
                <a:latin typeface="Trebuchet MS"/>
                <a:cs typeface="Trebuchet MS"/>
              </a:rPr>
              <a:t>a</a:t>
            </a:r>
            <a:r>
              <a:rPr dirty="0" sz="2550">
                <a:latin typeface="Trebuchet MS"/>
                <a:cs typeface="Trebuchet MS"/>
              </a:rPr>
              <a:t>	</a:t>
            </a:r>
            <a:r>
              <a:rPr dirty="0" sz="2550" spc="-75">
                <a:latin typeface="Trebuchet MS"/>
                <a:cs typeface="Trebuchet MS"/>
              </a:rPr>
              <a:t>c</a:t>
            </a:r>
            <a:r>
              <a:rPr dirty="0" sz="2550" spc="80">
                <a:latin typeface="Trebuchet MS"/>
                <a:cs typeface="Trebuchet MS"/>
              </a:rPr>
              <a:t>o</a:t>
            </a:r>
            <a:r>
              <a:rPr dirty="0" sz="2550" spc="90">
                <a:latin typeface="Trebuchet MS"/>
                <a:cs typeface="Trebuchet MS"/>
              </a:rPr>
              <a:t>n</a:t>
            </a:r>
            <a:r>
              <a:rPr dirty="0" sz="2550">
                <a:latin typeface="Trebuchet MS"/>
                <a:cs typeface="Trebuchet MS"/>
              </a:rPr>
              <a:t>	</a:t>
            </a:r>
            <a:r>
              <a:rPr dirty="0" sz="2550" spc="-30">
                <a:latin typeface="Trebuchet MS"/>
                <a:cs typeface="Trebuchet MS"/>
              </a:rPr>
              <a:t>e</a:t>
            </a:r>
            <a:r>
              <a:rPr dirty="0" sz="2550" spc="-30">
                <a:latin typeface="Trebuchet MS"/>
                <a:cs typeface="Trebuchet MS"/>
              </a:rPr>
              <a:t>l  </a:t>
            </a:r>
            <a:r>
              <a:rPr dirty="0" sz="2550" spc="45">
                <a:latin typeface="Trebuchet MS"/>
                <a:cs typeface="Trebuchet MS"/>
              </a:rPr>
              <a:t>comando </a:t>
            </a:r>
            <a:r>
              <a:rPr dirty="0" sz="2550" spc="-50">
                <a:latin typeface="Trebuchet MS"/>
                <a:cs typeface="Trebuchet MS"/>
              </a:rPr>
              <a:t>create</a:t>
            </a:r>
            <a:r>
              <a:rPr dirty="0" sz="2550" spc="-170">
                <a:latin typeface="Trebuchet MS"/>
                <a:cs typeface="Trebuchet MS"/>
              </a:rPr>
              <a:t> </a:t>
            </a:r>
            <a:r>
              <a:rPr dirty="0" sz="2550" spc="-30">
                <a:latin typeface="Trebuchet MS"/>
                <a:cs typeface="Trebuchet MS"/>
              </a:rPr>
              <a:t>database.</a:t>
            </a:r>
            <a:endParaRPr sz="25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15647" y="561216"/>
            <a:ext cx="5769610" cy="2606675"/>
          </a:xfrm>
          <a:prstGeom prst="rect"/>
        </p:spPr>
        <p:txBody>
          <a:bodyPr wrap="square" lIns="0" tIns="62865" rIns="0" bIns="0" rtlCol="0" vert="horz">
            <a:spAutoFit/>
          </a:bodyPr>
          <a:lstStyle/>
          <a:p>
            <a:pPr marL="12700" marR="5080">
              <a:lnSpc>
                <a:spcPts val="10130"/>
              </a:lnSpc>
              <a:spcBef>
                <a:spcPts val="495"/>
              </a:spcBef>
            </a:pPr>
            <a:r>
              <a:rPr dirty="0" sz="8500" spc="-150">
                <a:solidFill>
                  <a:srgbClr val="000000"/>
                </a:solidFill>
              </a:rPr>
              <a:t>MANEJO </a:t>
            </a:r>
            <a:r>
              <a:rPr dirty="0" sz="8500" spc="75">
                <a:solidFill>
                  <a:srgbClr val="000000"/>
                </a:solidFill>
              </a:rPr>
              <a:t>DE  </a:t>
            </a:r>
            <a:r>
              <a:rPr dirty="0" sz="8500" spc="-350">
                <a:solidFill>
                  <a:srgbClr val="000000"/>
                </a:solidFill>
              </a:rPr>
              <a:t>C</a:t>
            </a:r>
            <a:r>
              <a:rPr dirty="0" sz="8500" spc="55">
                <a:solidFill>
                  <a:srgbClr val="000000"/>
                </a:solidFill>
              </a:rPr>
              <a:t>O</a:t>
            </a:r>
            <a:r>
              <a:rPr dirty="0" sz="8500" spc="195">
                <a:solidFill>
                  <a:srgbClr val="000000"/>
                </a:solidFill>
              </a:rPr>
              <a:t>N</a:t>
            </a:r>
            <a:r>
              <a:rPr dirty="0" sz="8500" spc="-350">
                <a:solidFill>
                  <a:srgbClr val="000000"/>
                </a:solidFill>
              </a:rPr>
              <a:t>C</a:t>
            </a:r>
            <a:r>
              <a:rPr dirty="0" sz="8500" spc="-140">
                <a:solidFill>
                  <a:srgbClr val="000000"/>
                </a:solidFill>
              </a:rPr>
              <a:t>E</a:t>
            </a:r>
            <a:r>
              <a:rPr dirty="0" sz="8500" spc="190">
                <a:solidFill>
                  <a:srgbClr val="000000"/>
                </a:solidFill>
              </a:rPr>
              <a:t>P</a:t>
            </a:r>
            <a:r>
              <a:rPr dirty="0" sz="8500" spc="-520">
                <a:solidFill>
                  <a:srgbClr val="000000"/>
                </a:solidFill>
              </a:rPr>
              <a:t>T</a:t>
            </a:r>
            <a:r>
              <a:rPr dirty="0" sz="8500" spc="55">
                <a:solidFill>
                  <a:srgbClr val="000000"/>
                </a:solidFill>
              </a:rPr>
              <a:t>O</a:t>
            </a:r>
            <a:r>
              <a:rPr dirty="0" sz="8500" spc="670">
                <a:solidFill>
                  <a:srgbClr val="000000"/>
                </a:solidFill>
              </a:rPr>
              <a:t>S</a:t>
            </a:r>
            <a:endParaRPr sz="8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795541" y="5801352"/>
            <a:ext cx="6492875" cy="4486275"/>
          </a:xfrm>
          <a:custGeom>
            <a:avLst/>
            <a:gdLst/>
            <a:ahLst/>
            <a:cxnLst/>
            <a:rect l="l" t="t" r="r" b="b"/>
            <a:pathLst>
              <a:path w="6492875" h="4486275">
                <a:moveTo>
                  <a:pt x="1847756" y="0"/>
                </a:moveTo>
                <a:lnTo>
                  <a:pt x="5543527" y="0"/>
                </a:lnTo>
                <a:lnTo>
                  <a:pt x="6492458" y="1643591"/>
                </a:lnTo>
                <a:lnTo>
                  <a:pt x="6492458" y="4485646"/>
                </a:lnTo>
                <a:lnTo>
                  <a:pt x="742144" y="4485646"/>
                </a:lnTo>
                <a:lnTo>
                  <a:pt x="0" y="3200398"/>
                </a:lnTo>
                <a:lnTo>
                  <a:pt x="1847756" y="0"/>
                </a:lnTo>
                <a:close/>
              </a:path>
            </a:pathLst>
          </a:custGeom>
          <a:solidFill>
            <a:srgbClr val="0045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388052" y="428490"/>
            <a:ext cx="3900170" cy="4572000"/>
          </a:xfrm>
          <a:custGeom>
            <a:avLst/>
            <a:gdLst/>
            <a:ahLst/>
            <a:cxnLst/>
            <a:rect l="l" t="t" r="r" b="b"/>
            <a:pathLst>
              <a:path w="3900169" h="4572000">
                <a:moveTo>
                  <a:pt x="1319141" y="0"/>
                </a:moveTo>
                <a:lnTo>
                  <a:pt x="3899946" y="0"/>
                </a:lnTo>
                <a:lnTo>
                  <a:pt x="3899946" y="4571982"/>
                </a:lnTo>
                <a:lnTo>
                  <a:pt x="1319318" y="4571982"/>
                </a:lnTo>
                <a:lnTo>
                  <a:pt x="0" y="2286037"/>
                </a:lnTo>
                <a:lnTo>
                  <a:pt x="1319141" y="0"/>
                </a:lnTo>
                <a:close/>
              </a:path>
            </a:pathLst>
          </a:custGeom>
          <a:solidFill>
            <a:srgbClr val="00A18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577041" y="1698138"/>
            <a:ext cx="15882619" cy="8589010"/>
            <a:chOff x="577041" y="1698138"/>
            <a:chExt cx="15882619" cy="8589010"/>
          </a:xfrm>
        </p:grpSpPr>
        <p:sp>
          <p:nvSpPr>
            <p:cNvPr id="6" name="object 6"/>
            <p:cNvSpPr/>
            <p:nvPr/>
          </p:nvSpPr>
          <p:spPr>
            <a:xfrm>
              <a:off x="8575603" y="7353362"/>
              <a:ext cx="3800475" cy="2933700"/>
            </a:xfrm>
            <a:custGeom>
              <a:avLst/>
              <a:gdLst/>
              <a:ahLst/>
              <a:cxnLst/>
              <a:rect l="l" t="t" r="r" b="b"/>
              <a:pathLst>
                <a:path w="3800475" h="2933700">
                  <a:moveTo>
                    <a:pt x="950075" y="0"/>
                  </a:moveTo>
                  <a:lnTo>
                    <a:pt x="2850359" y="0"/>
                  </a:lnTo>
                  <a:lnTo>
                    <a:pt x="3800434" y="1647823"/>
                  </a:lnTo>
                  <a:lnTo>
                    <a:pt x="3059081" y="2933636"/>
                  </a:lnTo>
                  <a:lnTo>
                    <a:pt x="741456" y="2933636"/>
                  </a:lnTo>
                  <a:lnTo>
                    <a:pt x="0" y="1647823"/>
                  </a:lnTo>
                  <a:lnTo>
                    <a:pt x="950075" y="0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839901" y="1698138"/>
              <a:ext cx="7619298" cy="6601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77041" y="4995823"/>
              <a:ext cx="8258809" cy="0"/>
            </a:xfrm>
            <a:custGeom>
              <a:avLst/>
              <a:gdLst/>
              <a:ahLst/>
              <a:cxnLst/>
              <a:rect l="l" t="t" r="r" b="b"/>
              <a:pathLst>
                <a:path w="8258809" h="0">
                  <a:moveTo>
                    <a:pt x="0" y="0"/>
                  </a:moveTo>
                  <a:lnTo>
                    <a:pt x="825821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77041" y="6625498"/>
              <a:ext cx="8258809" cy="0"/>
            </a:xfrm>
            <a:custGeom>
              <a:avLst/>
              <a:gdLst/>
              <a:ahLst/>
              <a:cxnLst/>
              <a:rect l="l" t="t" r="r" b="b"/>
              <a:pathLst>
                <a:path w="8258809" h="0">
                  <a:moveTo>
                    <a:pt x="0" y="0"/>
                  </a:moveTo>
                  <a:lnTo>
                    <a:pt x="825821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15647" y="561216"/>
            <a:ext cx="5769610" cy="2606675"/>
          </a:xfrm>
          <a:prstGeom prst="rect"/>
        </p:spPr>
        <p:txBody>
          <a:bodyPr wrap="square" lIns="0" tIns="62865" rIns="0" bIns="0" rtlCol="0" vert="horz">
            <a:spAutoFit/>
          </a:bodyPr>
          <a:lstStyle/>
          <a:p>
            <a:pPr marL="12700" marR="5080">
              <a:lnSpc>
                <a:spcPts val="10130"/>
              </a:lnSpc>
              <a:spcBef>
                <a:spcPts val="495"/>
              </a:spcBef>
            </a:pPr>
            <a:r>
              <a:rPr dirty="0" sz="8500" spc="-150">
                <a:solidFill>
                  <a:srgbClr val="000000"/>
                </a:solidFill>
              </a:rPr>
              <a:t>MANEJO </a:t>
            </a:r>
            <a:r>
              <a:rPr dirty="0" sz="8500" spc="75">
                <a:solidFill>
                  <a:srgbClr val="000000"/>
                </a:solidFill>
              </a:rPr>
              <a:t>DE  </a:t>
            </a:r>
            <a:r>
              <a:rPr dirty="0" sz="8500" spc="-350">
                <a:solidFill>
                  <a:srgbClr val="000000"/>
                </a:solidFill>
              </a:rPr>
              <a:t>C</a:t>
            </a:r>
            <a:r>
              <a:rPr dirty="0" sz="8500" spc="55">
                <a:solidFill>
                  <a:srgbClr val="000000"/>
                </a:solidFill>
              </a:rPr>
              <a:t>O</a:t>
            </a:r>
            <a:r>
              <a:rPr dirty="0" sz="8500" spc="195">
                <a:solidFill>
                  <a:srgbClr val="000000"/>
                </a:solidFill>
              </a:rPr>
              <a:t>N</a:t>
            </a:r>
            <a:r>
              <a:rPr dirty="0" sz="8500" spc="-350">
                <a:solidFill>
                  <a:srgbClr val="000000"/>
                </a:solidFill>
              </a:rPr>
              <a:t>C</a:t>
            </a:r>
            <a:r>
              <a:rPr dirty="0" sz="8500" spc="-140">
                <a:solidFill>
                  <a:srgbClr val="000000"/>
                </a:solidFill>
              </a:rPr>
              <a:t>E</a:t>
            </a:r>
            <a:r>
              <a:rPr dirty="0" sz="8500" spc="190">
                <a:solidFill>
                  <a:srgbClr val="000000"/>
                </a:solidFill>
              </a:rPr>
              <a:t>P</a:t>
            </a:r>
            <a:r>
              <a:rPr dirty="0" sz="8500" spc="-520">
                <a:solidFill>
                  <a:srgbClr val="000000"/>
                </a:solidFill>
              </a:rPr>
              <a:t>T</a:t>
            </a:r>
            <a:r>
              <a:rPr dirty="0" sz="8500" spc="55">
                <a:solidFill>
                  <a:srgbClr val="000000"/>
                </a:solidFill>
              </a:rPr>
              <a:t>O</a:t>
            </a:r>
            <a:r>
              <a:rPr dirty="0" sz="8500" spc="670">
                <a:solidFill>
                  <a:srgbClr val="000000"/>
                </a:solidFill>
              </a:rPr>
              <a:t>S</a:t>
            </a:r>
            <a:endParaRPr sz="8500"/>
          </a:p>
        </p:txBody>
      </p:sp>
      <p:sp>
        <p:nvSpPr>
          <p:cNvPr id="11" name="object 11"/>
          <p:cNvSpPr txBox="1"/>
          <p:nvPr/>
        </p:nvSpPr>
        <p:spPr>
          <a:xfrm>
            <a:off x="564341" y="3313991"/>
            <a:ext cx="8288020" cy="550037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 marR="1043940">
              <a:lnSpc>
                <a:spcPts val="4270"/>
              </a:lnSpc>
              <a:spcBef>
                <a:spcPts val="280"/>
              </a:spcBef>
              <a:buAutoNum type="arabicPeriod" startAt="8"/>
              <a:tabLst>
                <a:tab pos="495934" algn="l"/>
              </a:tabLst>
            </a:pPr>
            <a:r>
              <a:rPr dirty="0" sz="3600">
                <a:latin typeface="Trebuchet MS"/>
                <a:cs typeface="Trebuchet MS"/>
              </a:rPr>
              <a:t>Crear</a:t>
            </a:r>
            <a:r>
              <a:rPr dirty="0" sz="3600" spc="-210">
                <a:latin typeface="Trebuchet MS"/>
                <a:cs typeface="Trebuchet MS"/>
              </a:rPr>
              <a:t> </a:t>
            </a:r>
            <a:r>
              <a:rPr dirty="0" sz="3600" spc="100">
                <a:latin typeface="Trebuchet MS"/>
                <a:cs typeface="Trebuchet MS"/>
              </a:rPr>
              <a:t>una</a:t>
            </a:r>
            <a:r>
              <a:rPr dirty="0" sz="3600" spc="-204">
                <a:latin typeface="Trebuchet MS"/>
                <a:cs typeface="Trebuchet MS"/>
              </a:rPr>
              <a:t> </a:t>
            </a:r>
            <a:r>
              <a:rPr dirty="0" sz="3600" spc="40">
                <a:latin typeface="Trebuchet MS"/>
                <a:cs typeface="Trebuchet MS"/>
              </a:rPr>
              <a:t>tabla</a:t>
            </a:r>
            <a:r>
              <a:rPr dirty="0" sz="3600" spc="-204">
                <a:latin typeface="Trebuchet MS"/>
                <a:cs typeface="Trebuchet MS"/>
              </a:rPr>
              <a:t> </a:t>
            </a:r>
            <a:r>
              <a:rPr dirty="0" sz="3600" spc="45">
                <a:latin typeface="Trebuchet MS"/>
                <a:cs typeface="Trebuchet MS"/>
              </a:rPr>
              <a:t>cualquiera</a:t>
            </a:r>
            <a:r>
              <a:rPr dirty="0" sz="3600" spc="-204">
                <a:latin typeface="Trebuchet MS"/>
                <a:cs typeface="Trebuchet MS"/>
              </a:rPr>
              <a:t> </a:t>
            </a:r>
            <a:r>
              <a:rPr dirty="0" sz="3600" spc="75">
                <a:latin typeface="Trebuchet MS"/>
                <a:cs typeface="Trebuchet MS"/>
              </a:rPr>
              <a:t>con</a:t>
            </a:r>
            <a:r>
              <a:rPr dirty="0" sz="3600" spc="-204">
                <a:latin typeface="Trebuchet MS"/>
                <a:cs typeface="Trebuchet MS"/>
              </a:rPr>
              <a:t> </a:t>
            </a:r>
            <a:r>
              <a:rPr dirty="0" sz="3600" spc="-55">
                <a:latin typeface="Trebuchet MS"/>
                <a:cs typeface="Trebuchet MS"/>
              </a:rPr>
              <a:t>3  </a:t>
            </a:r>
            <a:r>
              <a:rPr dirty="0" sz="3600" spc="90">
                <a:latin typeface="Trebuchet MS"/>
                <a:cs typeface="Trebuchet MS"/>
              </a:rPr>
              <a:t>columnas</a:t>
            </a:r>
            <a:r>
              <a:rPr dirty="0" sz="3600" spc="-195">
                <a:latin typeface="Trebuchet MS"/>
                <a:cs typeface="Trebuchet MS"/>
              </a:rPr>
              <a:t> </a:t>
            </a:r>
            <a:r>
              <a:rPr dirty="0" sz="3600" spc="40">
                <a:latin typeface="Trebuchet MS"/>
                <a:cs typeface="Trebuchet MS"/>
              </a:rPr>
              <a:t>y</a:t>
            </a:r>
            <a:r>
              <a:rPr dirty="0" sz="3600" spc="-195">
                <a:latin typeface="Trebuchet MS"/>
                <a:cs typeface="Trebuchet MS"/>
              </a:rPr>
              <a:t> </a:t>
            </a:r>
            <a:r>
              <a:rPr dirty="0" sz="3600" spc="180">
                <a:latin typeface="Trebuchet MS"/>
                <a:cs typeface="Trebuchet MS"/>
              </a:rPr>
              <a:t>su</a:t>
            </a:r>
            <a:r>
              <a:rPr dirty="0" sz="3600" spc="-190">
                <a:latin typeface="Trebuchet MS"/>
                <a:cs typeface="Trebuchet MS"/>
              </a:rPr>
              <a:t> </a:t>
            </a:r>
            <a:r>
              <a:rPr dirty="0" sz="3600" spc="45">
                <a:latin typeface="Trebuchet MS"/>
                <a:cs typeface="Trebuchet MS"/>
              </a:rPr>
              <a:t>primary</a:t>
            </a:r>
            <a:r>
              <a:rPr dirty="0" sz="3600" spc="-195">
                <a:latin typeface="Trebuchet MS"/>
                <a:cs typeface="Trebuchet MS"/>
              </a:rPr>
              <a:t> </a:t>
            </a:r>
            <a:r>
              <a:rPr dirty="0" sz="3600" spc="-75">
                <a:latin typeface="Trebuchet MS"/>
                <a:cs typeface="Trebuchet MS"/>
              </a:rPr>
              <a:t>key.</a:t>
            </a:r>
            <a:endParaRPr sz="3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rebuchet MS"/>
              <a:buAutoNum type="arabicPeriod" startAt="8"/>
            </a:pPr>
            <a:endParaRPr sz="5050">
              <a:latin typeface="Trebuchet MS"/>
              <a:cs typeface="Trebuchet MS"/>
            </a:endParaRPr>
          </a:p>
          <a:p>
            <a:pPr marL="12700" marR="240029">
              <a:lnSpc>
                <a:spcPts val="4270"/>
              </a:lnSpc>
              <a:buAutoNum type="arabicPeriod" startAt="8"/>
              <a:tabLst>
                <a:tab pos="485140" algn="l"/>
              </a:tabLst>
            </a:pPr>
            <a:r>
              <a:rPr dirty="0" sz="3600" spc="55">
                <a:latin typeface="Trebuchet MS"/>
                <a:cs typeface="Trebuchet MS"/>
              </a:rPr>
              <a:t>Insertar</a:t>
            </a:r>
            <a:r>
              <a:rPr dirty="0" sz="3600" spc="-195">
                <a:latin typeface="Trebuchet MS"/>
                <a:cs typeface="Trebuchet MS"/>
              </a:rPr>
              <a:t> </a:t>
            </a:r>
            <a:r>
              <a:rPr dirty="0" sz="3600" spc="-55">
                <a:latin typeface="Trebuchet MS"/>
                <a:cs typeface="Trebuchet MS"/>
              </a:rPr>
              <a:t>3</a:t>
            </a:r>
            <a:r>
              <a:rPr dirty="0" sz="3600" spc="-190">
                <a:latin typeface="Trebuchet MS"/>
                <a:cs typeface="Trebuchet MS"/>
              </a:rPr>
              <a:t> </a:t>
            </a:r>
            <a:r>
              <a:rPr dirty="0" sz="3600" spc="80">
                <a:latin typeface="Trebuchet MS"/>
                <a:cs typeface="Trebuchet MS"/>
              </a:rPr>
              <a:t>registros</a:t>
            </a:r>
            <a:r>
              <a:rPr dirty="0" sz="3600" spc="-195">
                <a:latin typeface="Trebuchet MS"/>
                <a:cs typeface="Trebuchet MS"/>
              </a:rPr>
              <a:t> </a:t>
            </a:r>
            <a:r>
              <a:rPr dirty="0" sz="3600" spc="70">
                <a:latin typeface="Trebuchet MS"/>
                <a:cs typeface="Trebuchet MS"/>
              </a:rPr>
              <a:t>a</a:t>
            </a:r>
            <a:r>
              <a:rPr dirty="0" sz="3600" spc="-190">
                <a:latin typeface="Trebuchet MS"/>
                <a:cs typeface="Trebuchet MS"/>
              </a:rPr>
              <a:t> </a:t>
            </a:r>
            <a:r>
              <a:rPr dirty="0" sz="3600" spc="35">
                <a:latin typeface="Trebuchet MS"/>
                <a:cs typeface="Trebuchet MS"/>
              </a:rPr>
              <a:t>la</a:t>
            </a:r>
            <a:r>
              <a:rPr dirty="0" sz="3600" spc="-195">
                <a:latin typeface="Trebuchet MS"/>
                <a:cs typeface="Trebuchet MS"/>
              </a:rPr>
              <a:t> </a:t>
            </a:r>
            <a:r>
              <a:rPr dirty="0" sz="3600" spc="40">
                <a:latin typeface="Trebuchet MS"/>
                <a:cs typeface="Trebuchet MS"/>
              </a:rPr>
              <a:t>tabla</a:t>
            </a:r>
            <a:r>
              <a:rPr dirty="0" sz="3600" spc="-190">
                <a:latin typeface="Trebuchet MS"/>
                <a:cs typeface="Trebuchet MS"/>
              </a:rPr>
              <a:t> </a:t>
            </a:r>
            <a:r>
              <a:rPr dirty="0" sz="3600" spc="40">
                <a:latin typeface="Trebuchet MS"/>
                <a:cs typeface="Trebuchet MS"/>
              </a:rPr>
              <a:t>creada  </a:t>
            </a:r>
            <a:r>
              <a:rPr dirty="0" sz="3600" spc="-5">
                <a:latin typeface="Trebuchet MS"/>
                <a:cs typeface="Trebuchet MS"/>
              </a:rPr>
              <a:t>anteriormente.</a:t>
            </a:r>
            <a:endParaRPr sz="3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rebuchet MS"/>
              <a:buAutoNum type="arabicPeriod" startAt="8"/>
            </a:pPr>
            <a:endParaRPr sz="5600">
              <a:latin typeface="Trebuchet MS"/>
              <a:cs typeface="Trebuchet MS"/>
            </a:endParaRPr>
          </a:p>
          <a:p>
            <a:pPr marL="589915" indent="-577850">
              <a:lnSpc>
                <a:spcPct val="100000"/>
              </a:lnSpc>
              <a:buAutoNum type="arabicPeriod" startAt="8"/>
              <a:tabLst>
                <a:tab pos="590550" algn="l"/>
              </a:tabLst>
            </a:pPr>
            <a:r>
              <a:rPr dirty="0" sz="3600" spc="130">
                <a:latin typeface="Trebuchet MS"/>
                <a:cs typeface="Trebuchet MS"/>
              </a:rPr>
              <a:t>¿Cómo</a:t>
            </a:r>
            <a:r>
              <a:rPr dirty="0" sz="3600" spc="-195">
                <a:latin typeface="Trebuchet MS"/>
                <a:cs typeface="Trebuchet MS"/>
              </a:rPr>
              <a:t> </a:t>
            </a:r>
            <a:r>
              <a:rPr dirty="0" sz="3600" spc="130">
                <a:latin typeface="Trebuchet MS"/>
                <a:cs typeface="Trebuchet MS"/>
              </a:rPr>
              <a:t>se</a:t>
            </a:r>
            <a:r>
              <a:rPr dirty="0" sz="3600" spc="-195">
                <a:latin typeface="Trebuchet MS"/>
                <a:cs typeface="Trebuchet MS"/>
              </a:rPr>
              <a:t> </a:t>
            </a:r>
            <a:r>
              <a:rPr dirty="0" sz="3600" spc="35">
                <a:latin typeface="Trebuchet MS"/>
                <a:cs typeface="Trebuchet MS"/>
              </a:rPr>
              <a:t>elimina</a:t>
            </a:r>
            <a:r>
              <a:rPr dirty="0" sz="3600" spc="-195">
                <a:latin typeface="Trebuchet MS"/>
                <a:cs typeface="Trebuchet MS"/>
              </a:rPr>
              <a:t> </a:t>
            </a:r>
            <a:r>
              <a:rPr dirty="0" sz="3600" spc="100">
                <a:latin typeface="Trebuchet MS"/>
                <a:cs typeface="Trebuchet MS"/>
              </a:rPr>
              <a:t>una</a:t>
            </a:r>
            <a:r>
              <a:rPr dirty="0" sz="3600" spc="-190">
                <a:latin typeface="Trebuchet MS"/>
                <a:cs typeface="Trebuchet MS"/>
              </a:rPr>
              <a:t> </a:t>
            </a:r>
            <a:r>
              <a:rPr dirty="0" sz="3600" spc="95">
                <a:latin typeface="Trebuchet MS"/>
                <a:cs typeface="Trebuchet MS"/>
              </a:rPr>
              <a:t>tabla?</a:t>
            </a:r>
            <a:endParaRPr sz="3600">
              <a:latin typeface="Trebuchet MS"/>
              <a:cs typeface="Trebuchet MS"/>
            </a:endParaRPr>
          </a:p>
          <a:p>
            <a:pPr marL="12700" marR="5080">
              <a:lnSpc>
                <a:spcPct val="115399"/>
              </a:lnSpc>
              <a:spcBef>
                <a:spcPts val="1880"/>
              </a:spcBef>
            </a:pPr>
            <a:r>
              <a:rPr dirty="0" sz="2600" spc="15">
                <a:latin typeface="Trebuchet MS"/>
                <a:cs typeface="Trebuchet MS"/>
              </a:rPr>
              <a:t>Con </a:t>
            </a:r>
            <a:r>
              <a:rPr dirty="0" sz="2600" spc="-35">
                <a:latin typeface="Trebuchet MS"/>
                <a:cs typeface="Trebuchet MS"/>
              </a:rPr>
              <a:t>el </a:t>
            </a:r>
            <a:r>
              <a:rPr dirty="0" sz="2600" spc="45">
                <a:latin typeface="Trebuchet MS"/>
                <a:cs typeface="Trebuchet MS"/>
              </a:rPr>
              <a:t>comando </a:t>
            </a:r>
            <a:r>
              <a:rPr dirty="0" sz="2600" spc="30">
                <a:latin typeface="Trebuchet MS"/>
                <a:cs typeface="Trebuchet MS"/>
              </a:rPr>
              <a:t>DROP </a:t>
            </a:r>
            <a:r>
              <a:rPr dirty="0" sz="2600" spc="-75">
                <a:latin typeface="Trebuchet MS"/>
                <a:cs typeface="Trebuchet MS"/>
              </a:rPr>
              <a:t>TABLE </a:t>
            </a:r>
            <a:r>
              <a:rPr dirty="0" sz="2600" spc="40">
                <a:latin typeface="Trebuchet MS"/>
                <a:cs typeface="Trebuchet MS"/>
              </a:rPr>
              <a:t>seguido </a:t>
            </a:r>
            <a:r>
              <a:rPr dirty="0" sz="2600">
                <a:latin typeface="Trebuchet MS"/>
                <a:cs typeface="Trebuchet MS"/>
              </a:rPr>
              <a:t>del </a:t>
            </a:r>
            <a:r>
              <a:rPr dirty="0" sz="2600" spc="30">
                <a:latin typeface="Trebuchet MS"/>
                <a:cs typeface="Trebuchet MS"/>
              </a:rPr>
              <a:t>nombre </a:t>
            </a:r>
            <a:r>
              <a:rPr dirty="0" sz="2600" spc="15">
                <a:latin typeface="Trebuchet MS"/>
                <a:cs typeface="Trebuchet MS"/>
              </a:rPr>
              <a:t>de </a:t>
            </a:r>
            <a:r>
              <a:rPr dirty="0" sz="2600" spc="-5">
                <a:latin typeface="Trebuchet MS"/>
                <a:cs typeface="Trebuchet MS"/>
              </a:rPr>
              <a:t>la  </a:t>
            </a:r>
            <a:r>
              <a:rPr dirty="0" sz="2600" spc="-20">
                <a:latin typeface="Trebuchet MS"/>
                <a:cs typeface="Trebuchet MS"/>
              </a:rPr>
              <a:t>tabla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045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7607300" cy="8692515"/>
          </a:xfrm>
          <a:custGeom>
            <a:avLst/>
            <a:gdLst/>
            <a:ahLst/>
            <a:cxnLst/>
            <a:rect l="l" t="t" r="r" b="b"/>
            <a:pathLst>
              <a:path w="7607300" h="8692515">
                <a:moveTo>
                  <a:pt x="5073289" y="8692073"/>
                </a:moveTo>
                <a:lnTo>
                  <a:pt x="5835" y="8692073"/>
                </a:lnTo>
                <a:lnTo>
                  <a:pt x="0" y="8681959"/>
                </a:lnTo>
                <a:lnTo>
                  <a:pt x="0" y="0"/>
                </a:lnTo>
                <a:lnTo>
                  <a:pt x="5124860" y="0"/>
                </a:lnTo>
                <a:lnTo>
                  <a:pt x="7606837" y="4301044"/>
                </a:lnTo>
                <a:lnTo>
                  <a:pt x="5073289" y="8692073"/>
                </a:lnTo>
                <a:close/>
              </a:path>
            </a:pathLst>
          </a:custGeom>
          <a:solidFill>
            <a:srgbClr val="00A1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635459" y="1814565"/>
            <a:ext cx="7619298" cy="66019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28700" y="4750368"/>
            <a:ext cx="8115299" cy="5191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5529" y="161996"/>
            <a:ext cx="5155565" cy="2768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9000" spc="-75"/>
              <a:t>PARTE  </a:t>
            </a:r>
            <a:r>
              <a:rPr dirty="0" sz="9000" spc="210"/>
              <a:t>P</a:t>
            </a:r>
            <a:r>
              <a:rPr dirty="0" sz="9000" spc="170"/>
              <a:t>R</a:t>
            </a:r>
            <a:r>
              <a:rPr dirty="0" sz="9000" spc="-155"/>
              <a:t>A</a:t>
            </a:r>
            <a:r>
              <a:rPr dirty="0" sz="9000" spc="-365"/>
              <a:t>C</a:t>
            </a:r>
            <a:r>
              <a:rPr dirty="0" sz="9000" spc="-550"/>
              <a:t>T</a:t>
            </a:r>
            <a:r>
              <a:rPr dirty="0" sz="9000" spc="50"/>
              <a:t>I</a:t>
            </a:r>
            <a:r>
              <a:rPr dirty="0" sz="9000" spc="-365"/>
              <a:t>C</a:t>
            </a:r>
            <a:r>
              <a:rPr dirty="0" sz="9000" spc="-155"/>
              <a:t>A</a:t>
            </a:r>
            <a:r>
              <a:rPr dirty="0" sz="9000" spc="-1145"/>
              <a:t>:</a:t>
            </a:r>
            <a:endParaRPr sz="9000"/>
          </a:p>
        </p:txBody>
      </p:sp>
      <p:sp>
        <p:nvSpPr>
          <p:cNvPr id="7" name="object 7"/>
          <p:cNvSpPr txBox="1"/>
          <p:nvPr/>
        </p:nvSpPr>
        <p:spPr>
          <a:xfrm>
            <a:off x="7428900" y="498981"/>
            <a:ext cx="5914390" cy="1829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0"/>
              </a:spcBef>
            </a:pPr>
            <a:r>
              <a:rPr dirty="0" sz="3750" spc="-125">
                <a:solidFill>
                  <a:srgbClr val="FFFFFF"/>
                </a:solidFill>
                <a:latin typeface="Trebuchet MS"/>
                <a:cs typeface="Trebuchet MS"/>
              </a:rPr>
              <a:t>11.Crear </a:t>
            </a:r>
            <a:r>
              <a:rPr dirty="0" sz="3750" spc="10">
                <a:solidFill>
                  <a:srgbClr val="FFFFFF"/>
                </a:solidFill>
                <a:latin typeface="Trebuchet MS"/>
                <a:cs typeface="Trebuchet MS"/>
              </a:rPr>
              <a:t>el </a:t>
            </a:r>
            <a:r>
              <a:rPr dirty="0" sz="3750" spc="125">
                <a:solidFill>
                  <a:srgbClr val="FFFFFF"/>
                </a:solidFill>
                <a:latin typeface="Trebuchet MS"/>
                <a:cs typeface="Trebuchet MS"/>
              </a:rPr>
              <a:t>diseño </a:t>
            </a:r>
            <a:r>
              <a:rPr dirty="0" sz="3750" spc="85">
                <a:solidFill>
                  <a:srgbClr val="FFFFFF"/>
                </a:solidFill>
                <a:latin typeface="Trebuchet MS"/>
                <a:cs typeface="Trebuchet MS"/>
              </a:rPr>
              <a:t>para</a:t>
            </a:r>
            <a:r>
              <a:rPr dirty="0" sz="3750" spc="-7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50" spc="114">
                <a:solidFill>
                  <a:srgbClr val="FFFFFF"/>
                </a:solidFill>
                <a:latin typeface="Trebuchet MS"/>
                <a:cs typeface="Trebuchet MS"/>
              </a:rPr>
              <a:t>una  </a:t>
            </a:r>
            <a:r>
              <a:rPr dirty="0" sz="3750" spc="30">
                <a:solidFill>
                  <a:srgbClr val="FFFFFF"/>
                </a:solidFill>
                <a:latin typeface="Trebuchet MS"/>
                <a:cs typeface="Trebuchet MS"/>
              </a:rPr>
              <a:t>UNIVERSIDAD:</a:t>
            </a:r>
            <a:endParaRPr sz="3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40"/>
              </a:spcBef>
            </a:pPr>
            <a:r>
              <a:rPr dirty="0" sz="2200" spc="-65">
                <a:latin typeface="Trebuchet MS"/>
                <a:cs typeface="Trebuchet MS"/>
              </a:rPr>
              <a:t>L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6000" y="3401600"/>
            <a:ext cx="8280400" cy="1829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0"/>
              </a:spcBef>
            </a:pPr>
            <a:r>
              <a:rPr dirty="0" sz="3750" spc="-95">
                <a:solidFill>
                  <a:srgbClr val="FFFFFF"/>
                </a:solidFill>
                <a:latin typeface="Trebuchet MS"/>
                <a:cs typeface="Trebuchet MS"/>
              </a:rPr>
              <a:t>12.Crear </a:t>
            </a:r>
            <a:r>
              <a:rPr dirty="0" sz="3750" spc="10">
                <a:solidFill>
                  <a:srgbClr val="FFFFFF"/>
                </a:solidFill>
                <a:latin typeface="Trebuchet MS"/>
                <a:cs typeface="Trebuchet MS"/>
              </a:rPr>
              <a:t>el </a:t>
            </a:r>
            <a:r>
              <a:rPr dirty="0" sz="3750" spc="80">
                <a:solidFill>
                  <a:srgbClr val="FFFFFF"/>
                </a:solidFill>
                <a:latin typeface="Trebuchet MS"/>
                <a:cs typeface="Trebuchet MS"/>
              </a:rPr>
              <a:t>diagrama </a:t>
            </a:r>
            <a:r>
              <a:rPr dirty="0" sz="3750" spc="65">
                <a:solidFill>
                  <a:srgbClr val="FFFFFF"/>
                </a:solidFill>
                <a:latin typeface="Trebuchet MS"/>
                <a:cs typeface="Trebuchet MS"/>
              </a:rPr>
              <a:t>Entidad</a:t>
            </a:r>
            <a:r>
              <a:rPr dirty="0" sz="3750" spc="-8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50" spc="60">
                <a:solidFill>
                  <a:srgbClr val="FFFFFF"/>
                </a:solidFill>
                <a:latin typeface="Trebuchet MS"/>
                <a:cs typeface="Trebuchet MS"/>
              </a:rPr>
              <a:t>Relación  </a:t>
            </a:r>
            <a:r>
              <a:rPr dirty="0" sz="3750" spc="80">
                <a:solidFill>
                  <a:srgbClr val="FFFFFF"/>
                </a:solidFill>
                <a:latin typeface="Trebuchet MS"/>
                <a:cs typeface="Trebuchet MS"/>
              </a:rPr>
              <a:t>E-R </a:t>
            </a:r>
            <a:r>
              <a:rPr dirty="0" sz="3750" spc="85">
                <a:solidFill>
                  <a:srgbClr val="FFFFFF"/>
                </a:solidFill>
                <a:latin typeface="Trebuchet MS"/>
                <a:cs typeface="Trebuchet MS"/>
              </a:rPr>
              <a:t>para</a:t>
            </a:r>
            <a:r>
              <a:rPr dirty="0" sz="3750" spc="-8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750" spc="10">
                <a:solidFill>
                  <a:srgbClr val="FFFFFF"/>
                </a:solidFill>
                <a:latin typeface="Trebuchet MS"/>
                <a:cs typeface="Trebuchet MS"/>
              </a:rPr>
              <a:t>el </a:t>
            </a:r>
            <a:r>
              <a:rPr dirty="0" sz="3750" spc="-25">
                <a:solidFill>
                  <a:srgbClr val="FFFFFF"/>
                </a:solidFill>
                <a:latin typeface="Trebuchet MS"/>
                <a:cs typeface="Trebuchet MS"/>
              </a:rPr>
              <a:t>ejercicio </a:t>
            </a:r>
            <a:r>
              <a:rPr dirty="0" sz="3750" spc="-10">
                <a:solidFill>
                  <a:srgbClr val="FFFFFF"/>
                </a:solidFill>
                <a:latin typeface="Trebuchet MS"/>
                <a:cs typeface="Trebuchet MS"/>
              </a:rPr>
              <a:t>anterior:</a:t>
            </a:r>
            <a:endParaRPr sz="3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40"/>
              </a:spcBef>
            </a:pPr>
            <a:r>
              <a:rPr dirty="0" sz="2200" spc="-65">
                <a:latin typeface="Trebuchet MS"/>
                <a:cs typeface="Trebuchet MS"/>
              </a:rPr>
              <a:t>L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8111" y="2912061"/>
            <a:ext cx="17335500" cy="6162675"/>
            <a:chOff x="528111" y="2912061"/>
            <a:chExt cx="17335500" cy="6162675"/>
          </a:xfrm>
        </p:grpSpPr>
        <p:sp>
          <p:nvSpPr>
            <p:cNvPr id="3" name="object 3"/>
            <p:cNvSpPr/>
            <p:nvPr/>
          </p:nvSpPr>
          <p:spPr>
            <a:xfrm>
              <a:off x="528111" y="2912061"/>
              <a:ext cx="17335500" cy="6162675"/>
            </a:xfrm>
            <a:custGeom>
              <a:avLst/>
              <a:gdLst/>
              <a:ahLst/>
              <a:cxnLst/>
              <a:rect l="l" t="t" r="r" b="b"/>
              <a:pathLst>
                <a:path w="17335500" h="6162675">
                  <a:moveTo>
                    <a:pt x="17335500" y="6162675"/>
                  </a:moveTo>
                  <a:lnTo>
                    <a:pt x="0" y="6162675"/>
                  </a:lnTo>
                  <a:lnTo>
                    <a:pt x="0" y="0"/>
                  </a:lnTo>
                  <a:lnTo>
                    <a:pt x="17335500" y="0"/>
                  </a:lnTo>
                  <a:lnTo>
                    <a:pt x="17335500" y="6162675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3999" y="3212530"/>
              <a:ext cx="8515349" cy="55625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27043" y="3212530"/>
              <a:ext cx="8239109" cy="53054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6000" y="709636"/>
            <a:ext cx="7289165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160"/>
              <a:t>13.Crear </a:t>
            </a:r>
            <a:r>
              <a:rPr dirty="0" spc="20"/>
              <a:t>la </a:t>
            </a:r>
            <a:r>
              <a:rPr dirty="0" spc="15"/>
              <a:t>tabla</a:t>
            </a:r>
            <a:r>
              <a:rPr dirty="0" spc="-855"/>
              <a:t> </a:t>
            </a:r>
            <a:r>
              <a:rPr dirty="0" spc="60"/>
              <a:t>universidad  en</a:t>
            </a:r>
            <a:r>
              <a:rPr dirty="0" spc="-330"/>
              <a:t> </a:t>
            </a:r>
            <a:r>
              <a:rPr dirty="0" spc="114"/>
              <a:t>base</a:t>
            </a:r>
            <a:r>
              <a:rPr dirty="0" spc="-330"/>
              <a:t> </a:t>
            </a:r>
            <a:r>
              <a:rPr dirty="0" spc="20"/>
              <a:t>al</a:t>
            </a:r>
            <a:r>
              <a:rPr dirty="0" spc="-330"/>
              <a:t> </a:t>
            </a:r>
            <a:r>
              <a:rPr dirty="0" spc="105"/>
              <a:t>diseño</a:t>
            </a:r>
            <a:r>
              <a:rPr dirty="0" spc="-325"/>
              <a:t> </a:t>
            </a:r>
            <a:r>
              <a:rPr dirty="0" spc="-60"/>
              <a:t>anterior: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411" y="609518"/>
            <a:ext cx="7621905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80"/>
              <a:t>14.Agregar</a:t>
            </a:r>
            <a:r>
              <a:rPr dirty="0" spc="-330"/>
              <a:t> </a:t>
            </a:r>
            <a:r>
              <a:rPr dirty="0" spc="65"/>
              <a:t>registros</a:t>
            </a:r>
            <a:r>
              <a:rPr dirty="0" spc="-330"/>
              <a:t> </a:t>
            </a:r>
            <a:r>
              <a:rPr dirty="0" spc="90"/>
              <a:t>a</a:t>
            </a:r>
            <a:r>
              <a:rPr dirty="0" spc="-330"/>
              <a:t> </a:t>
            </a:r>
            <a:r>
              <a:rPr dirty="0" spc="20"/>
              <a:t>la</a:t>
            </a:r>
            <a:r>
              <a:rPr dirty="0" spc="-330"/>
              <a:t> </a:t>
            </a:r>
            <a:r>
              <a:rPr dirty="0" spc="15"/>
              <a:t>tabla  creada</a:t>
            </a:r>
            <a:r>
              <a:rPr dirty="0" spc="-330"/>
              <a:t> </a:t>
            </a:r>
            <a:r>
              <a:rPr dirty="0" spc="-45"/>
              <a:t>anteriormente:</a:t>
            </a:r>
          </a:p>
        </p:txBody>
      </p:sp>
      <p:sp>
        <p:nvSpPr>
          <p:cNvPr id="3" name="object 3"/>
          <p:cNvSpPr/>
          <p:nvPr/>
        </p:nvSpPr>
        <p:spPr>
          <a:xfrm>
            <a:off x="1028700" y="2273426"/>
            <a:ext cx="16297259" cy="4343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11532" y="6851324"/>
            <a:ext cx="16221089" cy="28384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111" y="2704645"/>
            <a:ext cx="17364089" cy="67436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5411" y="609518"/>
            <a:ext cx="10582910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155"/>
              <a:t>15.Crear</a:t>
            </a:r>
            <a:r>
              <a:rPr dirty="0" spc="-330"/>
              <a:t> </a:t>
            </a:r>
            <a:r>
              <a:rPr dirty="0" spc="105"/>
              <a:t>las</a:t>
            </a:r>
            <a:r>
              <a:rPr dirty="0" spc="-325"/>
              <a:t> </a:t>
            </a:r>
            <a:r>
              <a:rPr dirty="0" spc="55"/>
              <a:t>tablas</a:t>
            </a:r>
            <a:r>
              <a:rPr dirty="0" spc="-325"/>
              <a:t> </a:t>
            </a:r>
            <a:r>
              <a:rPr dirty="0" spc="55"/>
              <a:t>y</a:t>
            </a:r>
            <a:r>
              <a:rPr dirty="0" spc="-325"/>
              <a:t> </a:t>
            </a:r>
            <a:r>
              <a:rPr dirty="0" spc="-80"/>
              <a:t>2</a:t>
            </a:r>
            <a:r>
              <a:rPr dirty="0" spc="-325"/>
              <a:t> </a:t>
            </a:r>
            <a:r>
              <a:rPr dirty="0" spc="65"/>
              <a:t>registros</a:t>
            </a:r>
            <a:r>
              <a:rPr dirty="0" spc="-330"/>
              <a:t> </a:t>
            </a:r>
            <a:r>
              <a:rPr dirty="0" spc="60"/>
              <a:t>para</a:t>
            </a:r>
            <a:r>
              <a:rPr dirty="0" spc="-325"/>
              <a:t> </a:t>
            </a:r>
            <a:r>
              <a:rPr dirty="0" spc="40"/>
              <a:t>cada  </a:t>
            </a:r>
            <a:r>
              <a:rPr dirty="0" spc="15"/>
              <a:t>tabla</a:t>
            </a:r>
            <a:r>
              <a:rPr dirty="0" spc="-330"/>
              <a:t> </a:t>
            </a:r>
            <a:r>
              <a:rPr dirty="0" spc="60"/>
              <a:t>para</a:t>
            </a:r>
            <a:r>
              <a:rPr dirty="0" spc="-325"/>
              <a:t> </a:t>
            </a:r>
            <a:r>
              <a:rPr dirty="0" spc="-15"/>
              <a:t>el</a:t>
            </a:r>
            <a:r>
              <a:rPr dirty="0" spc="-330"/>
              <a:t> </a:t>
            </a:r>
            <a:r>
              <a:rPr dirty="0" spc="35"/>
              <a:t>siguiente</a:t>
            </a:r>
            <a:r>
              <a:rPr dirty="0" spc="-325"/>
              <a:t> </a:t>
            </a:r>
            <a:r>
              <a:rPr dirty="0" spc="80"/>
              <a:t>modelo</a:t>
            </a:r>
            <a:r>
              <a:rPr dirty="0" spc="-330"/>
              <a:t> </a:t>
            </a:r>
            <a:r>
              <a:rPr dirty="0" spc="-190"/>
              <a:t>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JHONATAN DAVID ALANOCA BLANCO</dc:creator>
  <cp:keywords>DAFL_DHxHQA,BAE82QBRLqE</cp:keywords>
  <dc:title>Verde Oscuro Verde Claro Blanco Corporativo Geométrico Empresa Presentación de Negocios Presentación Empresarial</dc:title>
  <dcterms:created xsi:type="dcterms:W3CDTF">2022-09-12T06:20:19Z</dcterms:created>
  <dcterms:modified xsi:type="dcterms:W3CDTF">2022-09-12T06:20:19Z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2022-09-12T00:00:00Z</vt:filetime>
  </property>
  <property fmtid="{D5CDD505-2E9C-101B-9397-08002B2CF9AE}" pid="3" name="Creator">
    <vt:lpwstr>Canva</vt:lpwstr>
  </property>
  <property fmtid="{D5CDD505-2E9C-101B-9397-08002B2CF9AE}" pid="4" name="LastSaved">
    <vt:filetime>2022-09-12T00:00:00Z</vt:filetime>
  </property>
</Properties>
</file>