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4" r:id="rId4"/>
    <p:sldId id="257" r:id="rId5"/>
    <p:sldId id="259" r:id="rId6"/>
    <p:sldId id="347" r:id="rId7"/>
    <p:sldId id="329" r:id="rId8"/>
    <p:sldId id="339" r:id="rId9"/>
    <p:sldId id="348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B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B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B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BO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73a2dc3e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g173a2dc3e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5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6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53" name="Google Shape;153;p2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4" name="Google Shape;154;p2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" name="Google Shape;155;p2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2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2" name="Google Shape;162;p2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7" name="Google Shape;167;p2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1" name="Google Shape;171;p2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72" name="Google Shape;172;p2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3" name="Google Shape;173;p2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5" name="Google Shape;185;p2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4" name="Google Shape;194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2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8" name="Google Shape;198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02" name="Google Shape;202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" name="Google Shape;205;p2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2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7" name="Google Shape;207;p2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571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" sz="5400" dirty="0">
                <a:solidFill>
                  <a:schemeClr val="bg1"/>
                </a:solidFill>
                <a:latin typeface="+mj-lt"/>
              </a:rPr>
              <a:t>EVALUACIÓN HITO 4 BASE DE DATOS I</a:t>
            </a:r>
            <a:endParaRPr lang="ko-KR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4839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JHONATAN DAVID ALANOCA BLANCO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878C7220-067E-24E8-667D-6AE86A4C3A91}"/>
              </a:ext>
            </a:extLst>
          </p:cNvPr>
          <p:cNvGrpSpPr/>
          <p:nvPr/>
        </p:nvGrpSpPr>
        <p:grpSpPr>
          <a:xfrm>
            <a:off x="110589" y="4922661"/>
            <a:ext cx="3415480" cy="1885954"/>
            <a:chOff x="673432" y="3320684"/>
            <a:chExt cx="3807801" cy="2102587"/>
          </a:xfrm>
        </p:grpSpPr>
        <p:grpSp>
          <p:nvGrpSpPr>
            <p:cNvPr id="3" name="Group 42">
              <a:extLst>
                <a:ext uri="{FF2B5EF4-FFF2-40B4-BE49-F238E27FC236}">
                  <a16:creationId xmlns:a16="http://schemas.microsoft.com/office/drawing/2014/main" id="{8CCF3870-CB60-34D9-F8F0-592E1BC68D45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12" name="Rectangle 51">
                <a:extLst>
                  <a:ext uri="{FF2B5EF4-FFF2-40B4-BE49-F238E27FC236}">
                    <a16:creationId xmlns:a16="http://schemas.microsoft.com/office/drawing/2014/main" id="{6C089D20-4E03-DF3E-BF4E-4FDD092F6529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6C15B16B-7A28-7714-A09B-2AD6D93D0634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4" name="Group 43">
              <a:extLst>
                <a:ext uri="{FF2B5EF4-FFF2-40B4-BE49-F238E27FC236}">
                  <a16:creationId xmlns:a16="http://schemas.microsoft.com/office/drawing/2014/main" id="{9828BF4D-2880-2D74-45BB-72E51925C83D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10" name="Rectangle 49">
                <a:extLst>
                  <a:ext uri="{FF2B5EF4-FFF2-40B4-BE49-F238E27FC236}">
                    <a16:creationId xmlns:a16="http://schemas.microsoft.com/office/drawing/2014/main" id="{BF0E47FB-DBE4-1BED-F990-18F64F4A3C3D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8">
                <a:extLst>
                  <a:ext uri="{FF2B5EF4-FFF2-40B4-BE49-F238E27FC236}">
                    <a16:creationId xmlns:a16="http://schemas.microsoft.com/office/drawing/2014/main" id="{EE3B9789-9133-9ACD-D9B8-0C991CB74366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4">
              <a:extLst>
                <a:ext uri="{FF2B5EF4-FFF2-40B4-BE49-F238E27FC236}">
                  <a16:creationId xmlns:a16="http://schemas.microsoft.com/office/drawing/2014/main" id="{51E3F247-85CF-9540-AD12-15105FFE3659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7" name="Rectangle 46">
                <a:extLst>
                  <a:ext uri="{FF2B5EF4-FFF2-40B4-BE49-F238E27FC236}">
                    <a16:creationId xmlns:a16="http://schemas.microsoft.com/office/drawing/2014/main" id="{EE9D0F35-1F2D-0960-28FC-BED57B17F87E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7AF30BCC-8AFF-5424-EC03-013A45D7B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" name="Rectangle 48">
                <a:extLst>
                  <a:ext uri="{FF2B5EF4-FFF2-40B4-BE49-F238E27FC236}">
                    <a16:creationId xmlns:a16="http://schemas.microsoft.com/office/drawing/2014/main" id="{3F2FC7D2-AEF4-0808-AA25-9AD9881E7BD9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reeform: Shape 45">
              <a:extLst>
                <a:ext uri="{FF2B5EF4-FFF2-40B4-BE49-F238E27FC236}">
                  <a16:creationId xmlns:a16="http://schemas.microsoft.com/office/drawing/2014/main" id="{83429324-8150-6FA2-321F-46B07F811F2F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9" name="Google Shape;699;g173a2dc3e2c_0_2"/>
          <p:cNvSpPr txBox="1">
            <a:spLocks noGrp="1"/>
          </p:cNvSpPr>
          <p:nvPr>
            <p:ph type="title"/>
          </p:nvPr>
        </p:nvSpPr>
        <p:spPr>
          <a:xfrm>
            <a:off x="2170667" y="-47819"/>
            <a:ext cx="73716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DETALLES DEL PROBLEMA</a:t>
            </a:r>
            <a:endParaRPr dirty="0"/>
          </a:p>
          <a:p>
            <a:endParaRPr dirty="0"/>
          </a:p>
        </p:txBody>
      </p:sp>
      <p:sp>
        <p:nvSpPr>
          <p:cNvPr id="700" name="Google Shape;700;g173a2dc3e2c_0_2"/>
          <p:cNvSpPr/>
          <p:nvPr/>
        </p:nvSpPr>
        <p:spPr>
          <a:xfrm>
            <a:off x="6221067" y="1514276"/>
            <a:ext cx="3568000" cy="4296400"/>
          </a:xfrm>
          <a:prstGeom prst="roundRect">
            <a:avLst>
              <a:gd name="adj" fmla="val 16667"/>
            </a:avLst>
          </a:prstGeom>
          <a:solidFill>
            <a:srgbClr val="5A28C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5A2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73a2dc3e2c_0_2"/>
          <p:cNvSpPr/>
          <p:nvPr/>
        </p:nvSpPr>
        <p:spPr>
          <a:xfrm>
            <a:off x="6467867" y="1772476"/>
            <a:ext cx="3074400" cy="37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73a2dc3e2c_0_2"/>
          <p:cNvSpPr/>
          <p:nvPr/>
        </p:nvSpPr>
        <p:spPr>
          <a:xfrm>
            <a:off x="2402967" y="1514276"/>
            <a:ext cx="3568000" cy="4296400"/>
          </a:xfrm>
          <a:prstGeom prst="roundRect">
            <a:avLst>
              <a:gd name="adj" fmla="val 16667"/>
            </a:avLst>
          </a:prstGeom>
          <a:solidFill>
            <a:srgbClr val="5A28C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5A2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73a2dc3e2c_0_2"/>
          <p:cNvSpPr/>
          <p:nvPr/>
        </p:nvSpPr>
        <p:spPr>
          <a:xfrm>
            <a:off x="2649767" y="1772476"/>
            <a:ext cx="3074400" cy="37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73a2dc3e2c_0_2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" sz="1600"/>
              <a:t>En tal sentido se deberá crear las siguientes tablas. </a:t>
            </a:r>
            <a:endParaRPr sz="1600"/>
          </a:p>
          <a:p>
            <a:pPr marL="609585" indent="-406390" algn="just">
              <a:buSzPts val="1200"/>
              <a:buAutoNum type="arabicPeriod"/>
            </a:pPr>
            <a:r>
              <a:rPr lang="en" sz="1600"/>
              <a:t>campeonato</a:t>
            </a:r>
            <a:endParaRPr sz="1600"/>
          </a:p>
          <a:p>
            <a:pPr marL="609585" indent="-406390" algn="just">
              <a:buSzPts val="1200"/>
              <a:buAutoNum type="arabicPeriod"/>
            </a:pPr>
            <a:r>
              <a:rPr lang="en" sz="1600"/>
              <a:t> equipo </a:t>
            </a:r>
            <a:endParaRPr sz="1600"/>
          </a:p>
          <a:p>
            <a:pPr marL="609585" indent="-406390" algn="just">
              <a:buSzPts val="1200"/>
              <a:buAutoNum type="arabicPeriod"/>
            </a:pPr>
            <a:r>
              <a:rPr lang="en" sz="1600"/>
              <a:t>jugador </a:t>
            </a:r>
            <a:endParaRPr sz="1600"/>
          </a:p>
          <a:p>
            <a:pPr marL="0" indent="0"/>
            <a:endParaRPr/>
          </a:p>
        </p:txBody>
      </p:sp>
      <p:sp>
        <p:nvSpPr>
          <p:cNvPr id="705" name="Google Shape;705;g173a2dc3e2c_0_2"/>
          <p:cNvSpPr txBox="1">
            <a:spLocks noGrp="1"/>
          </p:cNvSpPr>
          <p:nvPr>
            <p:ph type="subTitle" idx="2"/>
          </p:nvPr>
        </p:nvSpPr>
        <p:spPr>
          <a:xfrm>
            <a:off x="2791968" y="3340651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" sz="1467"/>
              <a:t>Se tiene como contexto un CAMPEONATO DE FÚTBOL en el cual se tiene 3 entidades principales el campeonato como tal, los equipos que participaran en el campeonato y en donde cada equipo tendrá una cantidad de jugadores. </a:t>
            </a:r>
            <a:endParaRPr sz="1467"/>
          </a:p>
        </p:txBody>
      </p:sp>
      <p:sp>
        <p:nvSpPr>
          <p:cNvPr id="706" name="Google Shape;706;g173a2dc3e2c_0_2"/>
          <p:cNvSpPr txBox="1">
            <a:spLocks noGrp="1"/>
          </p:cNvSpPr>
          <p:nvPr>
            <p:ph type="subTitle" idx="3"/>
          </p:nvPr>
        </p:nvSpPr>
        <p:spPr>
          <a:xfrm>
            <a:off x="6368067" y="2962667"/>
            <a:ext cx="3259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solidFill>
                  <a:srgbClr val="5A28C8"/>
                </a:solidFill>
              </a:rPr>
              <a:t>1. Diseño de base de datos. </a:t>
            </a:r>
            <a:endParaRPr sz="2000" dirty="0">
              <a:solidFill>
                <a:srgbClr val="5A28C8"/>
              </a:solidFill>
            </a:endParaRPr>
          </a:p>
        </p:txBody>
      </p:sp>
      <p:sp>
        <p:nvSpPr>
          <p:cNvPr id="707" name="Google Shape;707;g173a2dc3e2c_0_2"/>
          <p:cNvSpPr txBox="1">
            <a:spLocks noGrp="1"/>
          </p:cNvSpPr>
          <p:nvPr>
            <p:ph type="subTitle" idx="4"/>
          </p:nvPr>
        </p:nvSpPr>
        <p:spPr>
          <a:xfrm>
            <a:off x="2791968" y="2871289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800"/>
            </a:pPr>
            <a:r>
              <a:rPr lang="en" sz="2400" dirty="0">
                <a:solidFill>
                  <a:srgbClr val="5A28C8"/>
                </a:solidFill>
              </a:rPr>
              <a:t>UNIFRANZITOS</a:t>
            </a:r>
            <a:endParaRPr sz="2400" dirty="0">
              <a:solidFill>
                <a:srgbClr val="5A28C8"/>
              </a:solidFill>
            </a:endParaRPr>
          </a:p>
        </p:txBody>
      </p:sp>
      <p:sp>
        <p:nvSpPr>
          <p:cNvPr id="708" name="Google Shape;708;g173a2dc3e2c_0_2"/>
          <p:cNvSpPr txBox="1">
            <a:spLocks noGrp="1"/>
          </p:cNvSpPr>
          <p:nvPr>
            <p:ph type="title" idx="5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09" name="Google Shape;709;g173a2dc3e2c_0_2"/>
          <p:cNvSpPr txBox="1">
            <a:spLocks noGrp="1"/>
          </p:cNvSpPr>
          <p:nvPr>
            <p:ph type="title" idx="6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472353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19E98-0C63-4A81-9244-2616DC56DA03}"/>
              </a:ext>
            </a:extLst>
          </p:cNvPr>
          <p:cNvSpPr txBox="1"/>
          <p:nvPr/>
        </p:nvSpPr>
        <p:spPr>
          <a:xfrm>
            <a:off x="5826099" y="2716464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QUE SIRVE INNER JOIN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A9D86-98C5-4264-AF46-45A526FB4D96}"/>
              </a:ext>
            </a:extLst>
          </p:cNvPr>
          <p:cNvSpPr txBox="1"/>
          <p:nvPr/>
        </p:nvSpPr>
        <p:spPr>
          <a:xfrm>
            <a:off x="5826099" y="3751507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DEFINA QUE ES UNA FUNCION DE AGREGACION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8CE1E8-9B5E-4E6F-9A6D-23248B9E056A}"/>
              </a:ext>
            </a:extLst>
          </p:cNvPr>
          <p:cNvSpPr txBox="1"/>
          <p:nvPr/>
        </p:nvSpPr>
        <p:spPr>
          <a:xfrm>
            <a:off x="5826099" y="4767617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LISTE FUNCIONES DE AGREGACION QUE CONOZCAN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A702EA-61BF-4C16-9B7A-00E5DF025759}"/>
              </a:ext>
            </a:extLst>
          </p:cNvPr>
          <p:cNvSpPr txBox="1"/>
          <p:nvPr/>
        </p:nvSpPr>
        <p:spPr>
          <a:xfrm>
            <a:off x="5826099" y="5542433"/>
            <a:ext cx="57797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MENCIONE ALGUNAS FUNCIONES PROPIAS DE SQL-SERVER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01528" y="4931912"/>
            <a:ext cx="3189930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MANEJO DE CONCEPTOS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352248-E3F2-482C-919F-CDF9ACA91BA3}"/>
              </a:ext>
            </a:extLst>
          </p:cNvPr>
          <p:cNvSpPr txBox="1"/>
          <p:nvPr/>
        </p:nvSpPr>
        <p:spPr>
          <a:xfrm>
            <a:off x="5850512" y="916041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MUESTRA UN EJEMPLO DE DDL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7F39D72C-A9F3-9622-354A-2202FCCCEC37}"/>
              </a:ext>
            </a:extLst>
          </p:cNvPr>
          <p:cNvSpPr txBox="1"/>
          <p:nvPr/>
        </p:nvSpPr>
        <p:spPr>
          <a:xfrm>
            <a:off x="5826099" y="1762822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MUESTRA UN EJEMPLO DE DML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94220C77-8FA8-5897-38DE-71A9B1BB5E02}"/>
              </a:ext>
            </a:extLst>
          </p:cNvPr>
          <p:cNvSpPr/>
          <p:nvPr/>
        </p:nvSpPr>
        <p:spPr>
          <a:xfrm>
            <a:off x="9391059" y="856821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B593DE2-1138-CC3D-01DD-3715A524C75F}"/>
              </a:ext>
            </a:extLst>
          </p:cNvPr>
          <p:cNvSpPr/>
          <p:nvPr/>
        </p:nvSpPr>
        <p:spPr>
          <a:xfrm>
            <a:off x="9391059" y="1720247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5">
            <a:extLst>
              <a:ext uri="{FF2B5EF4-FFF2-40B4-BE49-F238E27FC236}">
                <a16:creationId xmlns:a16="http://schemas.microsoft.com/office/drawing/2014/main" id="{BBBF9C54-145A-1C23-6026-5FD4CA659564}"/>
              </a:ext>
            </a:extLst>
          </p:cNvPr>
          <p:cNvSpPr/>
          <p:nvPr/>
        </p:nvSpPr>
        <p:spPr>
          <a:xfrm>
            <a:off x="9491609" y="2549094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8C0E042-C134-BA6D-2BE2-60FE74A2C7D6}"/>
              </a:ext>
            </a:extLst>
          </p:cNvPr>
          <p:cNvSpPr/>
          <p:nvPr/>
        </p:nvSpPr>
        <p:spPr>
          <a:xfrm>
            <a:off x="10933394" y="3642649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rapezoid 13">
            <a:extLst>
              <a:ext uri="{FF2B5EF4-FFF2-40B4-BE49-F238E27FC236}">
                <a16:creationId xmlns:a16="http://schemas.microsoft.com/office/drawing/2014/main" id="{7947FA56-23CC-0FF0-E089-21AA4CD017C2}"/>
              </a:ext>
            </a:extLst>
          </p:cNvPr>
          <p:cNvSpPr/>
          <p:nvPr/>
        </p:nvSpPr>
        <p:spPr>
          <a:xfrm>
            <a:off x="11435426" y="4623135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Freeform: Shape 89">
            <a:extLst>
              <a:ext uri="{FF2B5EF4-FFF2-40B4-BE49-F238E27FC236}">
                <a16:creationId xmlns:a16="http://schemas.microsoft.com/office/drawing/2014/main" id="{AB98E647-0CF3-CCB8-A898-7EA1E153D2C9}"/>
              </a:ext>
            </a:extLst>
          </p:cNvPr>
          <p:cNvSpPr/>
          <p:nvPr/>
        </p:nvSpPr>
        <p:spPr>
          <a:xfrm>
            <a:off x="11395780" y="5358852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339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8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9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01528" y="4931912"/>
            <a:ext cx="3189930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MANEJO DE CONCEPTOS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353A6681-39F0-D2C8-9F48-8CC801C972E5}"/>
              </a:ext>
            </a:extLst>
          </p:cNvPr>
          <p:cNvSpPr txBox="1"/>
          <p:nvPr/>
        </p:nvSpPr>
        <p:spPr>
          <a:xfrm>
            <a:off x="5850512" y="792931"/>
            <a:ext cx="57797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QUE SIRVE LA FUNCION 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CONCAT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 SQL-SERVER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599A46D-7882-E301-C516-FD60B10E8CFE}"/>
              </a:ext>
            </a:extLst>
          </p:cNvPr>
          <p:cNvSpPr txBox="1"/>
          <p:nvPr/>
        </p:nvSpPr>
        <p:spPr>
          <a:xfrm>
            <a:off x="5850512" y="1755263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MUESTRE UN EJEMPLO DEL USO DE 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COUNT</a:t>
            </a:r>
            <a:endParaRPr lang="ko-KR" altLang="en-US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TextBox 53">
            <a:extLst>
              <a:ext uri="{FF2B5EF4-FFF2-40B4-BE49-F238E27FC236}">
                <a16:creationId xmlns:a16="http://schemas.microsoft.com/office/drawing/2014/main" id="{C410E25B-045E-AFD3-0D5A-4112DC719DE6}"/>
              </a:ext>
            </a:extLst>
          </p:cNvPr>
          <p:cNvSpPr txBox="1"/>
          <p:nvPr/>
        </p:nvSpPr>
        <p:spPr>
          <a:xfrm>
            <a:off x="5850512" y="2705682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MUESTRA UN EJEMPLO DEL USO DE 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AVG</a:t>
            </a:r>
            <a:endParaRPr lang="ko-KR" altLang="en-US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53">
            <a:extLst>
              <a:ext uri="{FF2B5EF4-FFF2-40B4-BE49-F238E27FC236}">
                <a16:creationId xmlns:a16="http://schemas.microsoft.com/office/drawing/2014/main" id="{E9929253-4445-64D1-0C05-8448A6FA499F}"/>
              </a:ext>
            </a:extLst>
          </p:cNvPr>
          <p:cNvSpPr txBox="1"/>
          <p:nvPr/>
        </p:nvSpPr>
        <p:spPr>
          <a:xfrm>
            <a:off x="5850512" y="3747853"/>
            <a:ext cx="57797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MUESTRA UN EJEMPLO DEL USO DE 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MIN-MAX</a:t>
            </a:r>
            <a:endParaRPr lang="ko-KR" altLang="en-US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6" name="Group 136">
            <a:extLst>
              <a:ext uri="{FF2B5EF4-FFF2-40B4-BE49-F238E27FC236}">
                <a16:creationId xmlns:a16="http://schemas.microsoft.com/office/drawing/2014/main" id="{47426B5B-C6B7-7EAA-2266-7C6D63781E30}"/>
              </a:ext>
            </a:extLst>
          </p:cNvPr>
          <p:cNvGrpSpPr/>
          <p:nvPr/>
        </p:nvGrpSpPr>
        <p:grpSpPr>
          <a:xfrm>
            <a:off x="9840782" y="4683564"/>
            <a:ext cx="2149690" cy="2174436"/>
            <a:chOff x="398105" y="1056729"/>
            <a:chExt cx="3095529" cy="3131164"/>
          </a:xfrm>
        </p:grpSpPr>
        <p:grpSp>
          <p:nvGrpSpPr>
            <p:cNvPr id="7" name="Group 68">
              <a:extLst>
                <a:ext uri="{FF2B5EF4-FFF2-40B4-BE49-F238E27FC236}">
                  <a16:creationId xmlns:a16="http://schemas.microsoft.com/office/drawing/2014/main" id="{38F8C92C-6FE3-7881-FA5A-A726C6C3BE5C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11" name="Group 69">
                <a:extLst>
                  <a:ext uri="{FF2B5EF4-FFF2-40B4-BE49-F238E27FC236}">
                    <a16:creationId xmlns:a16="http://schemas.microsoft.com/office/drawing/2014/main" id="{CD47505C-FFE7-9F0A-EF5A-AFFD55A158DE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B1549F04-6C04-7C20-8E98-C8F03677D622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Right Triangle 13">
                  <a:extLst>
                    <a:ext uri="{FF2B5EF4-FFF2-40B4-BE49-F238E27FC236}">
                      <a16:creationId xmlns:a16="http://schemas.microsoft.com/office/drawing/2014/main" id="{BC003E2F-D1D0-BADE-0EF9-5279676614D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2" name="Rectangle 24">
                  <a:extLst>
                    <a:ext uri="{FF2B5EF4-FFF2-40B4-BE49-F238E27FC236}">
                      <a16:creationId xmlns:a16="http://schemas.microsoft.com/office/drawing/2014/main" id="{112468A7-6B73-88E0-39EA-A61D7AC7C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3" name="Rectangle 41">
                  <a:extLst>
                    <a:ext uri="{FF2B5EF4-FFF2-40B4-BE49-F238E27FC236}">
                      <a16:creationId xmlns:a16="http://schemas.microsoft.com/office/drawing/2014/main" id="{F84F535E-B2B4-A899-E192-F0662BBA193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4" name="Isosceles Triangle 3">
                  <a:extLst>
                    <a:ext uri="{FF2B5EF4-FFF2-40B4-BE49-F238E27FC236}">
                      <a16:creationId xmlns:a16="http://schemas.microsoft.com/office/drawing/2014/main" id="{D185C2CA-C645-14D5-A43A-535200E92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2" name="Group 70">
                <a:extLst>
                  <a:ext uri="{FF2B5EF4-FFF2-40B4-BE49-F238E27FC236}">
                    <a16:creationId xmlns:a16="http://schemas.microsoft.com/office/drawing/2014/main" id="{4688572E-5DE7-D759-3CF6-915963DFCE56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65" name="Rectangle 14">
                  <a:extLst>
                    <a:ext uri="{FF2B5EF4-FFF2-40B4-BE49-F238E27FC236}">
                      <a16:creationId xmlns:a16="http://schemas.microsoft.com/office/drawing/2014/main" id="{59D13219-C5CE-EFE6-44D8-7C8CDFB0667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6" name="Right Triangle 13">
                  <a:extLst>
                    <a:ext uri="{FF2B5EF4-FFF2-40B4-BE49-F238E27FC236}">
                      <a16:creationId xmlns:a16="http://schemas.microsoft.com/office/drawing/2014/main" id="{96A05A0E-7D9C-1E5D-E441-67B882A0F844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7" name="Rectangle 24">
                  <a:extLst>
                    <a:ext uri="{FF2B5EF4-FFF2-40B4-BE49-F238E27FC236}">
                      <a16:creationId xmlns:a16="http://schemas.microsoft.com/office/drawing/2014/main" id="{1D6D3E61-2C3B-2800-2129-1B05D5C5F1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60D28C23-3706-B0A2-624F-FA6CC9B7FF0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9" name="Isosceles Triangle 3">
                  <a:extLst>
                    <a:ext uri="{FF2B5EF4-FFF2-40B4-BE49-F238E27FC236}">
                      <a16:creationId xmlns:a16="http://schemas.microsoft.com/office/drawing/2014/main" id="{C7264733-D139-4FCB-368F-5B327719B2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" name="Group 71">
                <a:extLst>
                  <a:ext uri="{FF2B5EF4-FFF2-40B4-BE49-F238E27FC236}">
                    <a16:creationId xmlns:a16="http://schemas.microsoft.com/office/drawing/2014/main" id="{A1589D4F-5FE5-6332-F3AD-D2972B4BFB52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60" name="Rectangle 14">
                  <a:extLst>
                    <a:ext uri="{FF2B5EF4-FFF2-40B4-BE49-F238E27FC236}">
                      <a16:creationId xmlns:a16="http://schemas.microsoft.com/office/drawing/2014/main" id="{250CC849-52E1-58F7-160F-BC217BD37E8A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1" name="Right Triangle 13">
                  <a:extLst>
                    <a:ext uri="{FF2B5EF4-FFF2-40B4-BE49-F238E27FC236}">
                      <a16:creationId xmlns:a16="http://schemas.microsoft.com/office/drawing/2014/main" id="{469BFA38-502F-8526-C43D-92AFF8D697F4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2" name="Rectangle 24">
                  <a:extLst>
                    <a:ext uri="{FF2B5EF4-FFF2-40B4-BE49-F238E27FC236}">
                      <a16:creationId xmlns:a16="http://schemas.microsoft.com/office/drawing/2014/main" id="{925CD2A4-C7B7-3E36-A10B-B265B2DDF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3" name="Rectangle 41">
                  <a:extLst>
                    <a:ext uri="{FF2B5EF4-FFF2-40B4-BE49-F238E27FC236}">
                      <a16:creationId xmlns:a16="http://schemas.microsoft.com/office/drawing/2014/main" id="{AC489CF0-6FE7-BD2E-0F5A-36B5E5EE0A2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4" name="Isosceles Triangle 3">
                  <a:extLst>
                    <a:ext uri="{FF2B5EF4-FFF2-40B4-BE49-F238E27FC236}">
                      <a16:creationId xmlns:a16="http://schemas.microsoft.com/office/drawing/2014/main" id="{246602CF-E9CD-AB63-CAE5-F595E215A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4" name="Group 72">
                <a:extLst>
                  <a:ext uri="{FF2B5EF4-FFF2-40B4-BE49-F238E27FC236}">
                    <a16:creationId xmlns:a16="http://schemas.microsoft.com/office/drawing/2014/main" id="{974FA410-D0F4-86A1-FD63-3B3F004C6E6C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16" name="Rectangle 14">
                  <a:extLst>
                    <a:ext uri="{FF2B5EF4-FFF2-40B4-BE49-F238E27FC236}">
                      <a16:creationId xmlns:a16="http://schemas.microsoft.com/office/drawing/2014/main" id="{AE302379-0126-DCFD-E734-3FA9F1E2DA49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Right Triangle 13">
                  <a:extLst>
                    <a:ext uri="{FF2B5EF4-FFF2-40B4-BE49-F238E27FC236}">
                      <a16:creationId xmlns:a16="http://schemas.microsoft.com/office/drawing/2014/main" id="{8CBDBF5D-F9EA-96C0-FD38-F390F7E11F89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7" name="Rectangle 24">
                  <a:extLst>
                    <a:ext uri="{FF2B5EF4-FFF2-40B4-BE49-F238E27FC236}">
                      <a16:creationId xmlns:a16="http://schemas.microsoft.com/office/drawing/2014/main" id="{BCB27E38-9EC6-6572-865C-C95DDEE3A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8" name="Rectangle 41">
                  <a:extLst>
                    <a:ext uri="{FF2B5EF4-FFF2-40B4-BE49-F238E27FC236}">
                      <a16:creationId xmlns:a16="http://schemas.microsoft.com/office/drawing/2014/main" id="{8E5BA5CF-5A88-D97C-2749-DD0F3F8B195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9" name="Isosceles Triangle 3">
                  <a:extLst>
                    <a:ext uri="{FF2B5EF4-FFF2-40B4-BE49-F238E27FC236}">
                      <a16:creationId xmlns:a16="http://schemas.microsoft.com/office/drawing/2014/main" id="{A009878C-61D6-72CD-BFB9-750F17861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4E98591-21FC-02F2-BD9D-852DFC9F212A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94">
              <a:extLst>
                <a:ext uri="{FF2B5EF4-FFF2-40B4-BE49-F238E27FC236}">
                  <a16:creationId xmlns:a16="http://schemas.microsoft.com/office/drawing/2014/main" id="{A7DD6468-B68A-92D2-BFC6-E6F8FE3E3460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95">
                <a:extLst>
                  <a:ext uri="{FF2B5EF4-FFF2-40B4-BE49-F238E27FC236}">
                    <a16:creationId xmlns:a16="http://schemas.microsoft.com/office/drawing/2014/main" id="{2C4C205A-DE83-F541-17B8-E8D5417A1F32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6">
                <a:extLst>
                  <a:ext uri="{FF2B5EF4-FFF2-40B4-BE49-F238E27FC236}">
                    <a16:creationId xmlns:a16="http://schemas.microsoft.com/office/drawing/2014/main" id="{4F69A169-633D-D8B8-8066-9F25CA145D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5" name="Group 41">
            <a:extLst>
              <a:ext uri="{FF2B5EF4-FFF2-40B4-BE49-F238E27FC236}">
                <a16:creationId xmlns:a16="http://schemas.microsoft.com/office/drawing/2014/main" id="{812D3A12-4D91-C7F9-2A55-F117BDE6F451}"/>
              </a:ext>
            </a:extLst>
          </p:cNvPr>
          <p:cNvGrpSpPr/>
          <p:nvPr/>
        </p:nvGrpSpPr>
        <p:grpSpPr>
          <a:xfrm>
            <a:off x="5816514" y="4851580"/>
            <a:ext cx="3415480" cy="1885954"/>
            <a:chOff x="673432" y="3320684"/>
            <a:chExt cx="3807801" cy="2102587"/>
          </a:xfrm>
        </p:grpSpPr>
        <p:grpSp>
          <p:nvGrpSpPr>
            <p:cNvPr id="76" name="Group 42">
              <a:extLst>
                <a:ext uri="{FF2B5EF4-FFF2-40B4-BE49-F238E27FC236}">
                  <a16:creationId xmlns:a16="http://schemas.microsoft.com/office/drawing/2014/main" id="{80C3E43A-747F-E8BE-75D2-ED3365FCC602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85" name="Rectangle 51">
                <a:extLst>
                  <a:ext uri="{FF2B5EF4-FFF2-40B4-BE49-F238E27FC236}">
                    <a16:creationId xmlns:a16="http://schemas.microsoft.com/office/drawing/2014/main" id="{1AEB7898-6344-58FA-A2CA-B467095BE313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3">
                <a:extLst>
                  <a:ext uri="{FF2B5EF4-FFF2-40B4-BE49-F238E27FC236}">
                    <a16:creationId xmlns:a16="http://schemas.microsoft.com/office/drawing/2014/main" id="{D38F6D03-D0A5-E776-3265-2914F603BE53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E4EC1955-8B29-952D-CBE6-B13F05FBEDE0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83" name="Rectangle 49">
                <a:extLst>
                  <a:ext uri="{FF2B5EF4-FFF2-40B4-BE49-F238E27FC236}">
                    <a16:creationId xmlns:a16="http://schemas.microsoft.com/office/drawing/2014/main" id="{7E672172-3688-D9BF-C2EF-899106CD6761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18">
                <a:extLst>
                  <a:ext uri="{FF2B5EF4-FFF2-40B4-BE49-F238E27FC236}">
                    <a16:creationId xmlns:a16="http://schemas.microsoft.com/office/drawing/2014/main" id="{063F226F-4F02-512F-B831-E2E23E0729F1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8" name="Group 44">
              <a:extLst>
                <a:ext uri="{FF2B5EF4-FFF2-40B4-BE49-F238E27FC236}">
                  <a16:creationId xmlns:a16="http://schemas.microsoft.com/office/drawing/2014/main" id="{D1C1700F-85C8-2717-01FA-E0302B936855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80" name="Rectangle 46">
                <a:extLst>
                  <a:ext uri="{FF2B5EF4-FFF2-40B4-BE49-F238E27FC236}">
                    <a16:creationId xmlns:a16="http://schemas.microsoft.com/office/drawing/2014/main" id="{6E90AF3B-FC74-80D7-82A0-B62A7D29D429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12">
                <a:extLst>
                  <a:ext uri="{FF2B5EF4-FFF2-40B4-BE49-F238E27FC236}">
                    <a16:creationId xmlns:a16="http://schemas.microsoft.com/office/drawing/2014/main" id="{20E7ADBD-6D74-E0DA-9C21-17299F85A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2" name="Rectangle 48">
                <a:extLst>
                  <a:ext uri="{FF2B5EF4-FFF2-40B4-BE49-F238E27FC236}">
                    <a16:creationId xmlns:a16="http://schemas.microsoft.com/office/drawing/2014/main" id="{7A51C96A-5736-3FA9-5C48-341A2A029D0B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58C93359-4826-C6E3-AB21-7AC94BB5EFA4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44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EDA6-6272-45DE-8591-8E447B750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MANEJO DE CONSULAS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B3D6B-856B-45EA-B3CA-ABE6F6040C11}"/>
              </a:ext>
            </a:extLst>
          </p:cNvPr>
          <p:cNvSpPr/>
          <p:nvPr/>
        </p:nvSpPr>
        <p:spPr>
          <a:xfrm>
            <a:off x="737255" y="1441092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FE7D1-DFCA-4DDA-AA96-93C39771B3C5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pic>
        <p:nvPicPr>
          <p:cNvPr id="5" name="Marcador de posición de 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2AF726-42E5-56E8-F197-ED09C04A11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5806"/>
          <a:stretch>
            <a:fillRect/>
          </a:stretch>
        </p:blipFill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FA0C06D5-3D2D-B8C0-F987-A07D2B27A361}"/>
              </a:ext>
            </a:extLst>
          </p:cNvPr>
          <p:cNvSpPr txBox="1"/>
          <p:nvPr/>
        </p:nvSpPr>
        <p:spPr bwMode="auto">
          <a:xfrm>
            <a:off x="1123639" y="1457868"/>
            <a:ext cx="6792388" cy="33855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MOSTRAR QUE JUGADORES FORMAN PARTE DEL EQUIPO 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equ-333</a:t>
            </a:r>
            <a:endParaRPr lang="en-US" altLang="ko-KR" sz="14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9" name="Group 45">
            <a:extLst>
              <a:ext uri="{FF2B5EF4-FFF2-40B4-BE49-F238E27FC236}">
                <a16:creationId xmlns:a16="http://schemas.microsoft.com/office/drawing/2014/main" id="{787F9A4C-73AF-B40F-7AB4-2336619EDA9F}"/>
              </a:ext>
            </a:extLst>
          </p:cNvPr>
          <p:cNvGrpSpPr/>
          <p:nvPr/>
        </p:nvGrpSpPr>
        <p:grpSpPr>
          <a:xfrm>
            <a:off x="1123639" y="2503211"/>
            <a:ext cx="5924329" cy="1719433"/>
            <a:chOff x="2299401" y="1826693"/>
            <a:chExt cx="3991939" cy="5929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A8493DD-35E3-5E49-C3C0-E858E11A5273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3991939" cy="1804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 UNA FUNCION QUE PERMITA SABER CUANTOS JUGADORES ESTAN INSCRITOS</a:t>
              </a: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7E82834-3EDA-0B9C-67FB-AF6E02E782A3}"/>
                </a:ext>
              </a:extLst>
            </p:cNvPr>
            <p:cNvSpPr txBox="1"/>
            <p:nvPr/>
          </p:nvSpPr>
          <p:spPr bwMode="auto">
            <a:xfrm>
              <a:off x="2299401" y="2090613"/>
              <a:ext cx="3991939" cy="32902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función debe llamarse Crear una función que permita saber cuántos jugadores están inscritos.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función debe llamarse F1_CantidadJugadores()()</a:t>
              </a: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MANEJO DE CONSULTAS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2"/>
            <a:ext cx="9675094" cy="1872507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4391591"/>
            <a:ext cx="9675094" cy="1872507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859306"/>
              </p:ext>
            </p:extLst>
          </p:nvPr>
        </p:nvGraphicFramePr>
        <p:xfrm>
          <a:off x="7835976" y="2865175"/>
          <a:ext cx="1452403" cy="212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288964"/>
              </p:ext>
            </p:extLst>
          </p:nvPr>
        </p:nvGraphicFramePr>
        <p:xfrm>
          <a:off x="7835976" y="1760082"/>
          <a:ext cx="1452403" cy="212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9606" y="2529415"/>
            <a:ext cx="1101362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73589" y="5081622"/>
            <a:ext cx="1101362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3435719" y="1928056"/>
            <a:ext cx="6792388" cy="1288546"/>
            <a:chOff x="2299401" y="1826693"/>
            <a:chExt cx="4576856" cy="444351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1804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 UNA FUNCION QUE PERMITA SABER CUANTOS JUGADORES ESTAN INSCRITOS Y QUE SEAN DE LA CATEGORIA VARONES O MUJERES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1" y="2090613"/>
              <a:ext cx="4576856" cy="1804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llamarse F2_CantidadJugadoresParam()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recibir un parámetro “Varones” o “Mujeres”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3435718" y="4489938"/>
            <a:ext cx="7296482" cy="1841189"/>
            <a:chOff x="2299400" y="1748160"/>
            <a:chExt cx="4916525" cy="634929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0" y="1748160"/>
              <a:ext cx="4916525" cy="1804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 UNA FUNCION QUE OBTENGA EL PROMEDIO DE LAS EDADES MAYORES A UNA CIERTA EDAD 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1" y="1905477"/>
              <a:ext cx="4576856" cy="47761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función debe llamarse F3_PromedioEdades()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recibir como parámetro 2 valores.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categoría. (Varones o Mujeres)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edad con la que se comparara (21 años ejemplo)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Es decir mostrar el promedio de edades que sean de una categoría y que sean mayores a 21 años.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MANEJO DE CONSULTAS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2"/>
            <a:ext cx="9675094" cy="1872507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4391591"/>
            <a:ext cx="9675094" cy="1872507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/>
        </p:nvGraphicFramePr>
        <p:xfrm>
          <a:off x="7835976" y="2865175"/>
          <a:ext cx="1452403" cy="212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/>
        </p:nvGraphicFramePr>
        <p:xfrm>
          <a:off x="7835976" y="1760082"/>
          <a:ext cx="1452403" cy="212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9606" y="2529415"/>
            <a:ext cx="1101362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73589" y="5081622"/>
            <a:ext cx="1101362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3435719" y="1928051"/>
            <a:ext cx="6792388" cy="1990888"/>
            <a:chOff x="2299401" y="1826693"/>
            <a:chExt cx="4576856" cy="686552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10613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 UNA FUNCION QUE PERMITA CONCATENAR 3 PARAMETROS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1" y="1961339"/>
              <a:ext cx="4576856" cy="55190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llamarse F4_ConcatItems()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de recibir 3 parámetros.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La función debe de concatenar los 3 valores.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Para verificar la correcta creación de la función debe mostrar lo siguiente.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Mostrar los nombres de los jugadores, el nombre del equipo y la sede concatenada, utilizando la función que acaba de crear.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3435719" y="4717671"/>
            <a:ext cx="6792388" cy="1404155"/>
            <a:chOff x="2299401" y="1826693"/>
            <a:chExt cx="4576856" cy="484219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10613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GENERAR LA SERIE FIBONACCI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1" y="1981891"/>
              <a:ext cx="4576856" cy="32902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■ El objetivo es generar una función que retorne una cadena con la serie de la </a:t>
              </a:r>
              <a:r>
                <a:rPr lang="es-MX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fibonacci</a:t>
              </a:r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● La función solo recibe el valor N.</a:t>
              </a:r>
            </a:p>
            <a:p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● Comportamiento esperado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GRACIAS POR SU ATENCION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448</Words>
  <Application>Microsoft Office PowerPoint</Application>
  <PresentationFormat>Panorámica</PresentationFormat>
  <Paragraphs>68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Barlow Semi Condensed</vt:lpstr>
      <vt:lpstr>Barlow Semi Condensed Medium</vt:lpstr>
      <vt:lpstr>Calibri</vt:lpstr>
      <vt:lpstr>Calibri Light</vt:lpstr>
      <vt:lpstr>Cover and End Slide Master</vt:lpstr>
      <vt:lpstr>Contents Slide Master</vt:lpstr>
      <vt:lpstr>Section Break Slide Master</vt:lpstr>
      <vt:lpstr>Presentación de PowerPoint</vt:lpstr>
      <vt:lpstr>DETALLES DEL PROBLEMA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jhonatan alanoca</cp:lastModifiedBy>
  <cp:revision>61</cp:revision>
  <dcterms:created xsi:type="dcterms:W3CDTF">2020-01-20T05:08:25Z</dcterms:created>
  <dcterms:modified xsi:type="dcterms:W3CDTF">2022-11-28T05:25:37Z</dcterms:modified>
</cp:coreProperties>
</file>