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Fjalla One"/>
      <p:regular r:id="rId20"/>
    </p:embeddedFont>
    <p:embeddedFont>
      <p:font typeface="Barlow Semi Condensed Medium"/>
      <p:regular r:id="rId21"/>
      <p:bold r:id="rId22"/>
      <p:italic r:id="rId23"/>
      <p:boldItalic r:id="rId24"/>
    </p:embeddedFont>
    <p:embeddedFont>
      <p:font typeface="Barlow Semi Condense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vM5dXlttK1Hc1frV8SoWYuF+T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jallaOne-regular.fntdata"/><Relationship Id="rId22" Type="http://schemas.openxmlformats.org/officeDocument/2006/relationships/font" Target="fonts/BarlowSemiCondensedMedium-bold.fntdata"/><Relationship Id="rId21" Type="http://schemas.openxmlformats.org/officeDocument/2006/relationships/font" Target="fonts/BarlowSemiCondensedMedium-regular.fntdata"/><Relationship Id="rId24" Type="http://schemas.openxmlformats.org/officeDocument/2006/relationships/font" Target="fonts/BarlowSemiCondensedMedium-boldItalic.fntdata"/><Relationship Id="rId23" Type="http://schemas.openxmlformats.org/officeDocument/2006/relationships/font" Target="fonts/BarlowSemi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bold.fntdata"/><Relationship Id="rId25" Type="http://schemas.openxmlformats.org/officeDocument/2006/relationships/font" Target="fonts/BarlowSemiCondensed-regular.fntdata"/><Relationship Id="rId28" Type="http://schemas.openxmlformats.org/officeDocument/2006/relationships/font" Target="fonts/BarlowSemiCondensed-boldItalic.fntdata"/><Relationship Id="rId27" Type="http://schemas.openxmlformats.org/officeDocument/2006/relationships/font" Target="fonts/BarlowSemi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7" name="Google Shape;10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2" name="Google Shape;12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7" name="Google Shape;15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73a2dc3e2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g173a2dc3e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18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18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8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8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18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8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8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8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8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8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8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18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18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18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69" name="Google Shape;369;p2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0" name="Google Shape;370;p2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71" name="Google Shape;371;p2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7" name="Google Shape;377;p2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78" name="Google Shape;378;p2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" name="Google Shape;382;p2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7" name="Google Shape;387;p2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88" name="Google Shape;388;p2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89" name="Google Shape;389;p2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2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96" name="Google Shape;396;p2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0" name="Google Shape;400;p2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401" name="Google Shape;401;p2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5" name="Google Shape;405;p2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406" name="Google Shape;406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9" name="Google Shape;409;p2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410" name="Google Shape;410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3" name="Google Shape;413;p2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414" name="Google Shape;414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2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418" name="Google Shape;418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21" name="Google Shape;421;p2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2" name="Google Shape;422;p2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3" name="Google Shape;423;p2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29" name="Google Shape;429;p2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2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2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2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3" name="Google Shape;433;p2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34" name="Google Shape;434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5" name="Google Shape;445;p2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46" name="Google Shape;446;p2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0" name="Google Shape;450;p2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51" name="Google Shape;451;p2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" name="Google Shape;457;p2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58" name="Google Shape;458;p2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1" name="Google Shape;461;p2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2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Google Shape;463;p2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64" name="Google Shape;464;p2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65" name="Google Shape;465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2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72" name="Google Shape;47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6" name="Google Shape;476;p2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77" name="Google Shape;477;p2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1" name="Google Shape;481;p2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7" name="Google Shape;487;p2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88" name="Google Shape;488;p2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1" name="Google Shape;491;p2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92" name="Google Shape;492;p2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6" name="Google Shape;46;p19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19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" name="Google Shape;48;p19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49" name="Google Shape;49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19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4" name="Google Shape;54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p19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9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" name="Google Shape;62;p19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3" name="Google Shape;63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19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0" name="Google Shape;70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9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" name="Google Shape;75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0" name="Google Shape;80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9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4" name="Google Shape;8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03" name="Google Shape;103;p21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21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5" name="Google Shape;105;p21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6" name="Google Shape;106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1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1" name="Google Shape;111;p2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7" name="Google Shape;117;p21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21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9" name="Google Shape;119;p21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" name="Google Shape;120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21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7" name="Google Shape;127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21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32" name="Google Shape;132;p2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21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37" name="Google Shape;137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21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41" name="Google Shape;141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1" name="Google Shape;151;p22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52" name="Google Shape;152;p2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3" name="Google Shape;153;p2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4" name="Google Shape;154;p2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5" name="Google Shape;155;p2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2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2" name="Google Shape;162;p2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2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7" name="Google Shape;167;p2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1" name="Google Shape;171;p2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2" name="Google Shape;172;p2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73" name="Google Shape;173;p2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2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80" name="Google Shape;180;p2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85" name="Google Shape;185;p2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90" name="Google Shape;190;p2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2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94" name="Google Shape;194;p2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2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98" name="Google Shape;198;p2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2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02" name="Google Shape;202;p2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5" name="Google Shape;205;p2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7" name="Google Shape;207;p2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14" name="Google Shape;214;p23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23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23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7" name="Google Shape;217;p23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218" name="Google Shape;218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23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25" name="Google Shape;22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23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23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236" name="Google Shape;23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23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240" name="Google Shape;24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23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244" name="Google Shape;244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7" name="Google Shape;247;p23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23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9" name="Google Shape;249;p23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250" name="Google Shape;250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23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257" name="Google Shape;257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23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262" name="Google Shape;262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23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267" name="Google Shape;267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23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271" name="Google Shape;271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2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25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2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2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0" name="Google Shape;280;p25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81" name="Google Shape;28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5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88" name="Google Shape;28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25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93" name="Google Shape;293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98" name="Google Shape;298;p2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25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305" name="Google Shape;30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8" name="Google Shape;308;p25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2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25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1" name="Google Shape;311;p2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312" name="Google Shape;31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319" name="Google Shape;31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324" name="Google Shape;324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25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5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2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335" name="Google Shape;33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339" name="Google Shape;33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343" name="Google Shape;34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26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348" name="Google Shape;348;p2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p2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50" name="Google Shape;350;p26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351" name="Google Shape;351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2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356" name="Google Shape;356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0" name="Google Shape;360;p2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361" name="Google Shape;361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500" name="Google Shape;500;p1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3" name="Google Shape;693;p1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/>
              <a:t>EVALUACIÓN</a:t>
            </a:r>
            <a:r>
              <a:rPr lang="en" sz="5000"/>
              <a:t> HITO 3 BASE DE DATOS I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694" name="Google Shape;694;p1"/>
          <p:cNvSpPr txBox="1"/>
          <p:nvPr>
            <p:ph idx="1" type="subTitle"/>
          </p:nvPr>
        </p:nvSpPr>
        <p:spPr>
          <a:xfrm>
            <a:off x="5399290" y="4529876"/>
            <a:ext cx="3807146" cy="60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1"/>
                </a:solidFill>
              </a:rPr>
              <a:t>Jhonatan David Alanoca Blanco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"/>
          <p:cNvSpPr txBox="1"/>
          <p:nvPr>
            <p:ph type="title"/>
          </p:nvPr>
        </p:nvSpPr>
        <p:spPr>
          <a:xfrm>
            <a:off x="301752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MANEJO DE CONCEPTOS</a:t>
            </a:r>
            <a:endParaRPr/>
          </a:p>
        </p:txBody>
      </p:sp>
      <p:sp>
        <p:nvSpPr>
          <p:cNvPr id="761" name="Google Shape;761;p10"/>
          <p:cNvSpPr txBox="1"/>
          <p:nvPr>
            <p:ph idx="1" type="body"/>
          </p:nvPr>
        </p:nvSpPr>
        <p:spPr>
          <a:xfrm>
            <a:off x="730325" y="1253913"/>
            <a:ext cx="2284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/>
              <a:buAutoNum type="arabicPeriod" startAt="9"/>
            </a:pPr>
            <a:r>
              <a:rPr lang="en" sz="1400"/>
              <a:t>Apoyándonos en el concepto de conjuntos muestre los siguiente: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/>
              <a:buChar char="•"/>
            </a:pPr>
            <a:r>
              <a:rPr lang="en"/>
              <a:t>Ejemplo de RIGHT JOIN </a:t>
            </a:r>
            <a:endParaRPr/>
          </a:p>
          <a:p>
            <a:pPr indent="-317500" lvl="1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/>
              <a:buChar char="•"/>
            </a:pPr>
            <a:r>
              <a:rPr lang="en"/>
              <a:t> Adjuntar una imagen de conjuntos y la consulta SQL que refleje el RIGHT JOIN</a:t>
            </a:r>
            <a:endParaRPr>
              <a:solidFill>
                <a:srgbClr val="30394B"/>
              </a:solidFill>
            </a:endParaRPr>
          </a:p>
          <a:p>
            <a:pPr indent="0" lvl="0" marL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62" name="Google Shape;7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202680"/>
            <a:ext cx="9144003" cy="243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1"/>
          <p:cNvSpPr txBox="1"/>
          <p:nvPr>
            <p:ph type="title"/>
          </p:nvPr>
        </p:nvSpPr>
        <p:spPr>
          <a:xfrm>
            <a:off x="301752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MANEJO DE CONCEPTOS</a:t>
            </a:r>
            <a:endParaRPr/>
          </a:p>
        </p:txBody>
      </p:sp>
      <p:sp>
        <p:nvSpPr>
          <p:cNvPr id="768" name="Google Shape;768;p11"/>
          <p:cNvSpPr txBox="1"/>
          <p:nvPr>
            <p:ph idx="1" type="body"/>
          </p:nvPr>
        </p:nvSpPr>
        <p:spPr>
          <a:xfrm>
            <a:off x="673175" y="977688"/>
            <a:ext cx="2284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/>
              <a:buAutoNum type="arabicPeriod" startAt="10"/>
            </a:pPr>
            <a:r>
              <a:rPr lang="en" sz="1400"/>
              <a:t>Crear 3 tablas y crear una consulta SQL que muestra el uso de INNER JOIN. </a:t>
            </a:r>
            <a:endParaRPr sz="140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</a:endParaRPr>
          </a:p>
          <a:p>
            <a:pPr indent="0" lvl="0" marL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69" name="Google Shape;7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350" y="1314450"/>
            <a:ext cx="37052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12"/>
          <p:cNvGrpSpPr/>
          <p:nvPr/>
        </p:nvGrpSpPr>
        <p:grpSpPr>
          <a:xfrm>
            <a:off x="4676439" y="1896558"/>
            <a:ext cx="4430405" cy="3106404"/>
            <a:chOff x="862950" y="825025"/>
            <a:chExt cx="5862650" cy="4111175"/>
          </a:xfrm>
        </p:grpSpPr>
        <p:sp>
          <p:nvSpPr>
            <p:cNvPr id="775" name="Google Shape;775;p12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2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2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2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2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2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2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2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2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2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2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2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2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2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2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2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2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2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2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2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2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2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2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2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2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2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2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2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2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2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2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2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2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2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2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2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2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2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2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2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2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2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2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2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2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2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2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2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2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2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2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2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2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2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2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2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2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2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2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2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2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2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2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2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2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2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2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2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2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2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2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2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2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2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2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2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2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2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2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2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2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2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2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2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2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2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2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2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2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2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2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2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2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2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2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2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2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2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2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2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2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2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2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2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2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2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2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2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2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2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2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2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2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2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2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2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2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2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2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2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2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2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2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2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2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2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2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2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2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2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2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2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2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2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2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2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2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2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2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2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2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2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2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2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2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2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2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2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2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2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2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2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2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2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2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2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2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2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2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2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2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2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2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2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2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2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2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2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2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2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2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2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2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2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2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2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2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2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2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2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2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2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2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2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2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2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2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2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2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2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2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2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2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2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2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2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2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2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2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2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2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2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12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985" name="Google Shape;985;p12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986" name="Google Shape;986;p12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12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8" name="Google Shape;988;p12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989" name="Google Shape;989;p1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1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1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92" name="Google Shape;992;p12"/>
          <p:cNvGrpSpPr/>
          <p:nvPr/>
        </p:nvGrpSpPr>
        <p:grpSpPr>
          <a:xfrm>
            <a:off x="731647" y="1650460"/>
            <a:ext cx="635100" cy="733491"/>
            <a:chOff x="731647" y="1650460"/>
            <a:chExt cx="635100" cy="733491"/>
          </a:xfrm>
        </p:grpSpPr>
        <p:grpSp>
          <p:nvGrpSpPr>
            <p:cNvPr id="993" name="Google Shape;993;p12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994" name="Google Shape;994;p12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12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6" name="Google Shape;996;p12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997" name="Google Shape;997;p1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1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1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00" name="Google Shape;1000;p12"/>
          <p:cNvGrpSpPr/>
          <p:nvPr/>
        </p:nvGrpSpPr>
        <p:grpSpPr>
          <a:xfrm>
            <a:off x="731647" y="2728277"/>
            <a:ext cx="635100" cy="734983"/>
            <a:chOff x="731647" y="2728277"/>
            <a:chExt cx="635100" cy="734983"/>
          </a:xfrm>
        </p:grpSpPr>
        <p:grpSp>
          <p:nvGrpSpPr>
            <p:cNvPr id="1001" name="Google Shape;1001;p12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002" name="Google Shape;1002;p12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12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4" name="Google Shape;1004;p12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005" name="Google Shape;1005;p1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1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1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08" name="Google Shape;1008;p12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009" name="Google Shape;1009;p12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010" name="Google Shape;1010;p12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12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2" name="Google Shape;1012;p12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013" name="Google Shape;1013;p1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1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1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16" name="Google Shape;1016;p12"/>
          <p:cNvSpPr txBox="1"/>
          <p:nvPr>
            <p:ph type="title"/>
          </p:nvPr>
        </p:nvSpPr>
        <p:spPr>
          <a:xfrm>
            <a:off x="5900348" y="356641"/>
            <a:ext cx="3085858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Manejo de consultas</a:t>
            </a:r>
            <a:endParaRPr/>
          </a:p>
        </p:txBody>
      </p:sp>
      <p:sp>
        <p:nvSpPr>
          <p:cNvPr id="1017" name="Google Shape;1017;p12"/>
          <p:cNvSpPr txBox="1"/>
          <p:nvPr>
            <p:ph idx="1" type="subTitle"/>
          </p:nvPr>
        </p:nvSpPr>
        <p:spPr>
          <a:xfrm>
            <a:off x="1635203" y="711138"/>
            <a:ext cx="3801063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Mostrar que jugadores que son del equipo equ-222</a:t>
            </a:r>
            <a:endParaRPr sz="1400"/>
          </a:p>
        </p:txBody>
      </p:sp>
      <p:sp>
        <p:nvSpPr>
          <p:cNvPr id="1018" name="Google Shape;1018;p12"/>
          <p:cNvSpPr txBox="1"/>
          <p:nvPr>
            <p:ph idx="3" type="subTitle"/>
          </p:nvPr>
        </p:nvSpPr>
        <p:spPr>
          <a:xfrm>
            <a:off x="1664207" y="1703133"/>
            <a:ext cx="3772059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Mostrar que jugadores(nombres, apellidos) que juegan en la sede de El Alto</a:t>
            </a:r>
            <a:endParaRPr sz="1400"/>
          </a:p>
        </p:txBody>
      </p:sp>
      <p:sp>
        <p:nvSpPr>
          <p:cNvPr id="1019" name="Google Shape;1019;p12"/>
          <p:cNvSpPr txBox="1"/>
          <p:nvPr>
            <p:ph idx="5" type="subTitle"/>
          </p:nvPr>
        </p:nvSpPr>
        <p:spPr>
          <a:xfrm>
            <a:off x="1664207" y="2799630"/>
            <a:ext cx="3431825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Mostrar aquellos jugadores mayores o igual a 21 años que sean de la categoría VARONES.</a:t>
            </a:r>
            <a:endParaRPr sz="1400"/>
          </a:p>
        </p:txBody>
      </p:sp>
      <p:sp>
        <p:nvSpPr>
          <p:cNvPr id="1020" name="Google Shape;1020;p12"/>
          <p:cNvSpPr txBox="1"/>
          <p:nvPr>
            <p:ph idx="7" type="subTitle"/>
          </p:nvPr>
        </p:nvSpPr>
        <p:spPr>
          <a:xfrm>
            <a:off x="1663747" y="3824650"/>
            <a:ext cx="315332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Mostrar a todos los estudiantes en donde su apellido empiece con la letra S. (Podría utilizar la instrucción LIKE)</a:t>
            </a:r>
            <a:endParaRPr sz="1400"/>
          </a:p>
        </p:txBody>
      </p:sp>
      <p:sp>
        <p:nvSpPr>
          <p:cNvPr id="1021" name="Google Shape;1021;p12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22" name="Google Shape;1022;p12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3" name="Google Shape;1023;p12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24" name="Google Shape;1024;p12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13"/>
          <p:cNvGrpSpPr/>
          <p:nvPr/>
        </p:nvGrpSpPr>
        <p:grpSpPr>
          <a:xfrm>
            <a:off x="4676439" y="1896558"/>
            <a:ext cx="4430405" cy="3106404"/>
            <a:chOff x="862950" y="825025"/>
            <a:chExt cx="5862650" cy="4111175"/>
          </a:xfrm>
        </p:grpSpPr>
        <p:sp>
          <p:nvSpPr>
            <p:cNvPr id="1030" name="Google Shape;1030;p13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9" name="Google Shape;1239;p13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240" name="Google Shape;1240;p13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241" name="Google Shape;1241;p13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13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3" name="Google Shape;1243;p13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244" name="Google Shape;1244;p1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1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1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47" name="Google Shape;1247;p13"/>
          <p:cNvGrpSpPr/>
          <p:nvPr/>
        </p:nvGrpSpPr>
        <p:grpSpPr>
          <a:xfrm>
            <a:off x="731647" y="1650460"/>
            <a:ext cx="635100" cy="733491"/>
            <a:chOff x="731647" y="1650460"/>
            <a:chExt cx="635100" cy="733491"/>
          </a:xfrm>
        </p:grpSpPr>
        <p:grpSp>
          <p:nvGrpSpPr>
            <p:cNvPr id="1248" name="Google Shape;1248;p13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249" name="Google Shape;1249;p13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13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1" name="Google Shape;1251;p13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252" name="Google Shape;1252;p1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1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1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55" name="Google Shape;1255;p13"/>
          <p:cNvGrpSpPr/>
          <p:nvPr/>
        </p:nvGrpSpPr>
        <p:grpSpPr>
          <a:xfrm>
            <a:off x="731647" y="2728277"/>
            <a:ext cx="635100" cy="734983"/>
            <a:chOff x="731647" y="2728277"/>
            <a:chExt cx="635100" cy="734983"/>
          </a:xfrm>
        </p:grpSpPr>
        <p:grpSp>
          <p:nvGrpSpPr>
            <p:cNvPr id="1256" name="Google Shape;1256;p13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257" name="Google Shape;1257;p13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13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9" name="Google Shape;1259;p13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260" name="Google Shape;1260;p1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1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1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63" name="Google Shape;1263;p13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264" name="Google Shape;1264;p13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265" name="Google Shape;1265;p13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13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7" name="Google Shape;1267;p13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268" name="Google Shape;1268;p1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1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1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1" name="Google Shape;1271;p13"/>
          <p:cNvSpPr txBox="1"/>
          <p:nvPr>
            <p:ph type="title"/>
          </p:nvPr>
        </p:nvSpPr>
        <p:spPr>
          <a:xfrm>
            <a:off x="5900348" y="356641"/>
            <a:ext cx="3085858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Manejo de consultas</a:t>
            </a:r>
            <a:endParaRPr/>
          </a:p>
        </p:txBody>
      </p:sp>
      <p:sp>
        <p:nvSpPr>
          <p:cNvPr id="1272" name="Google Shape;1272;p13"/>
          <p:cNvSpPr txBox="1"/>
          <p:nvPr>
            <p:ph idx="1" type="subTitle"/>
          </p:nvPr>
        </p:nvSpPr>
        <p:spPr>
          <a:xfrm>
            <a:off x="1635203" y="711138"/>
            <a:ext cx="3801063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Mostrar que equipos forman parte del campeonato camp-111 y además sean de la categoría MUJERES.</a:t>
            </a:r>
            <a:endParaRPr sz="1400"/>
          </a:p>
        </p:txBody>
      </p:sp>
      <p:sp>
        <p:nvSpPr>
          <p:cNvPr id="1273" name="Google Shape;1273;p13"/>
          <p:cNvSpPr txBox="1"/>
          <p:nvPr>
            <p:ph idx="3" type="subTitle"/>
          </p:nvPr>
        </p:nvSpPr>
        <p:spPr>
          <a:xfrm>
            <a:off x="1664207" y="1703133"/>
            <a:ext cx="3772059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Mostrar el nombre del equipo del jugador con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 </a:t>
            </a:r>
            <a:r>
              <a:rPr lang="en" sz="1400"/>
              <a:t>id_ jugador</a:t>
            </a:r>
            <a:r>
              <a:rPr lang="en" sz="1400"/>
              <a:t> igual a jug-333 </a:t>
            </a:r>
            <a:endParaRPr sz="1400"/>
          </a:p>
        </p:txBody>
      </p:sp>
      <p:sp>
        <p:nvSpPr>
          <p:cNvPr id="1274" name="Google Shape;1274;p13"/>
          <p:cNvSpPr txBox="1"/>
          <p:nvPr>
            <p:ph idx="5" type="subTitle"/>
          </p:nvPr>
        </p:nvSpPr>
        <p:spPr>
          <a:xfrm>
            <a:off x="1664207" y="2799630"/>
            <a:ext cx="3431825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Mostrar el nombre del campeonato del jugador con </a:t>
            </a:r>
            <a:r>
              <a:rPr lang="en" sz="1400"/>
              <a:t>id_ jugador</a:t>
            </a:r>
            <a:r>
              <a:rPr lang="en" sz="1400"/>
              <a:t> igual a jug-333</a:t>
            </a:r>
            <a:endParaRPr sz="1400"/>
          </a:p>
        </p:txBody>
      </p:sp>
      <p:sp>
        <p:nvSpPr>
          <p:cNvPr id="1275" name="Google Shape;1275;p13"/>
          <p:cNvSpPr txBox="1"/>
          <p:nvPr>
            <p:ph idx="7" type="subTitle"/>
          </p:nvPr>
        </p:nvSpPr>
        <p:spPr>
          <a:xfrm>
            <a:off x="1663747" y="3824650"/>
            <a:ext cx="315332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Crear una consulta SQL que maneje las 3 tablas de la base de datos. </a:t>
            </a:r>
            <a:endParaRPr sz="1400"/>
          </a:p>
        </p:txBody>
      </p:sp>
      <p:sp>
        <p:nvSpPr>
          <p:cNvPr id="1276" name="Google Shape;1276;p13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77" name="Google Shape;1277;p13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78" name="Google Shape;1278;p13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279" name="Google Shape;1279;p13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08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4" name="Google Shape;1284;p14"/>
          <p:cNvGrpSpPr/>
          <p:nvPr/>
        </p:nvGrpSpPr>
        <p:grpSpPr>
          <a:xfrm>
            <a:off x="4676439" y="1896558"/>
            <a:ext cx="4430405" cy="3106404"/>
            <a:chOff x="862950" y="825025"/>
            <a:chExt cx="5862650" cy="4111175"/>
          </a:xfrm>
        </p:grpSpPr>
        <p:sp>
          <p:nvSpPr>
            <p:cNvPr id="1285" name="Google Shape;1285;p1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4" name="Google Shape;1494;p1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495" name="Google Shape;1495;p1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496" name="Google Shape;1496;p1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1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8" name="Google Shape;1498;p1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499" name="Google Shape;1499;p1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1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1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02" name="Google Shape;1502;p14"/>
          <p:cNvGrpSpPr/>
          <p:nvPr/>
        </p:nvGrpSpPr>
        <p:grpSpPr>
          <a:xfrm>
            <a:off x="731647" y="1650460"/>
            <a:ext cx="635100" cy="733491"/>
            <a:chOff x="731647" y="1650460"/>
            <a:chExt cx="635100" cy="733491"/>
          </a:xfrm>
        </p:grpSpPr>
        <p:grpSp>
          <p:nvGrpSpPr>
            <p:cNvPr id="1503" name="Google Shape;1503;p1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504" name="Google Shape;1504;p1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1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6" name="Google Shape;1506;p1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507" name="Google Shape;1507;p1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1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1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10" name="Google Shape;1510;p14"/>
          <p:cNvSpPr txBox="1"/>
          <p:nvPr>
            <p:ph type="title"/>
          </p:nvPr>
        </p:nvSpPr>
        <p:spPr>
          <a:xfrm>
            <a:off x="5900348" y="356641"/>
            <a:ext cx="3085858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Manejo de consultas</a:t>
            </a:r>
            <a:endParaRPr/>
          </a:p>
        </p:txBody>
      </p:sp>
      <p:sp>
        <p:nvSpPr>
          <p:cNvPr id="1511" name="Google Shape;1511;p14"/>
          <p:cNvSpPr txBox="1"/>
          <p:nvPr>
            <p:ph idx="1" type="subTitle"/>
          </p:nvPr>
        </p:nvSpPr>
        <p:spPr>
          <a:xfrm>
            <a:off x="1635203" y="711138"/>
            <a:ext cx="3801063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¿Qué estrategia utilizaría para determinar cuántos equipos inscritos hay? (Podría utilizar la función de agregación COUNT)</a:t>
            </a:r>
            <a:endParaRPr sz="1400"/>
          </a:p>
        </p:txBody>
      </p:sp>
      <p:sp>
        <p:nvSpPr>
          <p:cNvPr id="1512" name="Google Shape;1512;p14"/>
          <p:cNvSpPr txBox="1"/>
          <p:nvPr>
            <p:ph idx="3" type="subTitle"/>
          </p:nvPr>
        </p:nvSpPr>
        <p:spPr>
          <a:xfrm>
            <a:off x="1664207" y="1703133"/>
            <a:ext cx="3772059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¿Qué estrategia utilizaría para determinar cuántos jugadores pertenecen a la categoría VARONES o Categoría MUJERES. (Podría utilizar la función de agregación COUNT)</a:t>
            </a:r>
            <a:endParaRPr sz="1400"/>
          </a:p>
        </p:txBody>
      </p:sp>
      <p:sp>
        <p:nvSpPr>
          <p:cNvPr id="1513" name="Google Shape;1513;p1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1514" name="Google Shape;1514;p1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15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GRACIAS POR SU ATENCION</a:t>
            </a:r>
            <a:endParaRPr/>
          </a:p>
        </p:txBody>
      </p:sp>
      <p:grpSp>
        <p:nvGrpSpPr>
          <p:cNvPr id="1520" name="Google Shape;1520;p15"/>
          <p:cNvGrpSpPr/>
          <p:nvPr/>
        </p:nvGrpSpPr>
        <p:grpSpPr>
          <a:xfrm>
            <a:off x="1319225" y="1271121"/>
            <a:ext cx="6505539" cy="3333839"/>
            <a:chOff x="1397225" y="1410350"/>
            <a:chExt cx="4786300" cy="2774500"/>
          </a:xfrm>
        </p:grpSpPr>
        <p:grpSp>
          <p:nvGrpSpPr>
            <p:cNvPr id="1521" name="Google Shape;1521;p15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522" name="Google Shape;1522;p15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rect b="b" l="l" r="r" t="t"/>
                <a:pathLst>
                  <a:path extrusionOk="0" h="1810" w="2286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523" name="Google Shape;1523;p15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rect b="b" l="l" r="r" t="t"/>
                <a:pathLst>
                  <a:path extrusionOk="0" h="2596" w="3139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4" name="Google Shape;1524;p15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525" name="Google Shape;1525;p15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rect b="b" l="l" r="r" t="t"/>
                <a:pathLst>
                  <a:path extrusionOk="0" h="2607" w="241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grpSp>
            <p:nvGrpSpPr>
              <p:cNvPr id="1526" name="Google Shape;1526;p15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527" name="Google Shape;1527;p15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rect b="b" l="l" r="r" t="t"/>
                  <a:pathLst>
                    <a:path extrusionOk="0" h="20400" w="61835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</p:sp>
            <p:sp>
              <p:nvSpPr>
                <p:cNvPr id="1528" name="Google Shape;1528;p15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rect b="b" l="l" r="r" t="t"/>
                  <a:pathLst>
                    <a:path extrusionOk="0" h="2951" w="2324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9" name="Google Shape;1529;p15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rect b="b" l="l" r="r" t="t"/>
                  <a:pathLst>
                    <a:path extrusionOk="0" h="4164" w="4688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0" name="Google Shape;1530;p15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rect b="b" l="l" r="r" t="t"/>
                  <a:pathLst>
                    <a:path extrusionOk="0" h="9856" w="5232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1" name="Google Shape;1531;p15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rect b="b" l="l" r="r" t="t"/>
                  <a:pathLst>
                    <a:path extrusionOk="0" h="40698" w="76079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2" name="Google Shape;1532;p15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rect b="b" l="l" r="r" t="t"/>
                  <a:pathLst>
                    <a:path extrusionOk="0" h="8350" w="3767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33" name="Google Shape;1533;p15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534" name="Google Shape;1534;p15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535" name="Google Shape;1535;p15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6" name="Google Shape;1536;p15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1537" name="Google Shape;1537;p15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538" name="Google Shape;1538;p15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15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15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15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15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3" name="Google Shape;1543;p15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1544" name="Google Shape;1544;p15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15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grpSp>
          <p:nvGrpSpPr>
            <p:cNvPr id="1546" name="Google Shape;1546;p15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1547" name="Google Shape;1547;p15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15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549" name="Google Shape;1549;p15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grpSp>
          <p:nvGrpSpPr>
            <p:cNvPr id="1550" name="Google Shape;1550;p15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1551" name="Google Shape;1551;p15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15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grpSp>
          <p:nvGrpSpPr>
            <p:cNvPr id="1553" name="Google Shape;1553;p15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1554" name="Google Shape;1554;p15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555" name="Google Shape;1555;p15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6" name="Google Shape;1556;p15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1557" name="Google Shape;1557;p15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grpSp>
            <p:nvGrpSpPr>
              <p:cNvPr id="1558" name="Google Shape;1558;p15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559" name="Google Shape;1559;p15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rect b="b" l="l" r="r" t="t"/>
                  <a:pathLst>
                    <a:path extrusionOk="0" h="23770" w="27704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0" name="Google Shape;1560;p15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rect b="b" l="l" r="r" t="t"/>
                  <a:pathLst>
                    <a:path extrusionOk="0" h="19251" w="32642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61" name="Google Shape;1561;p15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1562" name="Google Shape;1562;p15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563" name="Google Shape;1563;p15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4" name="Google Shape;1564;p15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1565" name="Google Shape;1565;p15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566" name="Google Shape;1566;p15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7" name="Google Shape;1567;p15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1568" name="Google Shape;1568;p15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rect b="b" l="l" r="r" t="t"/>
                <a:pathLst>
                  <a:path extrusionOk="0" h="6800" w="9137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569" name="Google Shape;1569;p15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rect b="b" l="l" r="r" t="t"/>
                <a:pathLst>
                  <a:path extrusionOk="0" h="7973" w="9166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70" name="Google Shape;1570;p15"/>
            <p:cNvSpPr/>
            <p:nvPr/>
          </p:nvSpPr>
          <p:spPr>
            <a:xfrm>
              <a:off x="2736350" y="2969700"/>
              <a:ext cx="39250" cy="12050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5"/>
            <p:cNvSpPr/>
            <p:nvPr/>
          </p:nvSpPr>
          <p:spPr>
            <a:xfrm>
              <a:off x="2668350" y="2948250"/>
              <a:ext cx="55475" cy="36625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2980100" y="1451675"/>
              <a:ext cx="608375" cy="778925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3" name="Google Shape;1573;p15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1574" name="Google Shape;1574;p15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15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15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15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15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15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15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15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15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15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15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15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15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15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15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15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90" name="Google Shape;1590;p15"/>
            <p:cNvSpPr/>
            <p:nvPr/>
          </p:nvSpPr>
          <p:spPr>
            <a:xfrm>
              <a:off x="2577325" y="2970225"/>
              <a:ext cx="32450" cy="13100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5"/>
            <p:cNvSpPr/>
            <p:nvPr/>
          </p:nvSpPr>
          <p:spPr>
            <a:xfrm>
              <a:off x="2632250" y="2947725"/>
              <a:ext cx="41350" cy="29325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5"/>
            <p:cNvSpPr/>
            <p:nvPr/>
          </p:nvSpPr>
          <p:spPr>
            <a:xfrm>
              <a:off x="2485775" y="2895925"/>
              <a:ext cx="153825" cy="54950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5"/>
            <p:cNvSpPr/>
            <p:nvPr/>
          </p:nvSpPr>
          <p:spPr>
            <a:xfrm>
              <a:off x="2901125" y="4083350"/>
              <a:ext cx="39250" cy="22525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5"/>
            <p:cNvSpPr/>
            <p:nvPr/>
          </p:nvSpPr>
          <p:spPr>
            <a:xfrm>
              <a:off x="2506700" y="3102550"/>
              <a:ext cx="80075" cy="36650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2464350" y="3080075"/>
              <a:ext cx="48650" cy="45525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2438700" y="3020425"/>
              <a:ext cx="67500" cy="66975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2416725" y="3006825"/>
              <a:ext cx="91575" cy="46050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2404175" y="3031950"/>
              <a:ext cx="36125" cy="20925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2420400" y="2972825"/>
              <a:ext cx="16750" cy="36650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5"/>
            <p:cNvSpPr/>
            <p:nvPr/>
          </p:nvSpPr>
          <p:spPr>
            <a:xfrm>
              <a:off x="2374900" y="2981200"/>
              <a:ext cx="59650" cy="62800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5"/>
            <p:cNvSpPr/>
            <p:nvPr/>
          </p:nvSpPr>
          <p:spPr>
            <a:xfrm>
              <a:off x="2050050" y="2725400"/>
              <a:ext cx="412225" cy="305525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2916800" y="3161675"/>
              <a:ext cx="40825" cy="58600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2866075" y="3155900"/>
              <a:ext cx="58075" cy="63325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2816900" y="3119825"/>
              <a:ext cx="72725" cy="109350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5"/>
            <p:cNvSpPr/>
            <p:nvPr/>
          </p:nvSpPr>
          <p:spPr>
            <a:xfrm>
              <a:off x="2646900" y="3064375"/>
              <a:ext cx="192000" cy="172650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5"/>
            <p:cNvSpPr/>
            <p:nvPr/>
          </p:nvSpPr>
          <p:spPr>
            <a:xfrm>
              <a:off x="2561625" y="3060700"/>
              <a:ext cx="173700" cy="247450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5"/>
            <p:cNvSpPr/>
            <p:nvPr/>
          </p:nvSpPr>
          <p:spPr>
            <a:xfrm>
              <a:off x="2531825" y="3224950"/>
              <a:ext cx="85800" cy="94200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5"/>
            <p:cNvSpPr/>
            <p:nvPr/>
          </p:nvSpPr>
          <p:spPr>
            <a:xfrm>
              <a:off x="2527100" y="3246400"/>
              <a:ext cx="186250" cy="274650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5"/>
            <p:cNvSpPr/>
            <p:nvPr/>
          </p:nvSpPr>
          <p:spPr>
            <a:xfrm>
              <a:off x="2700250" y="3389200"/>
              <a:ext cx="179975" cy="200900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5"/>
            <p:cNvSpPr/>
            <p:nvPr/>
          </p:nvSpPr>
          <p:spPr>
            <a:xfrm>
              <a:off x="2809050" y="3531500"/>
              <a:ext cx="123475" cy="130275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5"/>
            <p:cNvSpPr/>
            <p:nvPr/>
          </p:nvSpPr>
          <p:spPr>
            <a:xfrm>
              <a:off x="2884375" y="3700450"/>
              <a:ext cx="73250" cy="83200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2" name="Google Shape;1612;p15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1613" name="Google Shape;1613;p15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15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15"/>
            <p:cNvSpPr/>
            <p:nvPr/>
          </p:nvSpPr>
          <p:spPr>
            <a:xfrm>
              <a:off x="5404100" y="2847275"/>
              <a:ext cx="26175" cy="61250"/>
            </a:xfrm>
            <a:custGeom>
              <a:rect b="b" l="l" r="r" t="t"/>
              <a:pathLst>
                <a:path extrusionOk="0" h="2450" w="1047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6" name="Google Shape;1616;p15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1617" name="Google Shape;1617;p15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rect b="b" l="l" r="r" t="t"/>
                <a:pathLst>
                  <a:path extrusionOk="0" h="2428" w="3579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15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rect b="b" l="l" r="r" t="t"/>
                <a:pathLst>
                  <a:path extrusionOk="0" h="734" w="859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15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rect b="b" l="l" r="r" t="t"/>
                <a:pathLst>
                  <a:path extrusionOk="0" h="1737" w="1571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15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rect b="b" l="l" r="r" t="t"/>
                <a:pathLst>
                  <a:path extrusionOk="0" h="5651" w="4102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1" name="Google Shape;1621;p15"/>
            <p:cNvSpPr/>
            <p:nvPr/>
          </p:nvSpPr>
          <p:spPr>
            <a:xfrm>
              <a:off x="5511350" y="2436650"/>
              <a:ext cx="175250" cy="307100"/>
            </a:xfrm>
            <a:custGeom>
              <a:rect b="b" l="l" r="r" t="t"/>
              <a:pathLst>
                <a:path extrusionOk="0" h="12284" w="701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5"/>
            <p:cNvSpPr/>
            <p:nvPr/>
          </p:nvSpPr>
          <p:spPr>
            <a:xfrm>
              <a:off x="5440200" y="2597250"/>
              <a:ext cx="60175" cy="83725"/>
            </a:xfrm>
            <a:custGeom>
              <a:rect b="b" l="l" r="r" t="t"/>
              <a:pathLst>
                <a:path extrusionOk="0" h="3349" w="2407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5"/>
            <p:cNvSpPr/>
            <p:nvPr/>
          </p:nvSpPr>
          <p:spPr>
            <a:xfrm>
              <a:off x="5410900" y="2501000"/>
              <a:ext cx="68550" cy="117725"/>
            </a:xfrm>
            <a:custGeom>
              <a:rect b="b" l="l" r="r" t="t"/>
              <a:pathLst>
                <a:path extrusionOk="0" h="4709" w="2742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5"/>
            <p:cNvSpPr/>
            <p:nvPr/>
          </p:nvSpPr>
          <p:spPr>
            <a:xfrm>
              <a:off x="4855375" y="2348250"/>
              <a:ext cx="444650" cy="209800"/>
            </a:xfrm>
            <a:custGeom>
              <a:rect b="b" l="l" r="r" t="t"/>
              <a:pathLst>
                <a:path extrusionOk="0" h="8392" w="17786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5"/>
            <p:cNvSpPr/>
            <p:nvPr/>
          </p:nvSpPr>
          <p:spPr>
            <a:xfrm>
              <a:off x="5730000" y="3287725"/>
              <a:ext cx="141250" cy="120875"/>
            </a:xfrm>
            <a:custGeom>
              <a:rect b="b" l="l" r="r" t="t"/>
              <a:pathLst>
                <a:path extrusionOk="0" h="4835" w="565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5"/>
            <p:cNvSpPr/>
            <p:nvPr/>
          </p:nvSpPr>
          <p:spPr>
            <a:xfrm>
              <a:off x="5413525" y="2961325"/>
              <a:ext cx="115100" cy="200900"/>
            </a:xfrm>
            <a:custGeom>
              <a:rect b="b" l="l" r="r" t="t"/>
              <a:pathLst>
                <a:path extrusionOk="0" h="8036" w="4604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5"/>
            <p:cNvSpPr/>
            <p:nvPr/>
          </p:nvSpPr>
          <p:spPr>
            <a:xfrm>
              <a:off x="5472625" y="3375600"/>
              <a:ext cx="56000" cy="29325"/>
            </a:xfrm>
            <a:custGeom>
              <a:rect b="b" l="l" r="r" t="t"/>
              <a:pathLst>
                <a:path extrusionOk="0" h="1173" w="224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8" name="Google Shape;1628;p15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1629" name="Google Shape;1629;p15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rect b="b" l="l" r="r" t="t"/>
                <a:pathLst>
                  <a:path extrusionOk="0" h="4312" w="3871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15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rect b="b" l="l" r="r" t="t"/>
                <a:pathLst>
                  <a:path extrusionOk="0" h="5253" w="5818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15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rect b="b" l="l" r="r" t="t"/>
                <a:pathLst>
                  <a:path extrusionOk="0" h="5190" w="5734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15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rect b="b" l="l" r="r" t="t"/>
                <a:pathLst>
                  <a:path extrusionOk="0" h="8872" w="1724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33" name="Google Shape;1633;p15"/>
            <p:cNvSpPr/>
            <p:nvPr/>
          </p:nvSpPr>
          <p:spPr>
            <a:xfrm>
              <a:off x="5139425" y="3145975"/>
              <a:ext cx="62800" cy="82150"/>
            </a:xfrm>
            <a:custGeom>
              <a:rect b="b" l="l" r="r" t="t"/>
              <a:pathLst>
                <a:path extrusionOk="0" h="3286" w="2512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5279075" y="3142825"/>
              <a:ext cx="137075" cy="92625"/>
            </a:xfrm>
            <a:custGeom>
              <a:rect b="b" l="l" r="r" t="t"/>
              <a:pathLst>
                <a:path extrusionOk="0" h="3705" w="5483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5150925" y="2887575"/>
              <a:ext cx="119300" cy="230700"/>
            </a:xfrm>
            <a:custGeom>
              <a:rect b="b" l="l" r="r" t="t"/>
              <a:pathLst>
                <a:path extrusionOk="0" h="9228" w="4772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5166625" y="3025150"/>
              <a:ext cx="75875" cy="65400"/>
            </a:xfrm>
            <a:custGeom>
              <a:rect b="b" l="l" r="r" t="t"/>
              <a:pathLst>
                <a:path extrusionOk="0" h="2616" w="3035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5123725" y="2903250"/>
              <a:ext cx="117200" cy="135525"/>
            </a:xfrm>
            <a:custGeom>
              <a:rect b="b" l="l" r="r" t="t"/>
              <a:pathLst>
                <a:path extrusionOk="0" h="5421" w="4688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5089200" y="2934650"/>
              <a:ext cx="121900" cy="227050"/>
            </a:xfrm>
            <a:custGeom>
              <a:rect b="b" l="l" r="r" t="t"/>
              <a:pathLst>
                <a:path extrusionOk="0" h="9082" w="4876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5009700" y="2810675"/>
              <a:ext cx="128175" cy="288250"/>
            </a:xfrm>
            <a:custGeom>
              <a:rect b="b" l="l" r="r" t="t"/>
              <a:pathLst>
                <a:path extrusionOk="0" h="11530" w="5127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4941700" y="2836825"/>
              <a:ext cx="74300" cy="95750"/>
            </a:xfrm>
            <a:custGeom>
              <a:rect b="b" l="l" r="r" t="t"/>
              <a:pathLst>
                <a:path extrusionOk="0" h="3830" w="2972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5"/>
            <p:cNvSpPr/>
            <p:nvPr/>
          </p:nvSpPr>
          <p:spPr>
            <a:xfrm>
              <a:off x="3787225" y="2293850"/>
              <a:ext cx="55475" cy="68025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3743300" y="1958025"/>
              <a:ext cx="290325" cy="337425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3823325" y="2021850"/>
              <a:ext cx="143875" cy="324875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3976075" y="2250975"/>
              <a:ext cx="57550" cy="52325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5"/>
            <p:cNvSpPr/>
            <p:nvPr/>
          </p:nvSpPr>
          <p:spPr>
            <a:xfrm>
              <a:off x="3949400" y="2288625"/>
              <a:ext cx="91550" cy="49725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3952525" y="2322625"/>
              <a:ext cx="71175" cy="52325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3986525" y="2326300"/>
              <a:ext cx="120875" cy="93650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3903350" y="2478500"/>
              <a:ext cx="83200" cy="53900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3910150" y="2462825"/>
              <a:ext cx="71700" cy="31400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3947825" y="2585750"/>
              <a:ext cx="27225" cy="52325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3934750" y="2566400"/>
              <a:ext cx="26175" cy="32975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3895525" y="2538675"/>
              <a:ext cx="54425" cy="47625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3865700" y="2510950"/>
              <a:ext cx="42400" cy="26700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3811300" y="2470650"/>
              <a:ext cx="99925" cy="48150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5"/>
            <p:cNvSpPr/>
            <p:nvPr/>
          </p:nvSpPr>
          <p:spPr>
            <a:xfrm>
              <a:off x="3867800" y="2355575"/>
              <a:ext cx="132350" cy="111450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5"/>
            <p:cNvSpPr/>
            <p:nvPr/>
          </p:nvSpPr>
          <p:spPr>
            <a:xfrm>
              <a:off x="3841625" y="2432475"/>
              <a:ext cx="105700" cy="46050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5"/>
            <p:cNvSpPr/>
            <p:nvPr/>
          </p:nvSpPr>
          <p:spPr>
            <a:xfrm>
              <a:off x="3759500" y="2356100"/>
              <a:ext cx="120350" cy="143875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5"/>
            <p:cNvSpPr/>
            <p:nvPr/>
          </p:nvSpPr>
          <p:spPr>
            <a:xfrm>
              <a:off x="3727600" y="2387500"/>
              <a:ext cx="51800" cy="47100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3722900" y="2426200"/>
              <a:ext cx="40825" cy="35075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3758475" y="2449750"/>
              <a:ext cx="9950" cy="14125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3552375" y="2346700"/>
              <a:ext cx="58075" cy="76900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2" name="Google Shape;1662;p15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1663" name="Google Shape;1663;p15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15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5" name="Google Shape;1665;p15"/>
            <p:cNvSpPr/>
            <p:nvPr/>
          </p:nvSpPr>
          <p:spPr>
            <a:xfrm>
              <a:off x="4300900" y="3419025"/>
              <a:ext cx="109875" cy="205600"/>
            </a:xfrm>
            <a:custGeom>
              <a:rect b="b" l="l" r="r" t="t"/>
              <a:pathLst>
                <a:path extrusionOk="0" h="8224" w="4395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6" name="Google Shape;1666;p15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667" name="Google Shape;1667;p15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rect b="b" l="l" r="r" t="t"/>
                <a:pathLst>
                  <a:path extrusionOk="0" h="20611" w="23058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15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rect b="b" l="l" r="r" t="t"/>
                <a:pathLst>
                  <a:path extrusionOk="0" h="2847" w="2198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9" name="Google Shape;1669;p15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670" name="Google Shape;1670;p15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rect b="b" l="l" r="r" t="t"/>
                <a:pathLst>
                  <a:path extrusionOk="0" h="5713" w="5818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15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rect b="b" l="l" r="r" t="t"/>
                <a:pathLst>
                  <a:path extrusionOk="0" h="6843" w="3286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2" name="Google Shape;1672;p15"/>
            <p:cNvSpPr/>
            <p:nvPr/>
          </p:nvSpPr>
          <p:spPr>
            <a:xfrm>
              <a:off x="3399625" y="2088800"/>
              <a:ext cx="127125" cy="77450"/>
            </a:xfrm>
            <a:custGeom>
              <a:rect b="b" l="l" r="r" t="t"/>
              <a:pathLst>
                <a:path extrusionOk="0" h="3098" w="5085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4616850" y="2275025"/>
              <a:ext cx="885625" cy="661225"/>
            </a:xfrm>
            <a:custGeom>
              <a:rect b="b" l="l" r="r" t="t"/>
              <a:pathLst>
                <a:path extrusionOk="0" h="26449" w="35425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5150925" y="2903250"/>
              <a:ext cx="1600" cy="2125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5134200" y="2918425"/>
              <a:ext cx="2625" cy="2650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4608475" y="2660550"/>
              <a:ext cx="5275" cy="1600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4302475" y="2310075"/>
              <a:ext cx="547700" cy="287725"/>
            </a:xfrm>
            <a:custGeom>
              <a:rect b="b" l="l" r="r" t="t"/>
              <a:pathLst>
                <a:path extrusionOk="0" h="11509" w="21908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4443200" y="2520875"/>
              <a:ext cx="231750" cy="144400"/>
            </a:xfrm>
            <a:custGeom>
              <a:rect b="b" l="l" r="r" t="t"/>
              <a:pathLst>
                <a:path extrusionOk="0" h="5776" w="927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4401875" y="2571100"/>
              <a:ext cx="207150" cy="130275"/>
            </a:xfrm>
            <a:custGeom>
              <a:rect b="b" l="l" r="r" t="t"/>
              <a:pathLst>
                <a:path extrusionOk="0" h="5211" w="8286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0" name="Google Shape;1680;p15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681" name="Google Shape;1681;p15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rect b="b" l="l" r="r" t="t"/>
                <a:pathLst>
                  <a:path extrusionOk="0" h="273" w="85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15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rect b="b" l="l" r="r" t="t"/>
                <a:pathLst>
                  <a:path extrusionOk="0" h="2135" w="1257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15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rect b="b" l="l" r="r" t="t"/>
                <a:pathLst>
                  <a:path extrusionOk="0" h="189" w="21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15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rect b="b" l="l" r="r" t="t"/>
                <a:pathLst>
                  <a:path extrusionOk="0" h="252" w="315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5" name="Google Shape;1685;p15"/>
            <p:cNvSpPr/>
            <p:nvPr/>
          </p:nvSpPr>
          <p:spPr>
            <a:xfrm>
              <a:off x="4663400" y="2731150"/>
              <a:ext cx="405425" cy="396025"/>
            </a:xfrm>
            <a:custGeom>
              <a:rect b="b" l="l" r="r" t="t"/>
              <a:pathLst>
                <a:path extrusionOk="0" h="15841" w="16217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4822425" y="2778250"/>
              <a:ext cx="119300" cy="63825"/>
            </a:xfrm>
            <a:custGeom>
              <a:rect b="b" l="l" r="r" t="t"/>
              <a:pathLst>
                <a:path extrusionOk="0" h="2553" w="4772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4547800" y="2671000"/>
              <a:ext cx="200375" cy="220775"/>
            </a:xfrm>
            <a:custGeom>
              <a:rect b="b" l="l" r="r" t="t"/>
              <a:pathLst>
                <a:path extrusionOk="0" h="8831" w="8015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4533150" y="2640675"/>
              <a:ext cx="191475" cy="159550"/>
            </a:xfrm>
            <a:custGeom>
              <a:rect b="b" l="l" r="r" t="t"/>
              <a:pathLst>
                <a:path extrusionOk="0" h="6382" w="7659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3978150" y="2401100"/>
              <a:ext cx="237525" cy="148050"/>
            </a:xfrm>
            <a:custGeom>
              <a:rect b="b" l="l" r="r" t="t"/>
              <a:pathLst>
                <a:path extrusionOk="0" h="5922" w="9501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4036750" y="2474325"/>
              <a:ext cx="49725" cy="55475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3957250" y="2483750"/>
              <a:ext cx="127650" cy="81625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3989150" y="2555400"/>
              <a:ext cx="83725" cy="52850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3" name="Google Shape;1693;p15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694" name="Google Shape;1694;p15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15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15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15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8" name="Google Shape;1698;p15"/>
            <p:cNvSpPr/>
            <p:nvPr/>
          </p:nvSpPr>
          <p:spPr>
            <a:xfrm>
              <a:off x="3799775" y="2577900"/>
              <a:ext cx="14675" cy="29325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3567525" y="2564825"/>
              <a:ext cx="160625" cy="134450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4298300" y="2628625"/>
              <a:ext cx="25125" cy="19925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5"/>
            <p:cNvSpPr/>
            <p:nvPr/>
          </p:nvSpPr>
          <p:spPr>
            <a:xfrm>
              <a:off x="4292025" y="2631250"/>
              <a:ext cx="295050" cy="237500"/>
            </a:xfrm>
            <a:custGeom>
              <a:rect b="b" l="l" r="r" t="t"/>
              <a:pathLst>
                <a:path extrusionOk="0" h="9500" w="11802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5"/>
            <p:cNvSpPr/>
            <p:nvPr/>
          </p:nvSpPr>
          <p:spPr>
            <a:xfrm>
              <a:off x="4277375" y="2602475"/>
              <a:ext cx="51800" cy="43975"/>
            </a:xfrm>
            <a:custGeom>
              <a:rect b="b" l="l" r="r" t="t"/>
              <a:pathLst>
                <a:path extrusionOk="0" h="1759" w="2072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4044600" y="2592025"/>
              <a:ext cx="260525" cy="107250"/>
            </a:xfrm>
            <a:custGeom>
              <a:rect b="b" l="l" r="r" t="t"/>
              <a:pathLst>
                <a:path extrusionOk="0" h="4290" w="10421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4041450" y="2592550"/>
              <a:ext cx="39775" cy="35075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4231325" y="2673625"/>
              <a:ext cx="139700" cy="134450"/>
            </a:xfrm>
            <a:custGeom>
              <a:rect b="b" l="l" r="r" t="t"/>
              <a:pathLst>
                <a:path extrusionOk="0" h="5378" w="558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4345375" y="2791325"/>
              <a:ext cx="25125" cy="25650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4136125" y="2704475"/>
              <a:ext cx="32475" cy="18350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4184250" y="2677275"/>
              <a:ext cx="90000" cy="80075"/>
            </a:xfrm>
            <a:custGeom>
              <a:rect b="b" l="l" r="r" t="t"/>
              <a:pathLst>
                <a:path extrusionOk="0" h="3203" w="360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4165950" y="2741625"/>
              <a:ext cx="22000" cy="63850"/>
            </a:xfrm>
            <a:custGeom>
              <a:rect b="b" l="l" r="r" t="t"/>
              <a:pathLst>
                <a:path extrusionOk="0" h="2554" w="88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4185300" y="2741625"/>
              <a:ext cx="5775" cy="13100"/>
            </a:xfrm>
            <a:custGeom>
              <a:rect b="b" l="l" r="r" t="t"/>
              <a:pathLst>
                <a:path extrusionOk="0" h="524" w="231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4179025" y="2755750"/>
              <a:ext cx="7875" cy="18325"/>
            </a:xfrm>
            <a:custGeom>
              <a:rect b="b" l="l" r="r" t="t"/>
              <a:pathLst>
                <a:path extrusionOk="0" h="733" w="315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4179025" y="2721750"/>
              <a:ext cx="18850" cy="23550"/>
            </a:xfrm>
            <a:custGeom>
              <a:rect b="b" l="l" r="r" t="t"/>
              <a:pathLst>
                <a:path extrusionOk="0" h="942" w="754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4180075" y="2740050"/>
              <a:ext cx="58075" cy="71700"/>
            </a:xfrm>
            <a:custGeom>
              <a:rect b="b" l="l" r="r" t="t"/>
              <a:pathLst>
                <a:path extrusionOk="0" h="2868" w="2323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4179025" y="2758875"/>
              <a:ext cx="299225" cy="252175"/>
            </a:xfrm>
            <a:custGeom>
              <a:rect b="b" l="l" r="r" t="t"/>
              <a:pathLst>
                <a:path extrusionOk="0" h="10087" w="11969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4409700" y="2852525"/>
              <a:ext cx="11025" cy="24075"/>
            </a:xfrm>
            <a:custGeom>
              <a:rect b="b" l="l" r="r" t="t"/>
              <a:pathLst>
                <a:path extrusionOk="0" h="963" w="441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4421225" y="2854100"/>
              <a:ext cx="69075" cy="54425"/>
            </a:xfrm>
            <a:custGeom>
              <a:rect b="b" l="l" r="r" t="t"/>
              <a:pathLst>
                <a:path extrusionOk="0" h="2177" w="2763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4434300" y="2866125"/>
              <a:ext cx="108300" cy="133400"/>
            </a:xfrm>
            <a:custGeom>
              <a:rect b="b" l="l" r="r" t="t"/>
              <a:pathLst>
                <a:path extrusionOk="0" h="5336" w="4332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4483475" y="2847275"/>
              <a:ext cx="5775" cy="13125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4300375" y="2959750"/>
              <a:ext cx="153825" cy="99925"/>
            </a:xfrm>
            <a:custGeom>
              <a:rect b="b" l="l" r="r" t="t"/>
              <a:pathLst>
                <a:path extrusionOk="0" h="3997" w="6153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4035700" y="2769350"/>
              <a:ext cx="180500" cy="151725"/>
            </a:xfrm>
            <a:custGeom>
              <a:rect b="b" l="l" r="r" t="t"/>
              <a:pathLst>
                <a:path extrusionOk="0" h="6069" w="722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4003800" y="2919475"/>
              <a:ext cx="238550" cy="273600"/>
            </a:xfrm>
            <a:custGeom>
              <a:rect b="b" l="l" r="r" t="t"/>
              <a:pathLst>
                <a:path extrusionOk="0" h="10944" w="9542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4166475" y="3025650"/>
              <a:ext cx="219725" cy="166900"/>
            </a:xfrm>
            <a:custGeom>
              <a:rect b="b" l="l" r="r" t="t"/>
              <a:pathLst>
                <a:path extrusionOk="0" h="6676" w="8789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4213550" y="2979100"/>
              <a:ext cx="96800" cy="85825"/>
            </a:xfrm>
            <a:custGeom>
              <a:rect b="b" l="l" r="r" t="t"/>
              <a:pathLst>
                <a:path extrusionOk="0" h="3433" w="3872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4292025" y="3059150"/>
              <a:ext cx="21975" cy="26175"/>
            </a:xfrm>
            <a:custGeom>
              <a:rect b="b" l="l" r="r" t="t"/>
              <a:pathLst>
                <a:path extrusionOk="0" h="1047" w="879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4282600" y="3069600"/>
              <a:ext cx="148050" cy="196175"/>
            </a:xfrm>
            <a:custGeom>
              <a:rect b="b" l="l" r="r" t="t"/>
              <a:pathLst>
                <a:path extrusionOk="0" h="7847" w="5922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5"/>
            <p:cNvSpPr/>
            <p:nvPr/>
          </p:nvSpPr>
          <p:spPr>
            <a:xfrm>
              <a:off x="4175375" y="3163750"/>
              <a:ext cx="121375" cy="147025"/>
            </a:xfrm>
            <a:custGeom>
              <a:rect b="b" l="l" r="r" t="t"/>
              <a:pathLst>
                <a:path extrusionOk="0" h="5881" w="4855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5"/>
            <p:cNvSpPr/>
            <p:nvPr/>
          </p:nvSpPr>
          <p:spPr>
            <a:xfrm>
              <a:off x="4145025" y="3258950"/>
              <a:ext cx="11000" cy="25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4115200" y="3182075"/>
              <a:ext cx="83725" cy="82675"/>
            </a:xfrm>
            <a:custGeom>
              <a:rect b="b" l="l" r="r" t="t"/>
              <a:pathLst>
                <a:path extrusionOk="0" h="3307" w="3349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3898125" y="3081625"/>
              <a:ext cx="188350" cy="127150"/>
            </a:xfrm>
            <a:custGeom>
              <a:rect b="b" l="l" r="r" t="t"/>
              <a:pathLst>
                <a:path extrusionOk="0" h="5086" w="7534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3821225" y="2747900"/>
              <a:ext cx="223400" cy="207700"/>
            </a:xfrm>
            <a:custGeom>
              <a:rect b="b" l="l" r="r" t="t"/>
              <a:pathLst>
                <a:path extrusionOk="0" h="8308" w="8936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3792975" y="2679900"/>
              <a:ext cx="57050" cy="111450"/>
            </a:xfrm>
            <a:custGeom>
              <a:rect b="b" l="l" r="r" t="t"/>
              <a:pathLst>
                <a:path extrusionOk="0" h="4458" w="2282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3568575" y="2683550"/>
              <a:ext cx="289825" cy="280400"/>
            </a:xfrm>
            <a:custGeom>
              <a:rect b="b" l="l" r="r" t="t"/>
              <a:pathLst>
                <a:path extrusionOk="0" h="11216" w="11593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3511050" y="2702400"/>
              <a:ext cx="167400" cy="132350"/>
            </a:xfrm>
            <a:custGeom>
              <a:rect b="b" l="l" r="r" t="t"/>
              <a:pathLst>
                <a:path extrusionOk="0" h="5294" w="6696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3450875" y="2834200"/>
              <a:ext cx="118775" cy="95225"/>
            </a:xfrm>
            <a:custGeom>
              <a:rect b="b" l="l" r="r" t="t"/>
              <a:pathLst>
                <a:path extrusionOk="0" h="3809" w="4751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3450375" y="2838400"/>
              <a:ext cx="170550" cy="187800"/>
            </a:xfrm>
            <a:custGeom>
              <a:rect b="b" l="l" r="r" t="t"/>
              <a:pathLst>
                <a:path extrusionOk="0" h="7512" w="682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3518375" y="2873975"/>
              <a:ext cx="235400" cy="218150"/>
            </a:xfrm>
            <a:custGeom>
              <a:rect b="b" l="l" r="r" t="t"/>
              <a:pathLst>
                <a:path extrusionOk="0" h="8726" w="941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3617750" y="3020950"/>
              <a:ext cx="108825" cy="79025"/>
            </a:xfrm>
            <a:custGeom>
              <a:rect b="b" l="l" r="r" t="t"/>
              <a:pathLst>
                <a:path extrusionOk="0" h="3161" w="4353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3442525" y="2997925"/>
              <a:ext cx="93125" cy="68050"/>
            </a:xfrm>
            <a:custGeom>
              <a:rect b="b" l="l" r="r" t="t"/>
              <a:pathLst>
                <a:path extrusionOk="0" h="2722" w="3725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3452975" y="3056525"/>
              <a:ext cx="44500" cy="26700"/>
            </a:xfrm>
            <a:custGeom>
              <a:rect b="b" l="l" r="r" t="t"/>
              <a:pathLst>
                <a:path extrusionOk="0" h="1068" w="178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0" name="Google Shape;1740;p15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741" name="Google Shape;1741;p15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rect b="b" l="l" r="r" t="t"/>
                <a:pathLst>
                  <a:path extrusionOk="0" h="545" w="1842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15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rect b="b" l="l" r="r" t="t"/>
                <a:pathLst>
                  <a:path extrusionOk="0" h="3244" w="4081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3" name="Google Shape;1743;p15"/>
            <p:cNvSpPr/>
            <p:nvPr/>
          </p:nvSpPr>
          <p:spPr>
            <a:xfrm>
              <a:off x="3503200" y="3095750"/>
              <a:ext cx="40300" cy="48150"/>
            </a:xfrm>
            <a:custGeom>
              <a:rect b="b" l="l" r="r" t="t"/>
              <a:pathLst>
                <a:path extrusionOk="0" h="1926" w="1612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3529350" y="3117725"/>
              <a:ext cx="58600" cy="62800"/>
            </a:xfrm>
            <a:custGeom>
              <a:rect b="b" l="l" r="r" t="t"/>
              <a:pathLst>
                <a:path extrusionOk="0" h="2512" w="2344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3570150" y="3086875"/>
              <a:ext cx="89475" cy="94175"/>
            </a:xfrm>
            <a:custGeom>
              <a:rect b="b" l="l" r="r" t="t"/>
              <a:pathLst>
                <a:path extrusionOk="0" h="3767" w="3579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3647050" y="3079025"/>
              <a:ext cx="61225" cy="95750"/>
            </a:xfrm>
            <a:custGeom>
              <a:rect b="b" l="l" r="r" t="t"/>
              <a:pathLst>
                <a:path extrusionOk="0" h="3830" w="2449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3689950" y="3079025"/>
              <a:ext cx="29300" cy="77950"/>
            </a:xfrm>
            <a:custGeom>
              <a:rect b="b" l="l" r="r" t="t"/>
              <a:pathLst>
                <a:path extrusionOk="0" h="3118" w="1172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3705625" y="3059150"/>
              <a:ext cx="45025" cy="94175"/>
            </a:xfrm>
            <a:custGeom>
              <a:rect b="b" l="l" r="r" t="t"/>
              <a:pathLst>
                <a:path extrusionOk="0" h="3767" w="1801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3881925" y="2896975"/>
              <a:ext cx="150650" cy="239600"/>
            </a:xfrm>
            <a:custGeom>
              <a:rect b="b" l="l" r="r" t="t"/>
              <a:pathLst>
                <a:path extrusionOk="0" h="9584" w="6026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3863600" y="3051825"/>
              <a:ext cx="4725" cy="2625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3695700" y="2900125"/>
              <a:ext cx="220250" cy="171075"/>
            </a:xfrm>
            <a:custGeom>
              <a:rect b="b" l="l" r="r" t="t"/>
              <a:pathLst>
                <a:path extrusionOk="0" h="6843" w="881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3732825" y="3041350"/>
              <a:ext cx="165325" cy="141775"/>
            </a:xfrm>
            <a:custGeom>
              <a:rect b="b" l="l" r="r" t="t"/>
              <a:pathLst>
                <a:path extrusionOk="0" h="5671" w="6613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5"/>
            <p:cNvSpPr/>
            <p:nvPr/>
          </p:nvSpPr>
          <p:spPr>
            <a:xfrm>
              <a:off x="3813400" y="3053900"/>
              <a:ext cx="109850" cy="164800"/>
            </a:xfrm>
            <a:custGeom>
              <a:rect b="b" l="l" r="r" t="t"/>
              <a:pathLst>
                <a:path extrusionOk="0" h="6592" w="4394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5"/>
            <p:cNvSpPr/>
            <p:nvPr/>
          </p:nvSpPr>
          <p:spPr>
            <a:xfrm>
              <a:off x="3813900" y="3211875"/>
              <a:ext cx="82675" cy="89475"/>
            </a:xfrm>
            <a:custGeom>
              <a:rect b="b" l="l" r="r" t="t"/>
              <a:pathLst>
                <a:path extrusionOk="0" h="3579" w="3307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3821750" y="3213450"/>
              <a:ext cx="29325" cy="18850"/>
            </a:xfrm>
            <a:custGeom>
              <a:rect b="b" l="l" r="r" t="t"/>
              <a:pathLst>
                <a:path extrusionOk="0" h="754" w="1173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3848425" y="3188875"/>
              <a:ext cx="110925" cy="129750"/>
            </a:xfrm>
            <a:custGeom>
              <a:rect b="b" l="l" r="r" t="t"/>
              <a:pathLst>
                <a:path extrusionOk="0" h="5190" w="4437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3860475" y="3308125"/>
              <a:ext cx="15700" cy="21475"/>
            </a:xfrm>
            <a:custGeom>
              <a:rect b="b" l="l" r="r" t="t"/>
              <a:pathLst>
                <a:path extrusionOk="0" h="859" w="628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4111550" y="3257925"/>
              <a:ext cx="161650" cy="164775"/>
            </a:xfrm>
            <a:custGeom>
              <a:rect b="b" l="l" r="r" t="t"/>
              <a:pathLst>
                <a:path extrusionOk="0" h="6591" w="6466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4106850" y="3261050"/>
              <a:ext cx="29300" cy="24100"/>
            </a:xfrm>
            <a:custGeom>
              <a:rect b="b" l="l" r="r" t="t"/>
              <a:pathLst>
                <a:path extrusionOk="0" h="964" w="1172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4106850" y="3275175"/>
              <a:ext cx="28775" cy="35075"/>
            </a:xfrm>
            <a:custGeom>
              <a:rect b="b" l="l" r="r" t="t"/>
              <a:pathLst>
                <a:path extrusionOk="0" h="1403" w="1151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3862550" y="3166900"/>
              <a:ext cx="275700" cy="273075"/>
            </a:xfrm>
            <a:custGeom>
              <a:rect b="b" l="l" r="r" t="t"/>
              <a:pathLst>
                <a:path extrusionOk="0" h="10923" w="11028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4159150" y="3380850"/>
              <a:ext cx="46050" cy="116150"/>
            </a:xfrm>
            <a:custGeom>
              <a:rect b="b" l="l" r="r" t="t"/>
              <a:pathLst>
                <a:path extrusionOk="0" h="4646" w="1842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4001175" y="3363575"/>
              <a:ext cx="170550" cy="145450"/>
            </a:xfrm>
            <a:custGeom>
              <a:rect b="b" l="l" r="r" t="t"/>
              <a:pathLst>
                <a:path extrusionOk="0" h="5818" w="6822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3852625" y="3330100"/>
              <a:ext cx="181000" cy="178925"/>
            </a:xfrm>
            <a:custGeom>
              <a:rect b="b" l="l" r="r" t="t"/>
              <a:pathLst>
                <a:path extrusionOk="0" h="7157" w="724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4046675" y="3472375"/>
              <a:ext cx="113025" cy="103075"/>
            </a:xfrm>
            <a:custGeom>
              <a:rect b="b" l="l" r="r" t="t"/>
              <a:pathLst>
                <a:path extrusionOk="0" h="4123" w="4521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3968750" y="3504300"/>
              <a:ext cx="135500" cy="135500"/>
            </a:xfrm>
            <a:custGeom>
              <a:rect b="b" l="l" r="r" t="t"/>
              <a:pathLst>
                <a:path extrusionOk="0" h="5420" w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3853150" y="3491725"/>
              <a:ext cx="193550" cy="182075"/>
            </a:xfrm>
            <a:custGeom>
              <a:rect b="b" l="l" r="r" t="t"/>
              <a:pathLst>
                <a:path extrusionOk="0" h="7283" w="7742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4123050" y="3397575"/>
              <a:ext cx="150675" cy="242750"/>
            </a:xfrm>
            <a:custGeom>
              <a:rect b="b" l="l" r="r" t="t"/>
              <a:pathLst>
                <a:path extrusionOk="0" h="9710" w="6027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4120450" y="3622500"/>
              <a:ext cx="20950" cy="23575"/>
            </a:xfrm>
            <a:custGeom>
              <a:rect b="b" l="l" r="r" t="t"/>
              <a:pathLst>
                <a:path extrusionOk="0" h="943" w="838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4064475" y="3669050"/>
              <a:ext cx="33500" cy="31425"/>
            </a:xfrm>
            <a:custGeom>
              <a:rect b="b" l="l" r="r" t="t"/>
              <a:pathLst>
                <a:path extrusionOk="0" h="1257" w="134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4697400" y="2660025"/>
              <a:ext cx="105175" cy="86850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5"/>
            <p:cNvSpPr/>
            <p:nvPr/>
          </p:nvSpPr>
          <p:spPr>
            <a:xfrm>
              <a:off x="4697400" y="2660025"/>
              <a:ext cx="105175" cy="86850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5"/>
            <p:cNvSpPr/>
            <p:nvPr/>
          </p:nvSpPr>
          <p:spPr>
            <a:xfrm>
              <a:off x="4252775" y="2586800"/>
              <a:ext cx="70650" cy="19900"/>
            </a:xfrm>
            <a:custGeom>
              <a:rect b="b" l="l" r="r" t="t"/>
              <a:pathLst>
                <a:path extrusionOk="0" h="796" w="282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4298825" y="2603000"/>
              <a:ext cx="2625" cy="2650"/>
            </a:xfrm>
            <a:custGeom>
              <a:rect b="b" l="l" r="r" t="t"/>
              <a:pathLst>
                <a:path extrusionOk="0" fill="none" h="106" w="105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4949025" y="2811200"/>
              <a:ext cx="44475" cy="26175"/>
            </a:xfrm>
            <a:custGeom>
              <a:rect b="b" l="l" r="r" t="t"/>
              <a:pathLst>
                <a:path extrusionOk="0" h="1047" w="1779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3967175" y="2589925"/>
              <a:ext cx="35075" cy="29850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3938400" y="2522975"/>
              <a:ext cx="58625" cy="76925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8" name="Google Shape;1778;p15"/>
          <p:cNvSpPr/>
          <p:nvPr/>
        </p:nvSpPr>
        <p:spPr>
          <a:xfrm>
            <a:off x="2927025" y="2315096"/>
            <a:ext cx="94200" cy="94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15"/>
          <p:cNvSpPr/>
          <p:nvPr/>
        </p:nvSpPr>
        <p:spPr>
          <a:xfrm>
            <a:off x="2793638" y="2467221"/>
            <a:ext cx="94200" cy="94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15"/>
          <p:cNvSpPr/>
          <p:nvPr/>
        </p:nvSpPr>
        <p:spPr>
          <a:xfrm>
            <a:off x="3076182" y="2528871"/>
            <a:ext cx="152100" cy="15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1" name="Google Shape;1781;p15"/>
          <p:cNvGrpSpPr/>
          <p:nvPr/>
        </p:nvGrpSpPr>
        <p:grpSpPr>
          <a:xfrm>
            <a:off x="3076175" y="2122521"/>
            <a:ext cx="344700" cy="344700"/>
            <a:chOff x="2923775" y="2089350"/>
            <a:chExt cx="344700" cy="344700"/>
          </a:xfrm>
        </p:grpSpPr>
        <p:sp>
          <p:nvSpPr>
            <p:cNvPr id="1782" name="Google Shape;1782;p15"/>
            <p:cNvSpPr/>
            <p:nvPr/>
          </p:nvSpPr>
          <p:spPr>
            <a:xfrm>
              <a:off x="2923775" y="2089350"/>
              <a:ext cx="344700" cy="344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2997241" y="2162816"/>
              <a:ext cx="197700" cy="197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4" name="Google Shape;1784;p15"/>
          <p:cNvSpPr/>
          <p:nvPr/>
        </p:nvSpPr>
        <p:spPr>
          <a:xfrm>
            <a:off x="4228013" y="3665096"/>
            <a:ext cx="94200" cy="94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15"/>
          <p:cNvSpPr/>
          <p:nvPr/>
        </p:nvSpPr>
        <p:spPr>
          <a:xfrm>
            <a:off x="4293235" y="3512996"/>
            <a:ext cx="152100" cy="152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73a2dc3e2c_0_2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DETALLES DEL PROBLEMA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00" name="Google Shape;700;g173a2dc3e2c_0_2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173a2dc3e2c_0_2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173a2dc3e2c_0_2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173a2dc3e2c_0_2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173a2dc3e2c_0_2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En tal sentido se deberá crear las siguientes tablas. 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campeonato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equipo 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jugador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705" name="Google Shape;705;g173a2dc3e2c_0_2"/>
          <p:cNvSpPr txBox="1"/>
          <p:nvPr>
            <p:ph idx="2" type="subTitle"/>
          </p:nvPr>
        </p:nvSpPr>
        <p:spPr>
          <a:xfrm>
            <a:off x="2093976" y="25054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100"/>
              <a:t>Se tiene como contexto un CAMPEONATO DE FÚTBOL en el cual se tiene 3 entidades principales el campeonato como tal, los equipos que participaran en el campeonato y en donde cada equipo tendrá una cantidad de jugadores. 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06" name="Google Shape;706;g173a2dc3e2c_0_2"/>
          <p:cNvSpPr txBox="1"/>
          <p:nvPr>
            <p:ph idx="3" type="subTitle"/>
          </p:nvPr>
        </p:nvSpPr>
        <p:spPr>
          <a:xfrm>
            <a:off x="4776050" y="2222000"/>
            <a:ext cx="244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 Diseño de base de datos. </a:t>
            </a:r>
            <a:endParaRPr sz="1500"/>
          </a:p>
        </p:txBody>
      </p:sp>
      <p:sp>
        <p:nvSpPr>
          <p:cNvPr id="707" name="Google Shape;707;g173a2dc3e2c_0_2"/>
          <p:cNvSpPr txBox="1"/>
          <p:nvPr>
            <p:ph idx="4" type="subTitle"/>
          </p:nvPr>
        </p:nvSpPr>
        <p:spPr>
          <a:xfrm>
            <a:off x="2093976" y="2153467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UNIFRANZITOS</a:t>
            </a:r>
            <a:endParaRPr sz="1800"/>
          </a:p>
        </p:txBody>
      </p:sp>
      <p:sp>
        <p:nvSpPr>
          <p:cNvPr id="708" name="Google Shape;708;g173a2dc3e2c_0_2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9" name="Google Shape;709;g173a2dc3e2c_0_2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8075" y="624850"/>
            <a:ext cx="3368075" cy="4518649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2"/>
          <p:cNvSpPr txBox="1"/>
          <p:nvPr>
            <p:ph type="title"/>
          </p:nvPr>
        </p:nvSpPr>
        <p:spPr>
          <a:xfrm>
            <a:off x="301752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MANEJO DE CONCEPTOS</a:t>
            </a:r>
            <a:endParaRPr/>
          </a:p>
        </p:txBody>
      </p:sp>
      <p:sp>
        <p:nvSpPr>
          <p:cNvPr id="716" name="Google Shape;716;p2"/>
          <p:cNvSpPr txBox="1"/>
          <p:nvPr>
            <p:ph idx="1" type="body"/>
          </p:nvPr>
        </p:nvSpPr>
        <p:spPr>
          <a:xfrm>
            <a:off x="568346" y="1383798"/>
            <a:ext cx="2284582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" sz="1400"/>
              <a:t>Adjuntar el diagrama E-R GENERADO por su editor (DATAGRIP o SQL SERVER </a:t>
            </a:r>
            <a:r>
              <a:rPr lang="en" sz="1400"/>
              <a:t>MANAGEMENT</a:t>
            </a:r>
            <a:r>
              <a:rPr lang="en" sz="1400"/>
              <a:t> STUDIO)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</a:endParaRPr>
          </a:p>
          <a:p>
            <a:pPr indent="0" lvl="0" marL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"/>
          <p:cNvSpPr txBox="1"/>
          <p:nvPr>
            <p:ph type="title"/>
          </p:nvPr>
        </p:nvSpPr>
        <p:spPr>
          <a:xfrm>
            <a:off x="301752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MANEJO DE CONCEPTOS</a:t>
            </a:r>
            <a:endParaRPr/>
          </a:p>
        </p:txBody>
      </p:sp>
      <p:sp>
        <p:nvSpPr>
          <p:cNvPr id="722" name="Google Shape;722;p3"/>
          <p:cNvSpPr txBox="1"/>
          <p:nvPr>
            <p:ph idx="1" type="body"/>
          </p:nvPr>
        </p:nvSpPr>
        <p:spPr>
          <a:xfrm>
            <a:off x="626203" y="1118700"/>
            <a:ext cx="34386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/>
              <a:buAutoNum type="arabicPeriod" startAt="2"/>
            </a:pPr>
            <a:r>
              <a:rPr lang="en" sz="1400"/>
              <a:t>Que es DDL y DML, adicionalmente muestra un ejemplo en la base de datos UNIFRANZITOS. 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R. DDL es Lenguaje de </a:t>
            </a:r>
            <a:r>
              <a:rPr lang="en" sz="1400"/>
              <a:t>Definición</a:t>
            </a:r>
            <a:r>
              <a:rPr lang="en" sz="1400"/>
              <a:t> de Datos se utilizan para describir una base de datos, para definir su estructura para crear objetos y para crear subobjetos de la tabla.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DML es Lenguaje de </a:t>
            </a:r>
            <a:r>
              <a:rPr lang="en" sz="1400"/>
              <a:t>Manipulación</a:t>
            </a:r>
            <a:r>
              <a:rPr lang="en" sz="1400"/>
              <a:t> de Datos se utilizan para controlar la </a:t>
            </a:r>
            <a:r>
              <a:rPr lang="en" sz="1400"/>
              <a:t>información</a:t>
            </a:r>
            <a:r>
              <a:rPr lang="en" sz="1400"/>
              <a:t> contenida en la base de datos.</a:t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"/>
          <p:cNvSpPr txBox="1"/>
          <p:nvPr>
            <p:ph type="title"/>
          </p:nvPr>
        </p:nvSpPr>
        <p:spPr>
          <a:xfrm>
            <a:off x="301752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MANEJO DE CONCEPTOS</a:t>
            </a:r>
            <a:endParaRPr/>
          </a:p>
        </p:txBody>
      </p:sp>
      <p:sp>
        <p:nvSpPr>
          <p:cNvPr id="728" name="Google Shape;728;p4"/>
          <p:cNvSpPr txBox="1"/>
          <p:nvPr>
            <p:ph idx="1" type="body"/>
          </p:nvPr>
        </p:nvSpPr>
        <p:spPr>
          <a:xfrm>
            <a:off x="625550" y="1079000"/>
            <a:ext cx="28797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/>
              <a:buAutoNum type="arabicPeriod" startAt="3"/>
            </a:pPr>
            <a:r>
              <a:rPr lang="en" sz="1400"/>
              <a:t>Que significa PRIMARY KEY y FOREIGN KEY. 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R. El primary key es la </a:t>
            </a:r>
            <a:r>
              <a:rPr lang="en" sz="1400"/>
              <a:t>característica</a:t>
            </a:r>
            <a:r>
              <a:rPr lang="en" sz="1400"/>
              <a:t> </a:t>
            </a:r>
            <a:r>
              <a:rPr lang="en" sz="1400"/>
              <a:t>más</a:t>
            </a:r>
            <a:r>
              <a:rPr lang="en" sz="1400"/>
              <a:t> importante de una </a:t>
            </a:r>
            <a:r>
              <a:rPr lang="en" sz="1400"/>
              <a:t>tabla, esta</a:t>
            </a:r>
            <a:r>
              <a:rPr lang="en" sz="1400"/>
              <a:t> es </a:t>
            </a:r>
            <a:r>
              <a:rPr lang="en" sz="1400"/>
              <a:t>única</a:t>
            </a:r>
            <a:r>
              <a:rPr lang="en" sz="1400"/>
              <a:t> y los datos ingresados en esa columna no pueden repetirse.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El foreign key es un comando que se usa para alojar un PRIMARY KEY de otra tabla.</a:t>
            </a:r>
            <a:endParaRPr>
              <a:solidFill>
                <a:srgbClr val="30394B"/>
              </a:solidFill>
            </a:endParaRPr>
          </a:p>
          <a:p>
            <a:pPr indent="0" lvl="0" marL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"/>
          <p:cNvSpPr txBox="1"/>
          <p:nvPr>
            <p:ph type="title"/>
          </p:nvPr>
        </p:nvSpPr>
        <p:spPr>
          <a:xfrm>
            <a:off x="301752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MANEJO DE CONCEPTOS</a:t>
            </a:r>
            <a:endParaRPr/>
          </a:p>
        </p:txBody>
      </p:sp>
      <p:sp>
        <p:nvSpPr>
          <p:cNvPr id="734" name="Google Shape;734;p5"/>
          <p:cNvSpPr txBox="1"/>
          <p:nvPr>
            <p:ph idx="1" type="body"/>
          </p:nvPr>
        </p:nvSpPr>
        <p:spPr>
          <a:xfrm>
            <a:off x="720800" y="1078950"/>
            <a:ext cx="2708100" cy="29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/>
              <a:buAutoNum type="arabicPeriod" startAt="4"/>
            </a:pPr>
            <a:r>
              <a:rPr lang="en" sz="1400"/>
              <a:t>Defina que es una TABLA y el uso de IDENTITY.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R. Una tabla es un objeto donde se ordena </a:t>
            </a:r>
            <a:r>
              <a:rPr lang="en" sz="1400"/>
              <a:t>información</a:t>
            </a:r>
            <a:r>
              <a:rPr lang="en" sz="1400"/>
              <a:t>, </a:t>
            </a:r>
            <a:r>
              <a:rPr lang="en" sz="1400"/>
              <a:t>está</a:t>
            </a:r>
            <a:r>
              <a:rPr lang="en" sz="1400"/>
              <a:t> constituida por filas y columnas y el IDENTITY sirve para que la columna se </a:t>
            </a:r>
            <a:r>
              <a:rPr lang="en" sz="1400"/>
              <a:t>rellena</a:t>
            </a:r>
            <a:r>
              <a:rPr lang="en" sz="1400"/>
              <a:t> sola.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"/>
          <p:cNvSpPr txBox="1"/>
          <p:nvPr>
            <p:ph type="title"/>
          </p:nvPr>
        </p:nvSpPr>
        <p:spPr>
          <a:xfrm>
            <a:off x="301752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MANEJO DE CONCEPTOS</a:t>
            </a:r>
            <a:endParaRPr/>
          </a:p>
        </p:txBody>
      </p:sp>
      <p:sp>
        <p:nvSpPr>
          <p:cNvPr id="740" name="Google Shape;740;p6"/>
          <p:cNvSpPr txBox="1"/>
          <p:nvPr>
            <p:ph idx="1" type="body"/>
          </p:nvPr>
        </p:nvSpPr>
        <p:spPr>
          <a:xfrm>
            <a:off x="625550" y="1189524"/>
            <a:ext cx="2751634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/>
              <a:buAutoNum type="arabicPeriod" startAt="5"/>
            </a:pPr>
            <a:r>
              <a:rPr lang="en" sz="1400"/>
              <a:t>Para que se utiliza la cláusula WHERE.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R. </a:t>
            </a:r>
            <a:r>
              <a:rPr lang="en" sz="1400"/>
              <a:t>El where</a:t>
            </a:r>
            <a:r>
              <a:rPr lang="en" sz="1400"/>
              <a:t> se </a:t>
            </a:r>
            <a:r>
              <a:rPr lang="en" sz="1400"/>
              <a:t>utiliza</a:t>
            </a:r>
            <a:r>
              <a:rPr lang="en" sz="1400"/>
              <a:t> para hacer una “</a:t>
            </a:r>
            <a:r>
              <a:rPr lang="en" sz="1400"/>
              <a:t>Condición</a:t>
            </a:r>
            <a:r>
              <a:rPr lang="en" sz="1400"/>
              <a:t>” donde se especifica las condiciones que tiene que cumplir para mostrar un resultado.</a:t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Para que se utiliza la instrucción INNER JOIN.</a:t>
            </a:r>
            <a:endParaRPr sz="1400"/>
          </a:p>
          <a:p>
            <a:pPr indent="-2286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" sz="1400">
                <a:solidFill>
                  <a:srgbClr val="30394B"/>
                </a:solidFill>
              </a:rPr>
              <a:t> 	R. Combina los registros de dos tablas si hay los mismos valores en ambas.</a:t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"/>
          <p:cNvSpPr txBox="1"/>
          <p:nvPr>
            <p:ph type="title"/>
          </p:nvPr>
        </p:nvSpPr>
        <p:spPr>
          <a:xfrm>
            <a:off x="301752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MANEJO DE CONCEPTOS</a:t>
            </a:r>
            <a:endParaRPr/>
          </a:p>
        </p:txBody>
      </p:sp>
      <p:sp>
        <p:nvSpPr>
          <p:cNvPr id="746" name="Google Shape;746;p8"/>
          <p:cNvSpPr txBox="1"/>
          <p:nvPr>
            <p:ph idx="1" type="body"/>
          </p:nvPr>
        </p:nvSpPr>
        <p:spPr>
          <a:xfrm>
            <a:off x="625550" y="1614000"/>
            <a:ext cx="2284582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/>
              <a:buAutoNum type="arabicPeriod" startAt="7"/>
            </a:pPr>
            <a:r>
              <a:rPr lang="en" sz="1400"/>
              <a:t>Apoyándonos en el concepto de conjuntos muestre los siguiente: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/>
              <a:buChar char="•"/>
            </a:pPr>
            <a:r>
              <a:rPr lang="en"/>
              <a:t> Ejemplo de INNER JOIN </a:t>
            </a:r>
            <a:endParaRPr/>
          </a:p>
          <a:p>
            <a:pPr indent="-317500" lvl="1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/>
              <a:buChar char="•"/>
            </a:pPr>
            <a:r>
              <a:rPr lang="en"/>
              <a:t> Adjuntar una imagen de conjuntos y la consulta SQL que refleje el INNER JOIN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</a:endParaRPr>
          </a:p>
          <a:p>
            <a:pPr indent="0" lvl="0" marL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47" name="Google Shape;7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450330"/>
            <a:ext cx="9144003" cy="2433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832" y="3959871"/>
            <a:ext cx="46386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"/>
          <p:cNvSpPr txBox="1"/>
          <p:nvPr>
            <p:ph type="title"/>
          </p:nvPr>
        </p:nvSpPr>
        <p:spPr>
          <a:xfrm>
            <a:off x="301752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MANEJO DE CONCEPTOS</a:t>
            </a:r>
            <a:endParaRPr/>
          </a:p>
        </p:txBody>
      </p:sp>
      <p:sp>
        <p:nvSpPr>
          <p:cNvPr id="754" name="Google Shape;754;p9"/>
          <p:cNvSpPr txBox="1"/>
          <p:nvPr>
            <p:ph idx="1" type="body"/>
          </p:nvPr>
        </p:nvSpPr>
        <p:spPr>
          <a:xfrm>
            <a:off x="625550" y="1772496"/>
            <a:ext cx="2284582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/>
              <a:buAutoNum type="arabicPeriod" startAt="8"/>
            </a:pPr>
            <a:r>
              <a:rPr lang="en" sz="1400"/>
              <a:t>Apoyándonos en el concepto de conjuntos muestre los siguiente: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/>
              <a:buChar char="•"/>
            </a:pPr>
            <a:r>
              <a:rPr lang="en"/>
              <a:t> Ejemplo de LEFT JOIN</a:t>
            </a:r>
            <a:endParaRPr/>
          </a:p>
          <a:p>
            <a:pPr indent="-317500" lvl="1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/>
              <a:buChar char="•"/>
            </a:pPr>
            <a:r>
              <a:rPr lang="en"/>
              <a:t> Adjuntar una imagen de conjuntos y la consulta SQL que refleje el LEFT JOIN</a:t>
            </a:r>
            <a:endParaRPr>
              <a:solidFill>
                <a:srgbClr val="30394B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</a:endParaRPr>
          </a:p>
          <a:p>
            <a:pPr indent="0" lvl="0" marL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t/>
            </a:r>
            <a:endParaRPr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55" name="Google Shape;7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02680"/>
            <a:ext cx="9144003" cy="243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UNIFRANZ</dc:creator>
</cp:coreProperties>
</file>