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59" r:id="rId6"/>
    <p:sldId id="277" r:id="rId7"/>
    <p:sldId id="265" r:id="rId8"/>
    <p:sldId id="258" r:id="rId9"/>
    <p:sldId id="280" r:id="rId10"/>
    <p:sldId id="262" r:id="rId11"/>
    <p:sldId id="282" r:id="rId12"/>
    <p:sldId id="283" r:id="rId13"/>
    <p:sldId id="261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4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900"/>
    <a:srgbClr val="000000"/>
    <a:srgbClr val="663300"/>
    <a:srgbClr val="FCC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98D57-B44E-4978-BF4D-07E041B79CBC}" v="70" dt="2024-01-17T21:50:3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2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9833E-23A1-476E-B81A-DD8C7524F54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2B5-66EC-428B-AF32-1E2977CE603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056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C8F2-C6ED-4F89-B05B-3B0501B0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6534E8-613E-4161-A482-D7C5FDB85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E0ECB-474B-4607-8D56-A55DC9A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801DF0-09E1-415F-A9EB-1F838DF0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6FEAA-E080-4CBA-A59D-FF4A5A03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357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A4B89-8623-4AA7-BB20-4A261BBD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673654-29EC-42E6-8669-19BC98C5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A9F40F-52AF-4260-B00C-22D0750F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25335D-BF74-40D7-83EC-BA1784DB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A1A70-1933-4D8D-8EAA-7C60535B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581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E8D700-D9BF-4E3B-83FD-E58457B45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8BA926-31F5-4BBB-A1B4-5C3817BC5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AE1400-1016-4BFB-B1E3-DFF5CC67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225F5A-4392-4F9A-AC08-F4F40FF3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B94AD-C701-42E7-9AA0-86FBD6B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912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D237E-A9B4-44E3-8A50-C67A725A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A084F8-3327-4C37-A522-2EE1FF9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2E8014-7337-4EAC-9A30-F0B5781F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98091D-197E-4704-99C2-A9AA122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789D1-1D08-42A3-8781-50A9CC28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013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B9BB-9BB4-4211-BF47-02836E89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9ABB4A-620D-4C70-9D7F-523FD2C17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8434D2-3DFC-44F7-BFEF-3673B719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D4CA6C-FC1B-4EA1-9DCE-AF9DE9140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B3372-5AB5-405A-A7A9-4CA303B3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0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BDF08-584B-4F0B-B0B3-327704D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1CD686-3B24-4EC3-83BB-94BA7DC82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62BBDB-C0F3-40C0-BCF0-3A2DDC230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7AFBE7-F8A8-40AF-BA5C-E97A3343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227C10-ABA1-407A-93BF-CA2F8E67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3A43A6-6CD7-452F-958A-5A1B9BFF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86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5C307-618A-492F-B2E7-68A7DD57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FD69F8-A1B2-4146-9ABD-CCE0BE88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8F14B-595B-41F8-8676-C2AD82181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9ECB0A-C4DD-4D1B-A22E-2F7072B82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0706A-0D2E-4B8A-88F0-157A8FCDA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829067-A134-467D-97F2-4CDB4200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17949B-B423-4E12-BA2B-C2145782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349504F-52D5-449C-9366-83D101D2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809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EE297-1EFB-4BED-9DB8-FD426B76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A26ECC-80A5-4D43-86D0-87545CCD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863B6-E0D7-4A57-B61C-7CD99592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2A7B6B-4ADE-428B-8DFC-B9166248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69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4BACB0-5E64-477B-80CE-02F7F296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E548CC-A2FD-47BF-86A0-5FD2BAC5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7BC02-493B-4499-9F0E-A2209A80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79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A1D3-3CF3-4E5F-8FCA-7F0F8EC6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C74FA-9335-4F1F-A66F-9E59E127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1DF404-0CC5-4BB6-8D66-409F10EBF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1489CA5-6414-42EC-8A3C-6913C9AF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F9017F-D0EB-4907-81FB-C691DBCF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88EC84-15CD-467E-8BF2-0F40E429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730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DA63D-DD9C-45C0-B956-06ED26322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0A61187-2197-4773-B574-48D76BDD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9CB0F7-78DF-4D90-A851-EEDF85FA6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46AFA1-C40A-407A-9AE7-5DD8D27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9312AE-7F58-4257-AF2B-B4101892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2C4ED3-A68E-4549-A33C-08322D9D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0397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5EB65F-DE30-49C4-BECA-E3D158EF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5C73D8-5FA5-41E4-BCA0-3306BA617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EE9EC-6292-44BE-AEF3-18339FA6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8C17C-E190-4136-9605-EAFAB21C209E}" type="datetimeFigureOut">
              <a:rPr lang="es-CO" smtClean="0"/>
              <a:t>22/09/2025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DBF052-B8E7-4EF7-B8AA-0BDAE71DD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2B1F-4D39-4E77-84A9-5199ACF34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E5A3-2136-4211-B31C-A5E6730C881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7747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6.jpeg"/><Relationship Id="rId5" Type="http://schemas.openxmlformats.org/officeDocument/2006/relationships/image" Target="../media/image21.svg"/><Relationship Id="rId10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3155540" y="5205047"/>
            <a:ext cx="8515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Desarrollo </a:t>
            </a:r>
            <a:r>
              <a:rPr lang="es-ES" sz="3600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FullStack</a:t>
            </a:r>
            <a:r>
              <a:rPr lang="es-E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 Aplicaciones </a:t>
            </a:r>
          </a:p>
          <a:p>
            <a:pPr algn="r"/>
            <a:r>
              <a:rPr lang="es-ES" sz="36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Modernas con IA y Cloud</a:t>
            </a:r>
          </a:p>
        </p:txBody>
      </p:sp>
    </p:spTree>
    <p:extLst>
      <p:ext uri="{BB962C8B-B14F-4D97-AF65-F5344CB8AC3E}">
        <p14:creationId xmlns:p14="http://schemas.microsoft.com/office/powerpoint/2010/main" val="421040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FBE8927-AB93-4154-9F6B-FF04F9F97C20}"/>
              </a:ext>
            </a:extLst>
          </p:cNvPr>
          <p:cNvSpPr txBox="1"/>
          <p:nvPr/>
        </p:nvSpPr>
        <p:spPr>
          <a:xfrm>
            <a:off x="4138573" y="493299"/>
            <a:ext cx="3914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Requisitos Previos</a:t>
            </a:r>
            <a:endParaRPr lang="es-CO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F17144-4608-48EE-AC4A-58363F8BBCE9}"/>
              </a:ext>
            </a:extLst>
          </p:cNvPr>
          <p:cNvSpPr txBox="1"/>
          <p:nvPr/>
        </p:nvSpPr>
        <p:spPr>
          <a:xfrm>
            <a:off x="1012874" y="1406769"/>
            <a:ext cx="9805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Conocimientos básicos sugeridos (HTML, CSS, JavaScript)</a:t>
            </a:r>
          </a:p>
          <a:p>
            <a:endParaRPr lang="es-E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Herramientas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necesarias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Node.js, 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npm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/</a:t>
            </a:r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pnpm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Visual Studio Code, Git.</a:t>
            </a:r>
            <a:endParaRPr lang="es-CO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2AD182D-5906-4D9C-ADEE-11FE4411E834}"/>
              </a:ext>
            </a:extLst>
          </p:cNvPr>
          <p:cNvSpPr/>
          <p:nvPr/>
        </p:nvSpPr>
        <p:spPr>
          <a:xfrm>
            <a:off x="1012874" y="2658794"/>
            <a:ext cx="4557932" cy="3139321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A84AB71-E354-4170-884A-FB44CA9FD6D8}"/>
              </a:ext>
            </a:extLst>
          </p:cNvPr>
          <p:cNvSpPr/>
          <p:nvPr/>
        </p:nvSpPr>
        <p:spPr>
          <a:xfrm>
            <a:off x="5952451" y="2658794"/>
            <a:ext cx="4557932" cy="3139321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51565D7-0AA8-1494-37DB-7E1AC562D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7178" name="Picture 10" descr="Html Logo Images – Browse 9,901 Stock Photos, Vectors, and Video | Adobe  Stock">
            <a:extLst>
              <a:ext uri="{FF2B5EF4-FFF2-40B4-BE49-F238E27FC236}">
                <a16:creationId xmlns:a16="http://schemas.microsoft.com/office/drawing/2014/main" id="{9650FA9F-AF5A-D641-D459-1D0F9AE2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672" y="3143649"/>
            <a:ext cx="3236335" cy="216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Vscode">
            <a:extLst>
              <a:ext uri="{FF2B5EF4-FFF2-40B4-BE49-F238E27FC236}">
                <a16:creationId xmlns:a16="http://schemas.microsoft.com/office/drawing/2014/main" id="{401917B1-7578-54A9-E108-CE0ACA1C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72" y="317013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Logos | pnpm">
            <a:extLst>
              <a:ext uri="{FF2B5EF4-FFF2-40B4-BE49-F238E27FC236}">
                <a16:creationId xmlns:a16="http://schemas.microsoft.com/office/drawing/2014/main" id="{6C40948C-70E4-F011-7574-F7CD9083A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417" y="3466454"/>
            <a:ext cx="214312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52CE7-E29F-CBF8-CE84-55E98D456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636B3E55-76F8-363B-FD3E-3BBB5B819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2026089"/>
            <a:ext cx="4777381" cy="26331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CF531C-1927-8445-FA3A-EB31C2005ED2}"/>
              </a:ext>
            </a:extLst>
          </p:cNvPr>
          <p:cNvSpPr txBox="1"/>
          <p:nvPr/>
        </p:nvSpPr>
        <p:spPr>
          <a:xfrm>
            <a:off x="838201" y="479493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Calificaciones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6187F0-C400-CA7C-3FA6-190B01FF9C32}"/>
              </a:ext>
            </a:extLst>
          </p:cNvPr>
          <p:cNvSpPr txBox="1"/>
          <p:nvPr/>
        </p:nvSpPr>
        <p:spPr>
          <a:xfrm>
            <a:off x="838201" y="1984443"/>
            <a:ext cx="5853544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Participación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en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clase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(10%).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Ejercicios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prácticos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semanales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(25%).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Actividades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y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quices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cortos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(15%).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Proyecto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intermedio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(20%).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Proyecto final 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integrador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(30%).</a:t>
            </a:r>
          </a:p>
        </p:txBody>
      </p:sp>
    </p:spTree>
    <p:extLst>
      <p:ext uri="{BB962C8B-B14F-4D97-AF65-F5344CB8AC3E}">
        <p14:creationId xmlns:p14="http://schemas.microsoft.com/office/powerpoint/2010/main" val="88319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350402-EC4D-E394-308A-0D8F04CD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74A6C10-F67E-18E0-4817-FC8496DA682A}"/>
              </a:ext>
            </a:extLst>
          </p:cNvPr>
          <p:cNvSpPr txBox="1"/>
          <p:nvPr/>
        </p:nvSpPr>
        <p:spPr>
          <a:xfrm>
            <a:off x="5894962" y="479493"/>
            <a:ext cx="61273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Actividades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y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Evaluaciones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E4A8FCF-8299-AA5F-2209-02A8B29A4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27571"/>
            <a:ext cx="4777381" cy="26331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9EBA61-2889-EA48-8C6C-9DABE576D299}"/>
              </a:ext>
            </a:extLst>
          </p:cNvPr>
          <p:cNvSpPr txBox="1"/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Prácticas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guiadas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paso a paso.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Retos de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programación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por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módulos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Exposición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de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resultados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Autoevaluación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y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coevaluación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entre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compañeros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825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898647-8A49-E1D7-0A7A-55C68564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5">
            <a:extLst>
              <a:ext uri="{FF2B5EF4-FFF2-40B4-BE49-F238E27FC236}">
                <a16:creationId xmlns:a16="http://schemas.microsoft.com/office/drawing/2014/main" id="{0BC02F74-C036-DE02-37B1-0B0FDC31886C}"/>
              </a:ext>
            </a:extLst>
          </p:cNvPr>
          <p:cNvGrpSpPr/>
          <p:nvPr/>
        </p:nvGrpSpPr>
        <p:grpSpPr>
          <a:xfrm>
            <a:off x="346065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6" name="Rectángulo 2">
              <a:extLst>
                <a:ext uri="{FF2B5EF4-FFF2-40B4-BE49-F238E27FC236}">
                  <a16:creationId xmlns:a16="http://schemas.microsoft.com/office/drawing/2014/main" id="{EAE115FD-0706-F1EB-DF0A-58B9E7D9285F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7" name="Rectángulo 24">
              <a:extLst>
                <a:ext uri="{FF2B5EF4-FFF2-40B4-BE49-F238E27FC236}">
                  <a16:creationId xmlns:a16="http://schemas.microsoft.com/office/drawing/2014/main" id="{F1906AD1-02D8-A5E4-026D-327D29C3D9D6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" name="Rectángulo 20">
            <a:extLst>
              <a:ext uri="{FF2B5EF4-FFF2-40B4-BE49-F238E27FC236}">
                <a16:creationId xmlns:a16="http://schemas.microsoft.com/office/drawing/2014/main" id="{9A27EEFA-DC36-240C-30E8-79BC428CE07A}"/>
              </a:ext>
            </a:extLst>
          </p:cNvPr>
          <p:cNvSpPr/>
          <p:nvPr/>
        </p:nvSpPr>
        <p:spPr>
          <a:xfrm>
            <a:off x="0" y="4810991"/>
            <a:ext cx="1537855" cy="2047010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89D41C-F056-1D57-8781-BCD55C7FB7B0}"/>
              </a:ext>
            </a:extLst>
          </p:cNvPr>
          <p:cNvSpPr txBox="1"/>
          <p:nvPr/>
        </p:nvSpPr>
        <p:spPr>
          <a:xfrm>
            <a:off x="876693" y="741392"/>
            <a:ext cx="4597747" cy="599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Recursos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Apoyo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8E4D75-B4A1-571A-E373-CECB74E8A5DE}"/>
              </a:ext>
            </a:extLst>
          </p:cNvPr>
          <p:cNvSpPr txBox="1"/>
          <p:nvPr/>
        </p:nvSpPr>
        <p:spPr>
          <a:xfrm>
            <a:off x="876693" y="2533476"/>
            <a:ext cx="677101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Material de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lectura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documentación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oficial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artículos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recomendados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Ejemplos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de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código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y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repositorio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GitHub del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curso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Canales de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comunicación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foro,correo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).</a:t>
            </a: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876C6C4-A999-46CD-2F48-87B1B5FCD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45" y="1925624"/>
            <a:ext cx="4292418" cy="236582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01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990D9-1896-1B2E-6471-B88C2259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7504F3-CFD5-EB2F-D010-A4675F9F4586}"/>
              </a:ext>
            </a:extLst>
          </p:cNvPr>
          <p:cNvSpPr txBox="1"/>
          <p:nvPr/>
        </p:nvSpPr>
        <p:spPr>
          <a:xfrm>
            <a:off x="3564082" y="479493"/>
            <a:ext cx="77897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Casos de Estudio / Proyecto Final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1874315-19C4-7A59-3B8F-048E0CDBD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2027571"/>
            <a:ext cx="4777381" cy="26331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9C59342-F733-68D7-4713-E9339B74BC4F}"/>
              </a:ext>
            </a:extLst>
          </p:cNvPr>
          <p:cNvSpPr txBox="1"/>
          <p:nvPr/>
        </p:nvSpPr>
        <p:spPr>
          <a:xfrm>
            <a:off x="5894962" y="1984443"/>
            <a:ext cx="6085756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Crear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aplicaciones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SPA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completas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con React.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Integrar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APIs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externas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Gestionar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estado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global.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Aplicar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buenas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prácticas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y </a:t>
            </a:r>
            <a:r>
              <a:rPr lang="en-U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optimización</a:t>
            </a:r>
            <a:r>
              <a:rPr 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77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5BD9BB-D22E-E699-7131-10480E91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2034493-2028-30E2-AB2B-3BEDBB720D7F}"/>
              </a:ext>
            </a:extLst>
          </p:cNvPr>
          <p:cNvSpPr txBox="1"/>
          <p:nvPr/>
        </p:nvSpPr>
        <p:spPr>
          <a:xfrm>
            <a:off x="876693" y="741392"/>
            <a:ext cx="7238607" cy="599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Casos de Estudio / Proyecto Final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3CCB35-9BF1-2830-99B7-2DC3827249DA}"/>
              </a:ext>
            </a:extLst>
          </p:cNvPr>
          <p:cNvSpPr txBox="1"/>
          <p:nvPr/>
        </p:nvSpPr>
        <p:spPr>
          <a:xfrm>
            <a:off x="876693" y="2533476"/>
            <a:ext cx="677101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Proyecto a desarrollar: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es-E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s-E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Ejemplo: aplicación de gestión de tareas con </a:t>
            </a:r>
            <a:r>
              <a:rPr lang="es-ES" sz="28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React</a:t>
            </a:r>
            <a:r>
              <a:rPr lang="es-E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integración de API y persistencia.</a:t>
            </a:r>
          </a:p>
          <a:p>
            <a:pPr lvl="0">
              <a:lnSpc>
                <a:spcPct val="90000"/>
              </a:lnSpc>
              <a:spcAft>
                <a:spcPts val="600"/>
              </a:spcAft>
            </a:pPr>
            <a:endParaRPr lang="en-U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2F19C797-48FD-17A2-98F0-1F30A854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45" y="1925624"/>
            <a:ext cx="4292418" cy="236582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C2566C2-6007-1F4F-F240-FBA0ACE81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9C00B4-AFEB-7AB0-AE1B-B661EA6C2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039354-B52D-12BE-ABB3-7EA5D1C4A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09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B3445F-EF4A-DBDC-2E6E-B34311EC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B4DDFF3-2319-A9F7-7457-A16B32390951}"/>
              </a:ext>
            </a:extLst>
          </p:cNvPr>
          <p:cNvSpPr txBox="1"/>
          <p:nvPr/>
        </p:nvSpPr>
        <p:spPr>
          <a:xfrm>
            <a:off x="876693" y="741392"/>
            <a:ext cx="9441480" cy="599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Bibliografía y Recursos Recomendados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07CF60-C728-0D03-5AB6-6EEFC0A5EB22}"/>
              </a:ext>
            </a:extLst>
          </p:cNvPr>
          <p:cNvSpPr txBox="1"/>
          <p:nvPr/>
        </p:nvSpPr>
        <p:spPr>
          <a:xfrm>
            <a:off x="876693" y="2533476"/>
            <a:ext cx="677101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err="1"/>
              <a:t>Documentación</a:t>
            </a:r>
            <a:r>
              <a:rPr lang="en-US" sz="2800" dirty="0"/>
              <a:t> </a:t>
            </a:r>
            <a:r>
              <a:rPr lang="en-US" sz="2800" dirty="0" err="1"/>
              <a:t>oficial</a:t>
            </a:r>
            <a:r>
              <a:rPr lang="en-US" sz="2800" dirty="0"/>
              <a:t> de React.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err="1"/>
              <a:t>Tutoriales</a:t>
            </a:r>
            <a:r>
              <a:rPr lang="en-US" sz="2800" dirty="0"/>
              <a:t> y </a:t>
            </a:r>
            <a:r>
              <a:rPr lang="en-US" sz="2800" dirty="0" err="1"/>
              <a:t>libros</a:t>
            </a:r>
            <a:r>
              <a:rPr lang="en-US" sz="2800" dirty="0"/>
              <a:t> </a:t>
            </a:r>
            <a:r>
              <a:rPr lang="en-US" sz="2800" dirty="0" err="1"/>
              <a:t>recomendados</a:t>
            </a:r>
            <a:r>
              <a:rPr lang="en-US" sz="2800" dirty="0"/>
              <a:t>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US" sz="2800" dirty="0" err="1"/>
              <a:t>Repositorios</a:t>
            </a:r>
            <a:r>
              <a:rPr lang="en-US" sz="2800" dirty="0"/>
              <a:t> de </a:t>
            </a:r>
            <a:r>
              <a:rPr lang="en-US" sz="2800" dirty="0" err="1"/>
              <a:t>referencia</a:t>
            </a:r>
            <a:r>
              <a:rPr lang="en-US" sz="2800" dirty="0"/>
              <a:t>.</a:t>
            </a: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8C241751-5FEE-C5C2-B5EB-D8DAF18F0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45" y="1925624"/>
            <a:ext cx="4292418" cy="236582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4C70E936-DD75-5F5C-99BF-26DB24E7B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9BA0C4-4941-0E38-7BA2-D2F903574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A97E82-1580-1F46-437C-787C2A60E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0586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507D0-5FED-E0A2-F043-5C8A23DF3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2CBD4C-31BC-9059-F9D1-247231EC6046}"/>
              </a:ext>
            </a:extLst>
          </p:cNvPr>
          <p:cNvSpPr txBox="1"/>
          <p:nvPr/>
        </p:nvSpPr>
        <p:spPr>
          <a:xfrm>
            <a:off x="876693" y="741392"/>
            <a:ext cx="9441480" cy="599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Cierre y Comunidad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B97C48-1919-7013-4504-69408F8B682B}"/>
              </a:ext>
            </a:extLst>
          </p:cNvPr>
          <p:cNvSpPr txBox="1"/>
          <p:nvPr/>
        </p:nvSpPr>
        <p:spPr>
          <a:xfrm>
            <a:off x="876693" y="2533476"/>
            <a:ext cx="677101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2800" dirty="0"/>
              <a:t>Invitación a seguir aprendiendo (Next.js, </a:t>
            </a:r>
            <a:r>
              <a:rPr lang="es-ES" sz="2800" dirty="0" err="1"/>
              <a:t>TypeScript</a:t>
            </a:r>
            <a:r>
              <a:rPr lang="es-ES" sz="2800" dirty="0"/>
              <a:t>, </a:t>
            </a:r>
            <a:r>
              <a:rPr lang="es-ES" sz="2800" dirty="0" err="1"/>
              <a:t>testing</a:t>
            </a:r>
            <a:r>
              <a:rPr lang="es-ES" sz="2800" dirty="0"/>
              <a:t>).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s-ES" sz="28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s-ES" sz="2800" dirty="0"/>
              <a:t>Acceso a comunidad de </a:t>
            </a:r>
            <a:r>
              <a:rPr lang="es-ES" sz="2800" dirty="0" err="1"/>
              <a:t>React</a:t>
            </a:r>
            <a:r>
              <a:rPr lang="es-ES" sz="2800" dirty="0"/>
              <a:t>.</a:t>
            </a:r>
          </a:p>
        </p:txBody>
      </p: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8413C30-A214-4D90-217D-481F30EA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645" y="1925624"/>
            <a:ext cx="4292418" cy="236582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03B97D4-A69D-26B7-B44E-00DFE1562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0825477-D9BF-6056-6A6B-C6A792494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A4641C9-0911-15F2-CF04-F4446D2B2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9090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 grupo de personas haciendo gestos con la cara de un niño&#10;&#10;Descripción generada automáticamente con confianza baja">
            <a:extLst>
              <a:ext uri="{FF2B5EF4-FFF2-40B4-BE49-F238E27FC236}">
                <a16:creationId xmlns:a16="http://schemas.microsoft.com/office/drawing/2014/main" id="{8D90162F-3F74-4CCA-B970-229C7B79A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5" y="0"/>
            <a:ext cx="1218779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3C64285-2440-4190-9B29-1640D5B1B949}"/>
              </a:ext>
            </a:extLst>
          </p:cNvPr>
          <p:cNvSpPr txBox="1"/>
          <p:nvPr/>
        </p:nvSpPr>
        <p:spPr>
          <a:xfrm>
            <a:off x="8018691" y="5697419"/>
            <a:ext cx="3666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sz="360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364796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BFDCC9B-F8D8-44DA-865F-DAEA6CD9183B}"/>
              </a:ext>
            </a:extLst>
          </p:cNvPr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F9995C-70C4-4443-832E-A16E224CD687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5A1959A2-1903-404B-AD70-EFB3F65224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105C53F-4F3B-4B1D-929F-3D10788483FA}"/>
              </a:ext>
            </a:extLst>
          </p:cNvPr>
          <p:cNvSpPr txBox="1"/>
          <p:nvPr/>
        </p:nvSpPr>
        <p:spPr>
          <a:xfrm>
            <a:off x="7603803" y="182732"/>
            <a:ext cx="279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Contenidos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FAE721-C9F7-195C-609C-7B5398AB8CD2}"/>
              </a:ext>
            </a:extLst>
          </p:cNvPr>
          <p:cNvGrpSpPr/>
          <p:nvPr/>
        </p:nvGrpSpPr>
        <p:grpSpPr>
          <a:xfrm>
            <a:off x="5799124" y="888838"/>
            <a:ext cx="6382043" cy="822960"/>
            <a:chOff x="5809957" y="888838"/>
            <a:chExt cx="6382043" cy="82296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9D80208-2192-42E1-B865-E6FB76043CB3}"/>
                </a:ext>
              </a:extLst>
            </p:cNvPr>
            <p:cNvSpPr/>
            <p:nvPr/>
          </p:nvSpPr>
          <p:spPr>
            <a:xfrm>
              <a:off x="5809957" y="88883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75663022-2AF7-4928-9A2E-D6DA9B53D052}"/>
                </a:ext>
              </a:extLst>
            </p:cNvPr>
            <p:cNvSpPr txBox="1"/>
            <p:nvPr/>
          </p:nvSpPr>
          <p:spPr>
            <a:xfrm>
              <a:off x="5979030" y="907903"/>
              <a:ext cx="7315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1.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8A269C4-6B24-4761-B520-27688CF145DF}"/>
                </a:ext>
              </a:extLst>
            </p:cNvPr>
            <p:cNvSpPr txBox="1"/>
            <p:nvPr/>
          </p:nvSpPr>
          <p:spPr>
            <a:xfrm>
              <a:off x="6781805" y="1131041"/>
              <a:ext cx="5106572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Presentación Inicial</a:t>
              </a:r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2CF6DC-FED0-38F8-5B15-F9165D140351}"/>
              </a:ext>
            </a:extLst>
          </p:cNvPr>
          <p:cNvGrpSpPr/>
          <p:nvPr/>
        </p:nvGrpSpPr>
        <p:grpSpPr>
          <a:xfrm>
            <a:off x="5801832" y="1756473"/>
            <a:ext cx="6382043" cy="822960"/>
            <a:chOff x="5809957" y="2172112"/>
            <a:chExt cx="6382043" cy="82296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1238DEC0-2F67-4A6C-BEF3-6D89211D9B68}"/>
                </a:ext>
              </a:extLst>
            </p:cNvPr>
            <p:cNvSpPr/>
            <p:nvPr/>
          </p:nvSpPr>
          <p:spPr>
            <a:xfrm>
              <a:off x="5809957" y="2172112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88FDF2E-6E7D-4B1D-8728-542D6A7D7185}"/>
                </a:ext>
              </a:extLst>
            </p:cNvPr>
            <p:cNvSpPr txBox="1"/>
            <p:nvPr/>
          </p:nvSpPr>
          <p:spPr>
            <a:xfrm>
              <a:off x="5945084" y="2190400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2.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CB2F0B22-B31F-4264-B964-CF41B2D3D504}"/>
                </a:ext>
              </a:extLst>
            </p:cNvPr>
            <p:cNvSpPr txBox="1"/>
            <p:nvPr/>
          </p:nvSpPr>
          <p:spPr>
            <a:xfrm>
              <a:off x="6781805" y="2414315"/>
              <a:ext cx="5106572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Contenidos del Programa </a:t>
              </a:r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7B1E80-1875-1010-3A60-D756A6133EAB}"/>
              </a:ext>
            </a:extLst>
          </p:cNvPr>
          <p:cNvGrpSpPr/>
          <p:nvPr/>
        </p:nvGrpSpPr>
        <p:grpSpPr>
          <a:xfrm>
            <a:off x="5804540" y="2624108"/>
            <a:ext cx="6382043" cy="822960"/>
            <a:chOff x="5809957" y="3510403"/>
            <a:chExt cx="6382043" cy="82296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3197AF1E-0F6C-4335-BB1D-1C0DA36CE0A8}"/>
                </a:ext>
              </a:extLst>
            </p:cNvPr>
            <p:cNvSpPr/>
            <p:nvPr/>
          </p:nvSpPr>
          <p:spPr>
            <a:xfrm>
              <a:off x="5809957" y="3510403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083012F4-426F-4C77-A6D6-808C50D444BC}"/>
                </a:ext>
              </a:extLst>
            </p:cNvPr>
            <p:cNvSpPr txBox="1"/>
            <p:nvPr/>
          </p:nvSpPr>
          <p:spPr>
            <a:xfrm>
              <a:off x="5945085" y="3528691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3.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72323498-0FDA-4289-B2E2-2FAB1808768B}"/>
                </a:ext>
              </a:extLst>
            </p:cNvPr>
            <p:cNvSpPr txBox="1"/>
            <p:nvPr/>
          </p:nvSpPr>
          <p:spPr>
            <a:xfrm>
              <a:off x="6753668" y="3737217"/>
              <a:ext cx="3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Desarrollo de las Sesiones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78FE1F-C3F2-F5ED-0118-043009C19A3A}"/>
              </a:ext>
            </a:extLst>
          </p:cNvPr>
          <p:cNvGrpSpPr/>
          <p:nvPr/>
        </p:nvGrpSpPr>
        <p:grpSpPr>
          <a:xfrm>
            <a:off x="5796416" y="3491743"/>
            <a:ext cx="6382043" cy="822960"/>
            <a:chOff x="5809957" y="4909478"/>
            <a:chExt cx="6382043" cy="82296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BB0BE0B-0CE3-446A-AB41-E65ECD46AF4C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C237F362-2616-4611-8A6D-B7A015E97BD5}"/>
                </a:ext>
              </a:extLst>
            </p:cNvPr>
            <p:cNvSpPr txBox="1"/>
            <p:nvPr/>
          </p:nvSpPr>
          <p:spPr>
            <a:xfrm>
              <a:off x="5945085" y="4927766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4.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B25CC5F0-9C59-4FD3-9F80-176302563074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Metodología de Enseñanza</a:t>
              </a:r>
            </a:p>
          </p:txBody>
        </p:sp>
      </p:grp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9BC929FF-77F9-382D-13E2-61FA1E676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870171-4876-93F9-5151-A8B7FE44504B}"/>
              </a:ext>
            </a:extLst>
          </p:cNvPr>
          <p:cNvGrpSpPr/>
          <p:nvPr/>
        </p:nvGrpSpPr>
        <p:grpSpPr>
          <a:xfrm>
            <a:off x="5807248" y="4359378"/>
            <a:ext cx="6382043" cy="822960"/>
            <a:chOff x="5809957" y="4909478"/>
            <a:chExt cx="6382043" cy="822960"/>
          </a:xfrm>
        </p:grpSpPr>
        <p:sp>
          <p:nvSpPr>
            <p:cNvPr id="17" name="Rectángulo 14">
              <a:extLst>
                <a:ext uri="{FF2B5EF4-FFF2-40B4-BE49-F238E27FC236}">
                  <a16:creationId xmlns:a16="http://schemas.microsoft.com/office/drawing/2014/main" id="{3926417E-AA7C-8855-4D85-C419687D8317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CuadroTexto 31">
              <a:extLst>
                <a:ext uri="{FF2B5EF4-FFF2-40B4-BE49-F238E27FC236}">
                  <a16:creationId xmlns:a16="http://schemas.microsoft.com/office/drawing/2014/main" id="{528E3D57-0735-4368-5A56-6CB78576D21C}"/>
                </a:ext>
              </a:extLst>
            </p:cNvPr>
            <p:cNvSpPr txBox="1"/>
            <p:nvPr/>
          </p:nvSpPr>
          <p:spPr>
            <a:xfrm>
              <a:off x="5945085" y="4927766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5.</a:t>
              </a:r>
            </a:p>
          </p:txBody>
        </p:sp>
        <p:sp>
          <p:nvSpPr>
            <p:cNvPr id="20" name="CuadroTexto 32">
              <a:extLst>
                <a:ext uri="{FF2B5EF4-FFF2-40B4-BE49-F238E27FC236}">
                  <a16:creationId xmlns:a16="http://schemas.microsoft.com/office/drawing/2014/main" id="{23942916-4DDC-3492-EB6F-60273F6B3967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Cronograma y Duración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C0232E-DE92-97CA-5A11-D1E2DD5C459C}"/>
              </a:ext>
            </a:extLst>
          </p:cNvPr>
          <p:cNvGrpSpPr/>
          <p:nvPr/>
        </p:nvGrpSpPr>
        <p:grpSpPr>
          <a:xfrm>
            <a:off x="5809957" y="5227013"/>
            <a:ext cx="6382043" cy="822960"/>
            <a:chOff x="5809957" y="4909478"/>
            <a:chExt cx="6382043" cy="822960"/>
          </a:xfrm>
        </p:grpSpPr>
        <p:sp>
          <p:nvSpPr>
            <p:cNvPr id="22" name="Rectángulo 14">
              <a:extLst>
                <a:ext uri="{FF2B5EF4-FFF2-40B4-BE49-F238E27FC236}">
                  <a16:creationId xmlns:a16="http://schemas.microsoft.com/office/drawing/2014/main" id="{B5DD00DC-9AAA-3936-C670-364E0F67AEF6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31">
              <a:extLst>
                <a:ext uri="{FF2B5EF4-FFF2-40B4-BE49-F238E27FC236}">
                  <a16:creationId xmlns:a16="http://schemas.microsoft.com/office/drawing/2014/main" id="{ED7ADCB3-E975-D565-6156-8B68187B1A66}"/>
                </a:ext>
              </a:extLst>
            </p:cNvPr>
            <p:cNvSpPr txBox="1"/>
            <p:nvPr/>
          </p:nvSpPr>
          <p:spPr>
            <a:xfrm>
              <a:off x="5945085" y="4927766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6.</a:t>
              </a:r>
            </a:p>
          </p:txBody>
        </p:sp>
        <p:sp>
          <p:nvSpPr>
            <p:cNvPr id="24" name="CuadroTexto 32">
              <a:extLst>
                <a:ext uri="{FF2B5EF4-FFF2-40B4-BE49-F238E27FC236}">
                  <a16:creationId xmlns:a16="http://schemas.microsoft.com/office/drawing/2014/main" id="{29476936-4473-CD8B-C96A-A38AC9111BFE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Requisitos Previos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64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6DC1-DA1F-3AF0-AA9C-D31AA38C7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D22525BF-F2CF-67C7-F764-1852B4ABCF0B}"/>
              </a:ext>
            </a:extLst>
          </p:cNvPr>
          <p:cNvSpPr/>
          <p:nvPr/>
        </p:nvSpPr>
        <p:spPr>
          <a:xfrm>
            <a:off x="3924886" y="0"/>
            <a:ext cx="1266092" cy="2321169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8DAF93-0E03-0EC9-5F91-1B384EE9DB78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626BA60D-9503-242C-4CC4-4458C4C517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6760" y="253221"/>
            <a:ext cx="4558795" cy="631199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8B1FFA8-49C6-CE24-F684-8453E6E1FA50}"/>
              </a:ext>
            </a:extLst>
          </p:cNvPr>
          <p:cNvSpPr txBox="1"/>
          <p:nvPr/>
        </p:nvSpPr>
        <p:spPr>
          <a:xfrm>
            <a:off x="7603803" y="182732"/>
            <a:ext cx="2794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>
                <a:latin typeface="Segoe UI Black" panose="020B0A02040204020203" pitchFamily="34" charset="0"/>
                <a:ea typeface="Segoe UI Black" panose="020B0A02040204020203" pitchFamily="34" charset="0"/>
              </a:rPr>
              <a:t>Contenidos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B8F11B-E46A-30B9-9B15-02EACDA377D3}"/>
              </a:ext>
            </a:extLst>
          </p:cNvPr>
          <p:cNvGrpSpPr/>
          <p:nvPr/>
        </p:nvGrpSpPr>
        <p:grpSpPr>
          <a:xfrm>
            <a:off x="5809515" y="805710"/>
            <a:ext cx="6382043" cy="822960"/>
            <a:chOff x="5809957" y="888838"/>
            <a:chExt cx="6382043" cy="822960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FAE68FC-A08E-53D3-28E6-32A6D0331741}"/>
                </a:ext>
              </a:extLst>
            </p:cNvPr>
            <p:cNvSpPr/>
            <p:nvPr/>
          </p:nvSpPr>
          <p:spPr>
            <a:xfrm>
              <a:off x="5809957" y="88883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1AA2A188-37D2-8C15-BA42-801FC26D98F4}"/>
                </a:ext>
              </a:extLst>
            </p:cNvPr>
            <p:cNvSpPr txBox="1"/>
            <p:nvPr/>
          </p:nvSpPr>
          <p:spPr>
            <a:xfrm>
              <a:off x="5979030" y="907903"/>
              <a:ext cx="73152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7.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46978C86-0930-9361-BC50-2DF48FE6A71D}"/>
                </a:ext>
              </a:extLst>
            </p:cNvPr>
            <p:cNvSpPr txBox="1"/>
            <p:nvPr/>
          </p:nvSpPr>
          <p:spPr>
            <a:xfrm>
              <a:off x="6781805" y="1131041"/>
              <a:ext cx="5106572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Calificaciones</a:t>
              </a:r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4107CB-42F0-5ED4-1A8A-31F6177AA3BC}"/>
              </a:ext>
            </a:extLst>
          </p:cNvPr>
          <p:cNvGrpSpPr/>
          <p:nvPr/>
        </p:nvGrpSpPr>
        <p:grpSpPr>
          <a:xfrm>
            <a:off x="5801832" y="1673345"/>
            <a:ext cx="6382043" cy="822960"/>
            <a:chOff x="5809957" y="2172112"/>
            <a:chExt cx="6382043" cy="82296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650FF2F1-DD47-ED14-A8C7-2DEDDA359C98}"/>
                </a:ext>
              </a:extLst>
            </p:cNvPr>
            <p:cNvSpPr/>
            <p:nvPr/>
          </p:nvSpPr>
          <p:spPr>
            <a:xfrm>
              <a:off x="5809957" y="2172112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B73FCA5-733A-0041-03E1-FB4D7C37D7F9}"/>
                </a:ext>
              </a:extLst>
            </p:cNvPr>
            <p:cNvSpPr txBox="1"/>
            <p:nvPr/>
          </p:nvSpPr>
          <p:spPr>
            <a:xfrm>
              <a:off x="5945084" y="2190400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8.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56175C7F-6066-916D-D158-C4E22C68BDBB}"/>
                </a:ext>
              </a:extLst>
            </p:cNvPr>
            <p:cNvSpPr txBox="1"/>
            <p:nvPr/>
          </p:nvSpPr>
          <p:spPr>
            <a:xfrm>
              <a:off x="6781805" y="2414315"/>
              <a:ext cx="5106572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Actividades y Evaluaciones</a:t>
              </a:r>
              <a:endPara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A37B006-F60A-11C9-87A2-86E950100479}"/>
              </a:ext>
            </a:extLst>
          </p:cNvPr>
          <p:cNvGrpSpPr/>
          <p:nvPr/>
        </p:nvGrpSpPr>
        <p:grpSpPr>
          <a:xfrm>
            <a:off x="5804540" y="2540980"/>
            <a:ext cx="6382043" cy="822960"/>
            <a:chOff x="5809957" y="3510403"/>
            <a:chExt cx="6382043" cy="82296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015FC83C-F37C-D0C7-B029-5010BCAA0954}"/>
                </a:ext>
              </a:extLst>
            </p:cNvPr>
            <p:cNvSpPr/>
            <p:nvPr/>
          </p:nvSpPr>
          <p:spPr>
            <a:xfrm>
              <a:off x="5809957" y="3510403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E14F408-2521-7BDB-6A90-5FA1681C7339}"/>
                </a:ext>
              </a:extLst>
            </p:cNvPr>
            <p:cNvSpPr txBox="1"/>
            <p:nvPr/>
          </p:nvSpPr>
          <p:spPr>
            <a:xfrm>
              <a:off x="5945085" y="3528691"/>
              <a:ext cx="731520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9.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901602DD-AA85-9161-187F-0CFA93799F6D}"/>
                </a:ext>
              </a:extLst>
            </p:cNvPr>
            <p:cNvSpPr txBox="1"/>
            <p:nvPr/>
          </p:nvSpPr>
          <p:spPr>
            <a:xfrm>
              <a:off x="6753668" y="3737217"/>
              <a:ext cx="3283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Recursos de Apoyo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F61EB0-3F3B-D738-6C6B-74378D36CA6A}"/>
              </a:ext>
            </a:extLst>
          </p:cNvPr>
          <p:cNvGrpSpPr/>
          <p:nvPr/>
        </p:nvGrpSpPr>
        <p:grpSpPr>
          <a:xfrm>
            <a:off x="5806807" y="3408615"/>
            <a:ext cx="6382043" cy="822960"/>
            <a:chOff x="5809957" y="4909478"/>
            <a:chExt cx="6382043" cy="822960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36C5A3E-0C22-5D91-3E7E-6DA8652FE1AA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86A0ABA2-D4F7-B0B3-3954-E2537AFB04AD}"/>
                </a:ext>
              </a:extLst>
            </p:cNvPr>
            <p:cNvSpPr txBox="1"/>
            <p:nvPr/>
          </p:nvSpPr>
          <p:spPr>
            <a:xfrm>
              <a:off x="5945084" y="4927766"/>
              <a:ext cx="92645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10.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027A8D36-8549-7460-2C15-B31CA35B7558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Resultados de Aprendizaje Esperado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ECF25C-549D-4303-701D-A368C4E1FD8D}"/>
              </a:ext>
            </a:extLst>
          </p:cNvPr>
          <p:cNvGrpSpPr/>
          <p:nvPr/>
        </p:nvGrpSpPr>
        <p:grpSpPr>
          <a:xfrm>
            <a:off x="5807248" y="4276250"/>
            <a:ext cx="6382043" cy="822960"/>
            <a:chOff x="5809957" y="4909478"/>
            <a:chExt cx="6382043" cy="822960"/>
          </a:xfrm>
        </p:grpSpPr>
        <p:sp>
          <p:nvSpPr>
            <p:cNvPr id="17" name="Rectángulo 14">
              <a:extLst>
                <a:ext uri="{FF2B5EF4-FFF2-40B4-BE49-F238E27FC236}">
                  <a16:creationId xmlns:a16="http://schemas.microsoft.com/office/drawing/2014/main" id="{3A287B4D-2199-3DD3-7A01-D23507B602F2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9" name="CuadroTexto 31">
              <a:extLst>
                <a:ext uri="{FF2B5EF4-FFF2-40B4-BE49-F238E27FC236}">
                  <a16:creationId xmlns:a16="http://schemas.microsoft.com/office/drawing/2014/main" id="{A02467C9-A4AC-F959-0070-3EB5B574F683}"/>
                </a:ext>
              </a:extLst>
            </p:cNvPr>
            <p:cNvSpPr txBox="1"/>
            <p:nvPr/>
          </p:nvSpPr>
          <p:spPr>
            <a:xfrm>
              <a:off x="5945085" y="4927766"/>
              <a:ext cx="923544" cy="7863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11.</a:t>
              </a:r>
            </a:p>
          </p:txBody>
        </p:sp>
        <p:sp>
          <p:nvSpPr>
            <p:cNvPr id="20" name="CuadroTexto 32">
              <a:extLst>
                <a:ext uri="{FF2B5EF4-FFF2-40B4-BE49-F238E27FC236}">
                  <a16:creationId xmlns:a16="http://schemas.microsoft.com/office/drawing/2014/main" id="{5FD67495-30A4-0EBD-711B-038AF6E58E0E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Casos de Estudio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D3C241-FE04-40A2-0B5D-E787CA6840AA}"/>
              </a:ext>
            </a:extLst>
          </p:cNvPr>
          <p:cNvGrpSpPr/>
          <p:nvPr/>
        </p:nvGrpSpPr>
        <p:grpSpPr>
          <a:xfrm>
            <a:off x="5809957" y="5143885"/>
            <a:ext cx="6382043" cy="822960"/>
            <a:chOff x="5809957" y="4909478"/>
            <a:chExt cx="6382043" cy="822960"/>
          </a:xfrm>
        </p:grpSpPr>
        <p:sp>
          <p:nvSpPr>
            <p:cNvPr id="22" name="Rectángulo 14">
              <a:extLst>
                <a:ext uri="{FF2B5EF4-FFF2-40B4-BE49-F238E27FC236}">
                  <a16:creationId xmlns:a16="http://schemas.microsoft.com/office/drawing/2014/main" id="{8C12AD86-033F-5339-6C39-E46023EB6DFE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CuadroTexto 31">
              <a:extLst>
                <a:ext uri="{FF2B5EF4-FFF2-40B4-BE49-F238E27FC236}">
                  <a16:creationId xmlns:a16="http://schemas.microsoft.com/office/drawing/2014/main" id="{A7E4BA1C-C112-95A9-8807-AF65C85C56FE}"/>
                </a:ext>
              </a:extLst>
            </p:cNvPr>
            <p:cNvSpPr txBox="1"/>
            <p:nvPr/>
          </p:nvSpPr>
          <p:spPr>
            <a:xfrm>
              <a:off x="5945085" y="4927766"/>
              <a:ext cx="9235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12.</a:t>
              </a:r>
            </a:p>
          </p:txBody>
        </p:sp>
        <p:sp>
          <p:nvSpPr>
            <p:cNvPr id="24" name="CuadroTexto 32">
              <a:extLst>
                <a:ext uri="{FF2B5EF4-FFF2-40B4-BE49-F238E27FC236}">
                  <a16:creationId xmlns:a16="http://schemas.microsoft.com/office/drawing/2014/main" id="{7C8BA911-9936-518A-BDA2-348998439BFA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Bibliografía y Recursos Recomendados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35BFDF-A10D-E1B9-7084-840126D13CCE}"/>
              </a:ext>
            </a:extLst>
          </p:cNvPr>
          <p:cNvGrpSpPr/>
          <p:nvPr/>
        </p:nvGrpSpPr>
        <p:grpSpPr>
          <a:xfrm>
            <a:off x="5806806" y="5984885"/>
            <a:ext cx="6382043" cy="822960"/>
            <a:chOff x="5809957" y="4909478"/>
            <a:chExt cx="6382043" cy="822960"/>
          </a:xfrm>
        </p:grpSpPr>
        <p:sp>
          <p:nvSpPr>
            <p:cNvPr id="28" name="Rectángulo 14">
              <a:extLst>
                <a:ext uri="{FF2B5EF4-FFF2-40B4-BE49-F238E27FC236}">
                  <a16:creationId xmlns:a16="http://schemas.microsoft.com/office/drawing/2014/main" id="{DE8F6149-90B3-A037-5D27-F80DA47811E1}"/>
                </a:ext>
              </a:extLst>
            </p:cNvPr>
            <p:cNvSpPr/>
            <p:nvPr/>
          </p:nvSpPr>
          <p:spPr>
            <a:xfrm>
              <a:off x="5809957" y="4909478"/>
              <a:ext cx="6382043" cy="8229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30" name="CuadroTexto 31">
              <a:extLst>
                <a:ext uri="{FF2B5EF4-FFF2-40B4-BE49-F238E27FC236}">
                  <a16:creationId xmlns:a16="http://schemas.microsoft.com/office/drawing/2014/main" id="{DA7C1705-310A-8FAC-C503-871C8981D598}"/>
                </a:ext>
              </a:extLst>
            </p:cNvPr>
            <p:cNvSpPr txBox="1"/>
            <p:nvPr/>
          </p:nvSpPr>
          <p:spPr>
            <a:xfrm>
              <a:off x="5945085" y="4927766"/>
              <a:ext cx="92354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45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13.</a:t>
              </a:r>
            </a:p>
          </p:txBody>
        </p:sp>
        <p:sp>
          <p:nvSpPr>
            <p:cNvPr id="34" name="CuadroTexto 32">
              <a:extLst>
                <a:ext uri="{FF2B5EF4-FFF2-40B4-BE49-F238E27FC236}">
                  <a16:creationId xmlns:a16="http://schemas.microsoft.com/office/drawing/2014/main" id="{23C40ECF-FD31-B40C-A599-74069E83B3B8}"/>
                </a:ext>
              </a:extLst>
            </p:cNvPr>
            <p:cNvSpPr txBox="1"/>
            <p:nvPr/>
          </p:nvSpPr>
          <p:spPr>
            <a:xfrm>
              <a:off x="6781805" y="5151681"/>
              <a:ext cx="51065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sz="1600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Cierre y Comunidad</a:t>
              </a:r>
            </a:p>
          </p:txBody>
        </p:sp>
      </p:grpSp>
      <p:pic>
        <p:nvPicPr>
          <p:cNvPr id="2" name="Imagen 1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E58D6270-79FA-E2AC-F885-C54F79F5E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878" y="6180017"/>
            <a:ext cx="1230096" cy="6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7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6609128" y="485952"/>
            <a:ext cx="4306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Presentación Inicial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096000" y="2332993"/>
            <a:ext cx="6096000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A68841-A6F8-4186-B237-E1E839D7BB94}"/>
              </a:ext>
            </a:extLst>
          </p:cNvPr>
          <p:cNvSpPr/>
          <p:nvPr/>
        </p:nvSpPr>
        <p:spPr>
          <a:xfrm>
            <a:off x="6096000" y="3356428"/>
            <a:ext cx="6096000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3A5319D-F46C-4E04-B630-681CD2A1F26C}"/>
              </a:ext>
            </a:extLst>
          </p:cNvPr>
          <p:cNvSpPr/>
          <p:nvPr/>
        </p:nvSpPr>
        <p:spPr>
          <a:xfrm>
            <a:off x="6096000" y="4379863"/>
            <a:ext cx="6096000" cy="914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C15FF0F5-1A03-4FDF-B1F1-73B467A59828}"/>
              </a:ext>
            </a:extLst>
          </p:cNvPr>
          <p:cNvSpPr txBox="1"/>
          <p:nvPr/>
        </p:nvSpPr>
        <p:spPr>
          <a:xfrm>
            <a:off x="7316392" y="4637008"/>
            <a:ext cx="4875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Objetivos generales: Descripción general</a:t>
            </a:r>
          </a:p>
        </p:txBody>
      </p:sp>
      <p:pic>
        <p:nvPicPr>
          <p:cNvPr id="39" name="Gráfico 38">
            <a:extLst>
              <a:ext uri="{FF2B5EF4-FFF2-40B4-BE49-F238E27FC236}">
                <a16:creationId xmlns:a16="http://schemas.microsoft.com/office/drawing/2014/main" id="{7CA8151E-37D3-45BA-A185-577A6FB62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9790" y="3575730"/>
            <a:ext cx="685589" cy="459952"/>
          </a:xfrm>
          <a:prstGeom prst="rect">
            <a:avLst/>
          </a:prstGeom>
        </p:spPr>
      </p:pic>
      <p:pic>
        <p:nvPicPr>
          <p:cNvPr id="46" name="Gráfico 45">
            <a:extLst>
              <a:ext uri="{FF2B5EF4-FFF2-40B4-BE49-F238E27FC236}">
                <a16:creationId xmlns:a16="http://schemas.microsoft.com/office/drawing/2014/main" id="{8E54C48B-98A4-482F-9BB1-82E8D5D2B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0434" y="4516063"/>
            <a:ext cx="705921" cy="671061"/>
          </a:xfrm>
          <a:prstGeom prst="rect">
            <a:avLst/>
          </a:prstGeom>
        </p:spPr>
      </p:pic>
      <p:pic>
        <p:nvPicPr>
          <p:cNvPr id="48" name="Gráfico 47">
            <a:extLst>
              <a:ext uri="{FF2B5EF4-FFF2-40B4-BE49-F238E27FC236}">
                <a16:creationId xmlns:a16="http://schemas.microsoft.com/office/drawing/2014/main" id="{16F1F2F4-5656-4661-856F-09B2AB285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4022" y="2489659"/>
            <a:ext cx="646423" cy="646423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A702112-02EB-411D-A7D0-C825D756371D}"/>
              </a:ext>
            </a:extLst>
          </p:cNvPr>
          <p:cNvSpPr/>
          <p:nvPr/>
        </p:nvSpPr>
        <p:spPr>
          <a:xfrm>
            <a:off x="0" y="0"/>
            <a:ext cx="5333174" cy="6858000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D0860FE-A918-4759-86B4-09CCF3D83E0B}"/>
              </a:ext>
            </a:extLst>
          </p:cNvPr>
          <p:cNvSpPr txBox="1"/>
          <p:nvPr/>
        </p:nvSpPr>
        <p:spPr>
          <a:xfrm>
            <a:off x="7316391" y="3651126"/>
            <a:ext cx="408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Participantes: Presentación Breve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5CD7864-70FC-49C8-8957-D21F14A171DB}"/>
              </a:ext>
            </a:extLst>
          </p:cNvPr>
          <p:cNvSpPr txBox="1"/>
          <p:nvPr/>
        </p:nvSpPr>
        <p:spPr>
          <a:xfrm>
            <a:off x="7316391" y="2593082"/>
            <a:ext cx="3344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Consultor: Jhonatan Lyons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CFBB68F2-FF26-8C7D-D475-25F5E8C5D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1026" name="Picture 2" descr="7 consejos útiles para preparar una presentación de clase">
            <a:extLst>
              <a:ext uri="{FF2B5EF4-FFF2-40B4-BE49-F238E27FC236}">
                <a16:creationId xmlns:a16="http://schemas.microsoft.com/office/drawing/2014/main" id="{6A52C554-BA37-8DB4-529D-FE010FF0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92" y="2144012"/>
            <a:ext cx="5098389" cy="25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29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AE13DB-30FA-4726-A5B4-D4878D616C0E}"/>
              </a:ext>
            </a:extLst>
          </p:cNvPr>
          <p:cNvSpPr txBox="1"/>
          <p:nvPr/>
        </p:nvSpPr>
        <p:spPr>
          <a:xfrm>
            <a:off x="4034377" y="699653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Contenido del Programa</a:t>
            </a:r>
            <a:endParaRPr lang="es-CO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08E0E478-B077-9E56-1968-FDBFA167F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9C0BAFC-2725-C6E6-C9FD-BC4E8929239C}"/>
              </a:ext>
            </a:extLst>
          </p:cNvPr>
          <p:cNvGrpSpPr/>
          <p:nvPr/>
        </p:nvGrpSpPr>
        <p:grpSpPr>
          <a:xfrm>
            <a:off x="420462" y="1575262"/>
            <a:ext cx="4426679" cy="2103120"/>
            <a:chOff x="420462" y="1575262"/>
            <a:chExt cx="4426679" cy="210312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65ACE66-26D0-8426-2799-7C7DCDCA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0462" y="1575262"/>
              <a:ext cx="4426679" cy="210312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93AB60-7ACE-D8A2-18A4-A1CDA4DC00C6}"/>
                </a:ext>
              </a:extLst>
            </p:cNvPr>
            <p:cNvSpPr txBox="1"/>
            <p:nvPr/>
          </p:nvSpPr>
          <p:spPr>
            <a:xfrm>
              <a:off x="4402789" y="1575262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F31749-2B9C-D628-F4F8-1BF696D8FAE9}"/>
              </a:ext>
            </a:extLst>
          </p:cNvPr>
          <p:cNvGrpSpPr/>
          <p:nvPr/>
        </p:nvGrpSpPr>
        <p:grpSpPr>
          <a:xfrm>
            <a:off x="6912013" y="2377440"/>
            <a:ext cx="4859525" cy="2103120"/>
            <a:chOff x="6912013" y="2377440"/>
            <a:chExt cx="4859525" cy="210312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7B8DED-BC59-BF67-0104-34F3D28A2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6912013" y="2377440"/>
              <a:ext cx="4859525" cy="210312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46ACBF-4B41-558F-9151-D2367BD8C8C4}"/>
                </a:ext>
              </a:extLst>
            </p:cNvPr>
            <p:cNvSpPr txBox="1"/>
            <p:nvPr/>
          </p:nvSpPr>
          <p:spPr>
            <a:xfrm>
              <a:off x="11327186" y="237744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884CB-C3E0-8302-1A81-AB588CAE5550}"/>
              </a:ext>
            </a:extLst>
          </p:cNvPr>
          <p:cNvGrpSpPr/>
          <p:nvPr/>
        </p:nvGrpSpPr>
        <p:grpSpPr>
          <a:xfrm>
            <a:off x="420462" y="4480560"/>
            <a:ext cx="5466933" cy="2103120"/>
            <a:chOff x="420462" y="4480560"/>
            <a:chExt cx="5466933" cy="2103120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D2D5045-09D0-1FBF-3739-97B628E62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20462" y="4480560"/>
              <a:ext cx="5466933" cy="210312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6FF319B-3E45-556F-9537-7DFE27AFEC29}"/>
                </a:ext>
              </a:extLst>
            </p:cNvPr>
            <p:cNvSpPr txBox="1"/>
            <p:nvPr/>
          </p:nvSpPr>
          <p:spPr>
            <a:xfrm>
              <a:off x="5443043" y="448056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173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0112F-2791-B24B-11C4-BC8ED169D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DBC0CA7-9628-D6EF-49E4-100DAEE17D3E}"/>
              </a:ext>
            </a:extLst>
          </p:cNvPr>
          <p:cNvSpPr txBox="1"/>
          <p:nvPr/>
        </p:nvSpPr>
        <p:spPr>
          <a:xfrm>
            <a:off x="4034377" y="699653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Contenido del Programa</a:t>
            </a:r>
            <a:endParaRPr lang="es-CO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A8180156-0427-B9A2-10AD-DF8D16F20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D322E5-437C-18B5-FC85-A6AC2262F4FF}"/>
              </a:ext>
            </a:extLst>
          </p:cNvPr>
          <p:cNvGrpSpPr/>
          <p:nvPr/>
        </p:nvGrpSpPr>
        <p:grpSpPr>
          <a:xfrm>
            <a:off x="319910" y="4080509"/>
            <a:ext cx="5406291" cy="2103120"/>
            <a:chOff x="7846571" y="4925006"/>
            <a:chExt cx="5406291" cy="2103120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3D2C5C7-438B-DCA4-CC72-7DF664312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46571" y="4925006"/>
              <a:ext cx="5406291" cy="210312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3B8C49F-9FC3-BD63-877F-DBA4852B63D8}"/>
                </a:ext>
              </a:extLst>
            </p:cNvPr>
            <p:cNvSpPr txBox="1"/>
            <p:nvPr/>
          </p:nvSpPr>
          <p:spPr>
            <a:xfrm>
              <a:off x="12808510" y="492500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6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89D89A-37D3-68D5-D587-860FB675F86C}"/>
              </a:ext>
            </a:extLst>
          </p:cNvPr>
          <p:cNvGrpSpPr/>
          <p:nvPr/>
        </p:nvGrpSpPr>
        <p:grpSpPr>
          <a:xfrm>
            <a:off x="6118860" y="4055227"/>
            <a:ext cx="5958840" cy="2103120"/>
            <a:chOff x="909322" y="4100240"/>
            <a:chExt cx="5958840" cy="210312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34762AF-2602-FA85-CEA0-AE8CD02B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09322" y="4100240"/>
              <a:ext cx="5958840" cy="210312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EB149F-CA24-C3B8-B40F-87602DECF412}"/>
                </a:ext>
              </a:extLst>
            </p:cNvPr>
            <p:cNvSpPr txBox="1"/>
            <p:nvPr/>
          </p:nvSpPr>
          <p:spPr>
            <a:xfrm>
              <a:off x="6423810" y="549547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7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5E6F5F2-6DFC-FE0A-A37D-6FBB32331929}"/>
              </a:ext>
            </a:extLst>
          </p:cNvPr>
          <p:cNvGrpSpPr/>
          <p:nvPr/>
        </p:nvGrpSpPr>
        <p:grpSpPr>
          <a:xfrm>
            <a:off x="319910" y="1422137"/>
            <a:ext cx="5776090" cy="2103120"/>
            <a:chOff x="1261400" y="1706200"/>
            <a:chExt cx="5776090" cy="210312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D48FDD0-D814-8B94-D2A6-C7C3F52DC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261400" y="1706200"/>
              <a:ext cx="5776090" cy="21031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7E13BE-07EE-932B-26E2-F89F4E90D1EF}"/>
                </a:ext>
              </a:extLst>
            </p:cNvPr>
            <p:cNvSpPr txBox="1"/>
            <p:nvPr/>
          </p:nvSpPr>
          <p:spPr>
            <a:xfrm>
              <a:off x="6591327" y="1706200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4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079984-8813-B549-B06F-0873A42DD2D7}"/>
              </a:ext>
            </a:extLst>
          </p:cNvPr>
          <p:cNvGrpSpPr/>
          <p:nvPr/>
        </p:nvGrpSpPr>
        <p:grpSpPr>
          <a:xfrm>
            <a:off x="7086601" y="1422137"/>
            <a:ext cx="4991100" cy="2560320"/>
            <a:chOff x="8341562" y="1765811"/>
            <a:chExt cx="4597369" cy="237744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9D4B63F-7FB0-3546-BD90-BC02A4BFE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8341562" y="1765811"/>
              <a:ext cx="4597369" cy="23774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AEEA33-E7FC-6552-61A2-9F84556ED3A5}"/>
                </a:ext>
              </a:extLst>
            </p:cNvPr>
            <p:cNvSpPr txBox="1"/>
            <p:nvPr/>
          </p:nvSpPr>
          <p:spPr>
            <a:xfrm>
              <a:off x="12494579" y="1765811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4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400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BAA28AA4-76FE-4C09-A025-6053EA2C3F08}"/>
              </a:ext>
            </a:extLst>
          </p:cNvPr>
          <p:cNvGrpSpPr/>
          <p:nvPr/>
        </p:nvGrpSpPr>
        <p:grpSpPr>
          <a:xfrm>
            <a:off x="346065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9840D9AE-C1A7-476A-9E6F-BEDA15BACA55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CC95E53A-692E-48F0-98FB-7B697137D6E3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E1EF027-2AF4-4F27-9159-9A81690034F4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0D85BDA-7A81-4AA9-A803-0A43949636FC}"/>
              </a:ext>
            </a:extLst>
          </p:cNvPr>
          <p:cNvSpPr txBox="1"/>
          <p:nvPr/>
        </p:nvSpPr>
        <p:spPr>
          <a:xfrm>
            <a:off x="5824374" y="667826"/>
            <a:ext cx="598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Desarrollo de las Sesiones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ABFE5B0-5230-4AD5-B6FE-8CB7EC204831}"/>
              </a:ext>
            </a:extLst>
          </p:cNvPr>
          <p:cNvSpPr/>
          <p:nvPr/>
        </p:nvSpPr>
        <p:spPr>
          <a:xfrm>
            <a:off x="6096000" y="149116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/>
              <a:t>I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E9A68841-A6F8-4186-B237-E1E839D7BB94}"/>
              </a:ext>
            </a:extLst>
          </p:cNvPr>
          <p:cNvSpPr/>
          <p:nvPr/>
        </p:nvSpPr>
        <p:spPr>
          <a:xfrm>
            <a:off x="6096000" y="251459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13A5319D-F46C-4E04-B630-681CD2A1F26C}"/>
              </a:ext>
            </a:extLst>
          </p:cNvPr>
          <p:cNvSpPr/>
          <p:nvPr/>
        </p:nvSpPr>
        <p:spPr>
          <a:xfrm>
            <a:off x="6096000" y="3538034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226B4602-1506-4E2D-A09F-782384363D9B}"/>
              </a:ext>
            </a:extLst>
          </p:cNvPr>
          <p:cNvSpPr/>
          <p:nvPr/>
        </p:nvSpPr>
        <p:spPr>
          <a:xfrm>
            <a:off x="6096000" y="4561469"/>
            <a:ext cx="6096000" cy="914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6" name="Gráfico 35">
            <a:extLst>
              <a:ext uri="{FF2B5EF4-FFF2-40B4-BE49-F238E27FC236}">
                <a16:creationId xmlns:a16="http://schemas.microsoft.com/office/drawing/2014/main" id="{6198344D-5224-490D-B1A8-D34F2A1B4E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5604" y="1684500"/>
            <a:ext cx="913913" cy="541743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A7517485-7677-48F0-9BE6-7A3314332180}"/>
              </a:ext>
            </a:extLst>
          </p:cNvPr>
          <p:cNvSpPr txBox="1"/>
          <p:nvPr/>
        </p:nvSpPr>
        <p:spPr>
          <a:xfrm>
            <a:off x="7369030" y="1793788"/>
            <a:ext cx="46220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Dinámica de cada sesión (teoría + práctica en vivo).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990C2590-F8CA-495D-940C-D9C951990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6461" y="2657766"/>
            <a:ext cx="519470" cy="596113"/>
          </a:xfrm>
          <a:prstGeom prst="rect">
            <a:avLst/>
          </a:prstGeom>
        </p:spPr>
      </p:pic>
      <p:pic>
        <p:nvPicPr>
          <p:cNvPr id="43" name="Gráfico 42">
            <a:extLst>
              <a:ext uri="{FF2B5EF4-FFF2-40B4-BE49-F238E27FC236}">
                <a16:creationId xmlns:a16="http://schemas.microsoft.com/office/drawing/2014/main" id="{BE62FF0E-270D-4541-81C3-2AB6CAA3DC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0030" y="3746048"/>
            <a:ext cx="614038" cy="597664"/>
          </a:xfrm>
          <a:prstGeom prst="rect">
            <a:avLst/>
          </a:prstGeom>
        </p:spPr>
      </p:pic>
      <p:pic>
        <p:nvPicPr>
          <p:cNvPr id="47" name="Gráfico 46">
            <a:extLst>
              <a:ext uri="{FF2B5EF4-FFF2-40B4-BE49-F238E27FC236}">
                <a16:creationId xmlns:a16="http://schemas.microsoft.com/office/drawing/2014/main" id="{DC1E84C9-51DD-4EA4-B41A-77ABD57C08E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32393" y="4660449"/>
            <a:ext cx="518242" cy="735939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47C57797-B35D-4CE5-B5C5-AA41FBBE0A96}"/>
              </a:ext>
            </a:extLst>
          </p:cNvPr>
          <p:cNvSpPr txBox="1"/>
          <p:nvPr/>
        </p:nvSpPr>
        <p:spPr>
          <a:xfrm>
            <a:off x="7369030" y="2810216"/>
            <a:ext cx="39104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Ejercicios individuales y grupales.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1C9CAC3-EDB7-4DE3-864B-FB40EF4A7DD5}"/>
              </a:ext>
            </a:extLst>
          </p:cNvPr>
          <p:cNvSpPr txBox="1"/>
          <p:nvPr/>
        </p:nvSpPr>
        <p:spPr>
          <a:xfrm>
            <a:off x="7369030" y="3834634"/>
            <a:ext cx="41440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Revisión de avances en proyectos.</a:t>
            </a:r>
            <a:endParaRPr lang="es-CO" sz="15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50C6C70-56CA-4738-AA4E-88F208AAB965}"/>
              </a:ext>
            </a:extLst>
          </p:cNvPr>
          <p:cNvSpPr txBox="1"/>
          <p:nvPr/>
        </p:nvSpPr>
        <p:spPr>
          <a:xfrm>
            <a:off x="7369030" y="4866835"/>
            <a:ext cx="28923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Sesiones de retroalimentación.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F0824BF-DCDC-4FB6-A573-01C09364B8EE}"/>
              </a:ext>
            </a:extLst>
          </p:cNvPr>
          <p:cNvSpPr/>
          <p:nvPr/>
        </p:nvSpPr>
        <p:spPr>
          <a:xfrm>
            <a:off x="604911" y="316524"/>
            <a:ext cx="4359752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74B29CF-EF7D-14BC-04C3-137A57CC2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3074" name="Picture 2" descr="Imágenes de Desarrollo software - Descarga gratuita en Freepik">
            <a:extLst>
              <a:ext uri="{FF2B5EF4-FFF2-40B4-BE49-F238E27FC236}">
                <a16:creationId xmlns:a16="http://schemas.microsoft.com/office/drawing/2014/main" id="{3050DF2A-6F65-4A92-3C0E-4897F795B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51" y="2150035"/>
            <a:ext cx="3744472" cy="249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9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718C-3CF4-D10B-17E4-AE6314663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81BF741D-CFBD-903D-80C9-01AF98114C74}"/>
              </a:ext>
            </a:extLst>
          </p:cNvPr>
          <p:cNvGrpSpPr/>
          <p:nvPr/>
        </p:nvGrpSpPr>
        <p:grpSpPr>
          <a:xfrm>
            <a:off x="346065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69A1568-9CC9-81BF-2F83-660CFCA11FCA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9687505-4C7F-279D-EEAE-363AEFCE1A63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B97BBA5-A2F3-95F4-80EC-45860906AA10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4CF44B-B898-5D8F-0542-94F6E6ADABAE}"/>
              </a:ext>
            </a:extLst>
          </p:cNvPr>
          <p:cNvSpPr txBox="1"/>
          <p:nvPr/>
        </p:nvSpPr>
        <p:spPr>
          <a:xfrm>
            <a:off x="5824374" y="667826"/>
            <a:ext cx="598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Metodología de Enseñanza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BEB4EA-BCAE-A957-E65E-28375BBA5185}"/>
              </a:ext>
            </a:extLst>
          </p:cNvPr>
          <p:cNvSpPr/>
          <p:nvPr/>
        </p:nvSpPr>
        <p:spPr>
          <a:xfrm>
            <a:off x="604911" y="316524"/>
            <a:ext cx="4359752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B4339CE1-64DB-827E-36BD-7461CC66F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pic>
        <p:nvPicPr>
          <p:cNvPr id="5122" name="Picture 2" descr="Metodologías de Enseñanza. Enfoques innovadores para un aprendizaje eficaz">
            <a:extLst>
              <a:ext uri="{FF2B5EF4-FFF2-40B4-BE49-F238E27FC236}">
                <a16:creationId xmlns:a16="http://schemas.microsoft.com/office/drawing/2014/main" id="{516B9FF0-81D3-D810-427F-8695B759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08" y="2346060"/>
            <a:ext cx="3853157" cy="216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470EE0-D81A-CA98-B04B-4EED3F5DD465}"/>
              </a:ext>
            </a:extLst>
          </p:cNvPr>
          <p:cNvSpPr txBox="1"/>
          <p:nvPr/>
        </p:nvSpPr>
        <p:spPr>
          <a:xfrm>
            <a:off x="6095999" y="2670463"/>
            <a:ext cx="59817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Clases magistrales, talleres prácticos, trabajo en equipo, proyecto guiado.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Nivel de acompañamiento del consultor.</a:t>
            </a:r>
            <a:endParaRPr lang="es-CO" sz="2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56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717B2-728C-1321-A2DD-D2931F00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CB47366A-FA27-CFAF-23ED-33C7B4FF844C}"/>
              </a:ext>
            </a:extLst>
          </p:cNvPr>
          <p:cNvGrpSpPr/>
          <p:nvPr/>
        </p:nvGrpSpPr>
        <p:grpSpPr>
          <a:xfrm>
            <a:off x="3460652" y="0"/>
            <a:ext cx="1985767" cy="2321169"/>
            <a:chOff x="3460652" y="0"/>
            <a:chExt cx="1985767" cy="2321169"/>
          </a:xfrm>
          <a:solidFill>
            <a:srgbClr val="FFE900"/>
          </a:solidFill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3CD99535-583D-7FB2-E96C-8EF0C8C084D3}"/>
                </a:ext>
              </a:extLst>
            </p:cNvPr>
            <p:cNvSpPr/>
            <p:nvPr/>
          </p:nvSpPr>
          <p:spPr>
            <a:xfrm>
              <a:off x="4180327" y="0"/>
              <a:ext cx="1266092" cy="23211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54AF6162-B296-D4ED-EBD3-4A7FDB90000F}"/>
                </a:ext>
              </a:extLst>
            </p:cNvPr>
            <p:cNvSpPr/>
            <p:nvPr/>
          </p:nvSpPr>
          <p:spPr>
            <a:xfrm>
              <a:off x="3460652" y="0"/>
              <a:ext cx="1012874" cy="3165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21" name="Rectángulo 20">
            <a:extLst>
              <a:ext uri="{FF2B5EF4-FFF2-40B4-BE49-F238E27FC236}">
                <a16:creationId xmlns:a16="http://schemas.microsoft.com/office/drawing/2014/main" id="{D79D2431-F91E-880C-1EC1-9B6D735AD664}"/>
              </a:ext>
            </a:extLst>
          </p:cNvPr>
          <p:cNvSpPr/>
          <p:nvPr/>
        </p:nvSpPr>
        <p:spPr>
          <a:xfrm>
            <a:off x="0" y="3397349"/>
            <a:ext cx="3460652" cy="3460652"/>
          </a:xfrm>
          <a:prstGeom prst="rect">
            <a:avLst/>
          </a:prstGeom>
          <a:solidFill>
            <a:srgbClr val="FFE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80CCD5-AE1D-E042-2384-2DF2C3AF5813}"/>
              </a:ext>
            </a:extLst>
          </p:cNvPr>
          <p:cNvSpPr txBox="1"/>
          <p:nvPr/>
        </p:nvSpPr>
        <p:spPr>
          <a:xfrm>
            <a:off x="5824374" y="667826"/>
            <a:ext cx="598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Cronograma y Duración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E1B87B5-9A21-3AF8-4C40-19070C730AB2}"/>
              </a:ext>
            </a:extLst>
          </p:cNvPr>
          <p:cNvSpPr/>
          <p:nvPr/>
        </p:nvSpPr>
        <p:spPr>
          <a:xfrm>
            <a:off x="604911" y="316524"/>
            <a:ext cx="4359752" cy="605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b="1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Imagen 5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F97B6F27-06AB-F25A-1F84-F7B5F1FA5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604" y="6183629"/>
            <a:ext cx="1230096" cy="677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99DDF-8337-B7B1-8B3F-2FF0A83E6F0B}"/>
              </a:ext>
            </a:extLst>
          </p:cNvPr>
          <p:cNvSpPr txBox="1"/>
          <p:nvPr/>
        </p:nvSpPr>
        <p:spPr>
          <a:xfrm>
            <a:off x="6095999" y="2670463"/>
            <a:ext cx="5981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Número de semanas o sesiones. 2 Semanas - 6 Sesiones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Duración estimada de cada sesión. 3 a 4 Horas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Fechas de entregas importantes: Idea de Proyecto</a:t>
            </a:r>
            <a:endParaRPr lang="es-CO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146" name="Picture 2" descr="CRONOGRAMA DE FINALIZACION DE TRIMESTRE | Portal Red Académica">
            <a:extLst>
              <a:ext uri="{FF2B5EF4-FFF2-40B4-BE49-F238E27FC236}">
                <a16:creationId xmlns:a16="http://schemas.microsoft.com/office/drawing/2014/main" id="{2820F196-BCB0-F253-545F-6FEEFEF2A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564" y="1696404"/>
            <a:ext cx="3148445" cy="314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433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d8b8c26-6417-489e-99bf-1bf30c0e5796">
      <Terms xmlns="http://schemas.microsoft.com/office/infopath/2007/PartnerControls"/>
    </lcf76f155ced4ddcb4097134ff3c332f>
    <TaxCatchAll xmlns="129e6711-48bc-4e54-ae8e-4115e3129a50" xsi:nil="true"/>
    <FechayHora xmlns="dd8b8c26-6417-489e-99bf-1bf30c0e579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7FC69BEE7CB4341B84DAB71BFC56D7D" ma:contentTypeVersion="19" ma:contentTypeDescription="Crear nuevo documento." ma:contentTypeScope="" ma:versionID="1bb37bcffe09bb31681401b91c0089ba">
  <xsd:schema xmlns:xsd="http://www.w3.org/2001/XMLSchema" xmlns:xs="http://www.w3.org/2001/XMLSchema" xmlns:p="http://schemas.microsoft.com/office/2006/metadata/properties" xmlns:ns2="129e6711-48bc-4e54-ae8e-4115e3129a50" xmlns:ns3="dd8b8c26-6417-489e-99bf-1bf30c0e5796" targetNamespace="http://schemas.microsoft.com/office/2006/metadata/properties" ma:root="true" ma:fieldsID="f717c36ee2edf554e9a37e8081496264" ns2:_="" ns3:_="">
    <xsd:import namespace="129e6711-48bc-4e54-ae8e-4115e3129a50"/>
    <xsd:import namespace="dd8b8c26-6417-489e-99bf-1bf30c0e57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FechayHor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9e6711-48bc-4e54-ae8e-4115e3129a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d0f1228-48f4-4870-8dfd-defe2891e35b}" ma:internalName="TaxCatchAll" ma:showField="CatchAllData" ma:web="129e6711-48bc-4e54-ae8e-4115e3129a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8b8c26-6417-489e-99bf-1bf30c0e57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a7de0800-40b2-4450-8442-e4e4fda9c3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FechayHora" ma:index="25" nillable="true" ma:displayName="Fecha y Hora" ma:format="DateOnly" ma:internalName="FechayHora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0FF70A-8E12-4B36-A079-A558C67069F2}">
  <ds:schemaRefs>
    <ds:schemaRef ds:uri="129e6711-48bc-4e54-ae8e-4115e3129a50"/>
    <ds:schemaRef ds:uri="dd8b8c26-6417-489e-99bf-1bf30c0e579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8B8AC9-C80F-4384-91EE-D97840ACB7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9e6711-48bc-4e54-ae8e-4115e3129a50"/>
    <ds:schemaRef ds:uri="dd8b8c26-6417-489e-99bf-1bf30c0e57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B065D5-0501-4AAC-B1F7-450845FC5D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399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Segoe UI Black</vt:lpstr>
      <vt:lpstr>Segoe UI Light</vt:lpstr>
      <vt:lpstr>Segoe UI Semibold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Albeiro Alejandro Piedrahita Piedrahita</dc:creator>
  <cp:lastModifiedBy>Jhonatan JLL Lyons Lyons</cp:lastModifiedBy>
  <cp:revision>17</cp:revision>
  <dcterms:created xsi:type="dcterms:W3CDTF">2021-12-21T13:30:21Z</dcterms:created>
  <dcterms:modified xsi:type="dcterms:W3CDTF">2025-09-22T22:30:56Z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0x01010077FC69BEE7CB4341B84DAB71BFC56D7D</vt:lpwstr>
  </property>
  <property fmtid="{D5CDD505-2E9C-101B-9397-08002B2CF9AE}" pid="3" name="MediaServiceImageTags">
    <vt:lpwstr/>
  </property>
</Properties>
</file>