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12"/>
  </p:notesMasterIdLst>
  <p:sldIdLst>
    <p:sldId id="256" r:id="rId2"/>
    <p:sldId id="272" r:id="rId3"/>
    <p:sldId id="280" r:id="rId4"/>
    <p:sldId id="278" r:id="rId5"/>
    <p:sldId id="279" r:id="rId6"/>
    <p:sldId id="282" r:id="rId7"/>
    <p:sldId id="283" r:id="rId8"/>
    <p:sldId id="281" r:id="rId9"/>
    <p:sldId id="284" r:id="rId10"/>
    <p:sldId id="269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86420" autoAdjust="0"/>
  </p:normalViewPr>
  <p:slideViewPr>
    <p:cSldViewPr snapToGrid="0">
      <p:cViewPr varScale="1">
        <p:scale>
          <a:sx n="69" d="100"/>
          <a:sy n="69" d="100"/>
        </p:scale>
        <p:origin x="6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24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12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2FCF4-E770-9349-A1E1-FE781B7FE734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5B545-A1EA-4A4A-A09F-F09BE107C6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91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BC515-2692-4463-ABB7-ECE62C16A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A0B5C1-0047-44BE-90AE-BE87593AE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2F1CB9-3411-4301-B417-E34E28B3D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B478BC-6835-408B-8258-A4A460D20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5E8DF5-66B6-42CD-A9AB-3BA35EB0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375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25183-3EF8-4D8C-B64E-9C737F5E4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A193D52-4D6A-4AF2-93FF-2F487E938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C0DE93-CA0C-4FFC-8E21-A9A7214DF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45E503-07AC-49C3-8082-BC6D2451C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90075B-539B-4B5D-A133-7CA14E7B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09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A85C58-C6AB-4236-8F15-16C31D676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20CDBF-EA72-46C3-A9B1-E556AB856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4AD95C-D12F-446C-BE4F-0E45E515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BF0116-3FCF-4D52-B1DA-A155E87BA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CB14B1-1363-4646-A58F-E10F7A56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985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95C81-CD3F-42D5-8A4C-E305D8B1A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CF17FF-2C5F-4E87-887E-D454DDAF3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584956-5B01-466A-B8D6-022B20797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809249-0F09-4B0F-A056-B4560B20D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B0C582-F059-4F76-B5FC-79BFCF179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57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E9ECC-E776-462B-B757-C19744E6E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A6B5E4-8BCB-4D54-B12B-3E22F3D77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CE1466-F807-4B04-A98D-EDCC055A5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37EE06-646D-454D-BE96-6373AFD03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F4116-87E6-4D0E-874E-5E93645E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3DF1-C1D1-49FF-AA11-3626436D3A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70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26EDCD-9773-43B6-ADC2-E917D129E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1D5AD0-A73A-4E8A-A956-D38480DB4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0E53C5-65B2-4515-B731-5F9842B40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F10319-0BF6-4F3D-A81D-1DF7D42B4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D5F5CE-4B12-4010-9A8D-5EF179304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90ED31-E423-4D96-BADD-0B6B8E073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506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CA8DFF-05E0-4A7C-A6D9-26484711D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B9C044-924D-49A7-9725-7ECF4F15A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9F3DF87-4D31-4707-B404-C0D76CFB9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ACAE34D-42B4-45F5-8DB9-52B26AE665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7CBB666-CBD0-42BC-A1E3-F6BEE0B62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D47032D-3CE1-427C-BE7C-8A92BF11B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C758E10-14DE-491B-B0EF-B6B84FAA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BC04CF7-07E1-4E4C-8E90-E9955C821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4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FD8D2-D6A0-40FF-AD78-F11F0EB6C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2F09A53-1430-495B-86C5-DA20DAB42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75942AA-9986-464E-94C9-3DF612A49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FDBA50-44CA-4899-A9A2-7AC245F1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55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6120278-402E-405C-AFB0-C4852BBBF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1198ACD-8423-4529-9898-2A3B2D94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E1AFEC4-DAD9-4A61-B129-112152E8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6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F768C0-4A75-4002-9564-A1C35AF3A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B50EBD-16FC-4749-9662-A5AD3F418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CCEBC17-CBE5-415F-BDE5-2AA5263A7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E19746-19AA-44FF-A879-692D5D1B2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707672-F214-4D19-9C93-888A50AB2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57F9B8-FBDC-434D-AC9F-878E591C8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8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835FC-7FF8-4DB5-8C1A-2676C21AD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E511DCC-CFC6-49C8-913E-6F151E2681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06BF6D-E0AA-450E-9424-14F227655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DCC513-727C-45F6-8A9E-60F2270A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2E57CF-EF58-4343-BA9C-DBD541F39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3015C7-94C4-4325-AB88-11E181E5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640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C6E9DE4-A8EB-482C-B33C-A661F69B4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5F0A26-E1A0-4CB1-8286-F0452A27F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BEC273-2F34-45DE-BCB9-C7610294A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1ADC0A-032D-49A2-AB22-B677C4F79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3DFA1F-B4A1-4DAB-9561-D7CAD05A9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7" name="Imagem 1">
            <a:extLst>
              <a:ext uri="{FF2B5EF4-FFF2-40B4-BE49-F238E27FC236}">
                <a16:creationId xmlns:a16="http://schemas.microsoft.com/office/drawing/2014/main" id="{48366658-C514-4F5C-B3EB-100849939F9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661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pt.wikipedia.org/wiki/Solaris_(sistema_operacional)" TargetMode="External"/><Relationship Id="rId13" Type="http://schemas.openxmlformats.org/officeDocument/2006/relationships/hyperlink" Target="https://pt.wikipedia.org/wiki/1995" TargetMode="External"/><Relationship Id="rId18" Type="http://schemas.openxmlformats.org/officeDocument/2006/relationships/hyperlink" Target="https://pt.wikipedia.org/wiki/Servlet" TargetMode="External"/><Relationship Id="rId3" Type="http://schemas.openxmlformats.org/officeDocument/2006/relationships/hyperlink" Target="https://pt.wikipedia.org/wiki/Plataforma" TargetMode="External"/><Relationship Id="rId21" Type="http://schemas.openxmlformats.org/officeDocument/2006/relationships/hyperlink" Target="https://pt.wikipedia.org/wiki/Enterprise_JavaBeans" TargetMode="External"/><Relationship Id="rId7" Type="http://schemas.openxmlformats.org/officeDocument/2006/relationships/hyperlink" Target="https://pt.wikipedia.org/wiki/GNU/Linux" TargetMode="External"/><Relationship Id="rId12" Type="http://schemas.openxmlformats.org/officeDocument/2006/relationships/hyperlink" Target="https://pt.wikipedia.org/wiki/Servidor_web" TargetMode="External"/><Relationship Id="rId17" Type="http://schemas.openxmlformats.org/officeDocument/2006/relationships/hyperlink" Target="https://pt.wikipedia.org/wiki/Container_(programa%C3%A7%C3%A3o)" TargetMode="External"/><Relationship Id="rId25" Type="http://schemas.openxmlformats.org/officeDocument/2006/relationships/hyperlink" Target="https://pt.wikipedia.org/wiki/PWS" TargetMode="External"/><Relationship Id="rId2" Type="http://schemas.openxmlformats.org/officeDocument/2006/relationships/hyperlink" Target="https://pt.wikipedia.org/wiki/Servidor" TargetMode="External"/><Relationship Id="rId16" Type="http://schemas.openxmlformats.org/officeDocument/2006/relationships/hyperlink" Target="https://pt.wikipedia.org/wiki/Linguagem_de_programa%C3%A7%C3%A3o_Java" TargetMode="External"/><Relationship Id="rId20" Type="http://schemas.openxmlformats.org/officeDocument/2006/relationships/hyperlink" Target="https://pt.wikipedia.org/wiki/JavaServer_Pag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t.wikipedia.org/wiki/Microsoft_Windows" TargetMode="External"/><Relationship Id="rId11" Type="http://schemas.openxmlformats.org/officeDocument/2006/relationships/hyperlink" Target="https://en.wikipedia.org/wiki/Apache_HTTP_Server" TargetMode="External"/><Relationship Id="rId24" Type="http://schemas.openxmlformats.org/officeDocument/2006/relationships/hyperlink" Target="https://pt.wikipedia.org/wiki/Windows_NT" TargetMode="External"/><Relationship Id="rId5" Type="http://schemas.openxmlformats.org/officeDocument/2006/relationships/hyperlink" Target="https://pt.wikipedia.org/wiki/GNU_General_Public_License" TargetMode="External"/><Relationship Id="rId15" Type="http://schemas.openxmlformats.org/officeDocument/2006/relationships/hyperlink" Target="https://pt.wikipedia.org/wiki/Apache_Software_Foundation" TargetMode="External"/><Relationship Id="rId23" Type="http://schemas.openxmlformats.org/officeDocument/2006/relationships/hyperlink" Target="https://pt.wikipedia.org/wiki/Sistema_operacional" TargetMode="External"/><Relationship Id="rId10" Type="http://schemas.openxmlformats.org/officeDocument/2006/relationships/hyperlink" Target="https://pt.wikipedia.org/wiki/L%C3%ADngua_inglesa" TargetMode="External"/><Relationship Id="rId19" Type="http://schemas.openxmlformats.org/officeDocument/2006/relationships/hyperlink" Target="https://pt.wikipedia.org/wiki/Java_Servlet" TargetMode="External"/><Relationship Id="rId4" Type="http://schemas.openxmlformats.org/officeDocument/2006/relationships/hyperlink" Target="https://pt.wikipedia.org/wiki/Software_livre" TargetMode="External"/><Relationship Id="rId9" Type="http://schemas.openxmlformats.org/officeDocument/2006/relationships/hyperlink" Target="https://pt.wikipedia.org/wiki/MacOS_X" TargetMode="External"/><Relationship Id="rId14" Type="http://schemas.openxmlformats.org/officeDocument/2006/relationships/hyperlink" Target="https://pt.wikipedia.org/wiki/Rob_McCool" TargetMode="External"/><Relationship Id="rId22" Type="http://schemas.openxmlformats.org/officeDocument/2006/relationships/hyperlink" Target="https://pt.wikipedia.org/wiki/Microsof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/index.php?title=Composi%C3%A7%C3%A3o(Programa%C3%A7%C3%A3o_Orientada_a_Objetos)&amp;action=edit&amp;redlink=1" TargetMode="External"/><Relationship Id="rId2" Type="http://schemas.openxmlformats.org/officeDocument/2006/relationships/hyperlink" Target="https://pt.wikipedia.org/wiki/Tempo_de_execu%C3%A7%C3%A3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t.wikipedia.org/wiki/Tempo_de_compila%C3%A7%C3%A3o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pt.wikipedia.org/wiki/HTML" TargetMode="External"/><Relationship Id="rId13" Type="http://schemas.openxmlformats.org/officeDocument/2006/relationships/hyperlink" Target="https://pt.wikipedia.org/wiki/Facebook" TargetMode="External"/><Relationship Id="rId18" Type="http://schemas.openxmlformats.org/officeDocument/2006/relationships/hyperlink" Target="https://pt.wikipedia.org/wiki/Oscommerce" TargetMode="External"/><Relationship Id="rId3" Type="http://schemas.openxmlformats.org/officeDocument/2006/relationships/hyperlink" Target="https://pt.wikipedia.org/wiki/Linguagem_interpretada" TargetMode="External"/><Relationship Id="rId7" Type="http://schemas.openxmlformats.org/officeDocument/2006/relationships/hyperlink" Target="https://pt.wikipedia.org/wiki/PHP#cite_note-3" TargetMode="External"/><Relationship Id="rId12" Type="http://schemas.openxmlformats.org/officeDocument/2006/relationships/hyperlink" Target="https://pt.wikipedia.org/wiki/MediaWiki" TargetMode="External"/><Relationship Id="rId17" Type="http://schemas.openxmlformats.org/officeDocument/2006/relationships/hyperlink" Target="https://pt.wikipedia.org/wiki/Magento" TargetMode="External"/><Relationship Id="rId2" Type="http://schemas.openxmlformats.org/officeDocument/2006/relationships/hyperlink" Target="https://pt.wikipedia.org/wiki/Acr%C3%B4nimo_recursivo" TargetMode="External"/><Relationship Id="rId16" Type="http://schemas.openxmlformats.org/officeDocument/2006/relationships/hyperlink" Target="https://pt.wikipedia.org/wiki/WordPre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t.wikipedia.org/wiki/World_Wide_Web" TargetMode="External"/><Relationship Id="rId11" Type="http://schemas.openxmlformats.org/officeDocument/2006/relationships/hyperlink" Target="https://pt.wikipedia.org/wiki/ASP" TargetMode="External"/><Relationship Id="rId5" Type="http://schemas.openxmlformats.org/officeDocument/2006/relationships/hyperlink" Target="https://pt.wikipedia.org/wiki/Server-side" TargetMode="External"/><Relationship Id="rId15" Type="http://schemas.openxmlformats.org/officeDocument/2006/relationships/hyperlink" Target="https://pt.wikipedia.org/wiki/Joomla" TargetMode="External"/><Relationship Id="rId10" Type="http://schemas.openxmlformats.org/officeDocument/2006/relationships/hyperlink" Target="https://pt.wikipedia.org/wiki/Client_Side" TargetMode="External"/><Relationship Id="rId19" Type="http://schemas.openxmlformats.org/officeDocument/2006/relationships/hyperlink" Target="https://pt.wikipedia.org/wiki/Rasmus_Lerdorf" TargetMode="External"/><Relationship Id="rId4" Type="http://schemas.openxmlformats.org/officeDocument/2006/relationships/hyperlink" Target="https://pt.wikipedia.org/wiki/Software_livre" TargetMode="External"/><Relationship Id="rId9" Type="http://schemas.openxmlformats.org/officeDocument/2006/relationships/hyperlink" Target="https://pt.wikipedia.org/wiki/C%C3%B3digo_fonte" TargetMode="External"/><Relationship Id="rId14" Type="http://schemas.openxmlformats.org/officeDocument/2006/relationships/hyperlink" Target="https://pt.wikipedia.org/wiki/Drupa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0989" y="1166219"/>
            <a:ext cx="10363493" cy="2262781"/>
          </a:xfrm>
        </p:spPr>
        <p:txBody>
          <a:bodyPr>
            <a:normAutofit/>
          </a:bodyPr>
          <a:lstStyle/>
          <a:p>
            <a:r>
              <a:rPr lang="pt-BR" sz="4000" b="1" dirty="0" smtClean="0"/>
              <a:t>Unidade Curricular 12</a:t>
            </a:r>
            <a:endParaRPr lang="pt-BR" sz="40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15035" y="3429000"/>
            <a:ext cx="8915399" cy="1126283"/>
          </a:xfrm>
        </p:spPr>
        <p:txBody>
          <a:bodyPr>
            <a:normAutofit/>
          </a:bodyPr>
          <a:lstStyle/>
          <a:p>
            <a:r>
              <a:rPr lang="pt-BR" sz="2800" dirty="0"/>
              <a:t>Prof. Rodrigo Alberto Zamara</a:t>
            </a:r>
          </a:p>
        </p:txBody>
      </p:sp>
    </p:spTree>
    <p:extLst>
      <p:ext uri="{BB962C8B-B14F-4D97-AF65-F5344CB8AC3E}">
        <p14:creationId xmlns:p14="http://schemas.microsoft.com/office/powerpoint/2010/main" val="426031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890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That’s All!</a:t>
            </a:r>
            <a:r>
              <a:rPr lang="en-US"/>
              <a:t/>
            </a:r>
            <a:br>
              <a:rPr lang="en-US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4300" y="2571750"/>
            <a:ext cx="3829050" cy="3601244"/>
          </a:xfrm>
        </p:spPr>
      </p:pic>
    </p:spTree>
    <p:extLst>
      <p:ext uri="{BB962C8B-B14F-4D97-AF65-F5344CB8AC3E}">
        <p14:creationId xmlns:p14="http://schemas.microsoft.com/office/powerpoint/2010/main" val="76842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03619" y="791201"/>
            <a:ext cx="8911687" cy="1657167"/>
          </a:xfrm>
        </p:spPr>
        <p:txBody>
          <a:bodyPr>
            <a:no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OBJETIVOS</a:t>
            </a:r>
            <a:r>
              <a:rPr lang="en-US" sz="5400" b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5400" dirty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n-US" sz="54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803619" y="1973722"/>
            <a:ext cx="9684637" cy="3777622"/>
          </a:xfrm>
        </p:spPr>
        <p:txBody>
          <a:bodyPr>
            <a:normAutofit/>
          </a:bodyPr>
          <a:lstStyle/>
          <a:p>
            <a:r>
              <a:rPr lang="en-US" sz="2800" b="1" dirty="0">
                <a:ln w="19050">
                  <a:solidFill>
                    <a:schemeClr val="tx1">
                      <a:alpha val="78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Aula </a:t>
            </a:r>
            <a:r>
              <a:rPr lang="en-US" sz="2800" b="1" dirty="0" smtClean="0">
                <a:ln w="19050">
                  <a:solidFill>
                    <a:schemeClr val="tx1">
                      <a:alpha val="78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01</a:t>
            </a:r>
          </a:p>
          <a:p>
            <a:r>
              <a:rPr lang="en-US" b="1" dirty="0" err="1">
                <a:ln w="19050">
                  <a:solidFill>
                    <a:schemeClr val="tx1">
                      <a:alpha val="78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Conhecer</a:t>
            </a:r>
            <a:r>
              <a:rPr lang="en-US" b="1" dirty="0">
                <a:ln w="19050">
                  <a:solidFill>
                    <a:schemeClr val="tx1">
                      <a:alpha val="78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b="1" dirty="0" err="1">
                <a:ln w="19050">
                  <a:solidFill>
                    <a:schemeClr val="tx1">
                      <a:alpha val="78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estrutura</a:t>
            </a:r>
            <a:r>
              <a:rPr lang="en-US" b="1" dirty="0">
                <a:ln w="19050">
                  <a:solidFill>
                    <a:schemeClr val="tx1">
                      <a:alpha val="78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9050">
                  <a:solidFill>
                    <a:schemeClr val="tx1">
                      <a:alpha val="78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onde</a:t>
            </a:r>
            <a:r>
              <a:rPr lang="en-US" b="1" dirty="0" smtClean="0">
                <a:ln w="19050">
                  <a:solidFill>
                    <a:schemeClr val="tx1">
                      <a:alpha val="78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, </a:t>
            </a:r>
            <a:r>
              <a:rPr lang="en-US" b="1" dirty="0" err="1" smtClean="0">
                <a:ln w="19050">
                  <a:solidFill>
                    <a:schemeClr val="tx1">
                      <a:alpha val="78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como</a:t>
            </a:r>
            <a:r>
              <a:rPr lang="en-US" b="1" dirty="0" smtClean="0">
                <a:ln w="19050">
                  <a:solidFill>
                    <a:schemeClr val="tx1">
                      <a:alpha val="78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9050">
                  <a:solidFill>
                    <a:schemeClr val="tx1">
                      <a:alpha val="78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fica</a:t>
            </a:r>
            <a:r>
              <a:rPr lang="en-US" b="1" dirty="0" smtClean="0">
                <a:ln w="19050">
                  <a:solidFill>
                    <a:schemeClr val="tx1">
                      <a:alpha val="78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9050">
                  <a:solidFill>
                    <a:schemeClr val="tx1">
                      <a:alpha val="78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hospedado</a:t>
            </a:r>
            <a:r>
              <a:rPr lang="en-US" b="1" dirty="0" smtClean="0">
                <a:ln w="19050">
                  <a:solidFill>
                    <a:schemeClr val="tx1">
                      <a:alpha val="78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um site de internet, </a:t>
            </a:r>
            <a:r>
              <a:rPr lang="en-US" b="1" dirty="0" err="1" smtClean="0">
                <a:ln w="19050">
                  <a:solidFill>
                    <a:schemeClr val="tx1">
                      <a:alpha val="78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Fisico</a:t>
            </a:r>
            <a:r>
              <a:rPr lang="en-US" b="1" dirty="0" smtClean="0">
                <a:ln w="19050">
                  <a:solidFill>
                    <a:schemeClr val="tx1">
                      <a:alpha val="78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e Local;</a:t>
            </a:r>
          </a:p>
          <a:p>
            <a:r>
              <a:rPr lang="en-US" sz="2800" b="1" dirty="0" err="1" smtClean="0">
                <a:ln w="19050">
                  <a:solidFill>
                    <a:schemeClr val="tx1">
                      <a:alpha val="78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Criação</a:t>
            </a:r>
            <a:r>
              <a:rPr lang="en-US" sz="2800" b="1" dirty="0" smtClean="0">
                <a:ln w="19050">
                  <a:solidFill>
                    <a:schemeClr val="tx1">
                      <a:alpha val="78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de </a:t>
            </a:r>
            <a:r>
              <a:rPr lang="en-US" sz="2800" b="1" dirty="0" err="1" smtClean="0">
                <a:ln w="19050">
                  <a:solidFill>
                    <a:schemeClr val="tx1">
                      <a:alpha val="78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ambiente</a:t>
            </a:r>
            <a:r>
              <a:rPr lang="en-US" sz="2800" b="1" dirty="0" smtClean="0">
                <a:ln w="19050">
                  <a:solidFill>
                    <a:schemeClr val="tx1">
                      <a:alpha val="78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ln w="19050">
                  <a:solidFill>
                    <a:schemeClr val="tx1">
                      <a:alpha val="78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fisico</a:t>
            </a:r>
            <a:r>
              <a:rPr lang="en-US" sz="2800" b="1" dirty="0" smtClean="0">
                <a:ln w="19050">
                  <a:solidFill>
                    <a:schemeClr val="tx1">
                      <a:alpha val="78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local;</a:t>
            </a:r>
            <a:endParaRPr lang="en-US" sz="2800" b="1" dirty="0">
              <a:ln w="19050">
                <a:solidFill>
                  <a:schemeClr val="tx1">
                    <a:alpha val="78000"/>
                  </a:schemeClr>
                </a:solidFill>
                <a:prstDash val="solid"/>
              </a:ln>
              <a:solidFill>
                <a:schemeClr val="accent2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  <a:p>
            <a:r>
              <a:rPr lang="en-US" sz="2800" b="1" dirty="0" err="1" smtClean="0">
                <a:ln w="19050">
                  <a:solidFill>
                    <a:schemeClr val="tx1">
                      <a:alpha val="78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Conhecer</a:t>
            </a:r>
            <a:r>
              <a:rPr lang="en-US" sz="2800" b="1" dirty="0" smtClean="0">
                <a:ln w="19050">
                  <a:solidFill>
                    <a:schemeClr val="tx1">
                      <a:alpha val="78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ln w="19050">
                  <a:solidFill>
                    <a:schemeClr val="tx1">
                      <a:alpha val="78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sobre</a:t>
            </a:r>
            <a:r>
              <a:rPr lang="en-US" sz="2800" b="1" dirty="0" smtClean="0">
                <a:ln w="19050">
                  <a:solidFill>
                    <a:schemeClr val="tx1">
                      <a:alpha val="78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ln w="19050">
                  <a:solidFill>
                    <a:schemeClr val="tx1">
                      <a:alpha val="78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desenvolvimento</a:t>
            </a:r>
            <a:r>
              <a:rPr lang="en-US" sz="2800" b="1" dirty="0" smtClean="0">
                <a:ln w="19050">
                  <a:solidFill>
                    <a:schemeClr val="tx1">
                      <a:alpha val="78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de software e banco de dados;</a:t>
            </a:r>
          </a:p>
          <a:p>
            <a:pPr marL="0" indent="0">
              <a:buNone/>
            </a:pPr>
            <a:endParaRPr lang="en-US" sz="2800" b="1" dirty="0" smtClean="0">
              <a:ln w="19050">
                <a:solidFill>
                  <a:schemeClr val="tx1">
                    <a:alpha val="78000"/>
                  </a:schemeClr>
                </a:solidFill>
                <a:prstDash val="solid"/>
              </a:ln>
              <a:solidFill>
                <a:schemeClr val="accent2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274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dominio dns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2342856"/>
            <a:ext cx="4286250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50" y="1573835"/>
            <a:ext cx="4265946" cy="283398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A</a:t>
            </a:r>
            <a:r>
              <a:rPr lang="pt-BR" b="1" dirty="0" smtClean="0"/>
              <a:t>cesso a sites!</a:t>
            </a:r>
            <a:endParaRPr lang="pt-BR" b="1" dirty="0"/>
          </a:p>
        </p:txBody>
      </p:sp>
      <p:sp>
        <p:nvSpPr>
          <p:cNvPr id="5" name="Seta em Curva para Baixo 4"/>
          <p:cNvSpPr/>
          <p:nvPr/>
        </p:nvSpPr>
        <p:spPr>
          <a:xfrm flipV="1">
            <a:off x="3700117" y="5286309"/>
            <a:ext cx="2700683" cy="90211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649" y="2569177"/>
            <a:ext cx="4265946" cy="2729981"/>
          </a:xfrm>
          <a:prstGeom prst="rect">
            <a:avLst/>
          </a:prstGeom>
        </p:spPr>
      </p:pic>
      <p:pic>
        <p:nvPicPr>
          <p:cNvPr id="1028" name="Picture 4" descr="Resultado de imagem para data center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232" y="1241118"/>
            <a:ext cx="4527768" cy="316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ta em Curva para Baixo 2"/>
          <p:cNvSpPr/>
          <p:nvPr/>
        </p:nvSpPr>
        <p:spPr>
          <a:xfrm rot="21010330">
            <a:off x="4802028" y="1021756"/>
            <a:ext cx="3513464" cy="13880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Seta para Baixo 6"/>
          <p:cNvSpPr/>
          <p:nvPr/>
        </p:nvSpPr>
        <p:spPr>
          <a:xfrm>
            <a:off x="9621672" y="2990827"/>
            <a:ext cx="614149" cy="584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0" name="Picture 6" descr="Resultado de imagem para servidor&quot;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99" b="25465"/>
          <a:stretch/>
        </p:blipFill>
        <p:spPr bwMode="auto">
          <a:xfrm>
            <a:off x="7664231" y="3676554"/>
            <a:ext cx="4527769" cy="202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webserver tela apache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245" y="3690570"/>
            <a:ext cx="2182504" cy="136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eta para Baixo 11"/>
          <p:cNvSpPr/>
          <p:nvPr/>
        </p:nvSpPr>
        <p:spPr>
          <a:xfrm rot="6650944">
            <a:off x="6882255" y="419235"/>
            <a:ext cx="614149" cy="58016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772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7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5400" b="1" dirty="0" err="1"/>
              <a:t>http</a:t>
            </a:r>
            <a:endParaRPr lang="pt-BR" sz="5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006600"/>
            <a:ext cx="10515600" cy="2527300"/>
          </a:xfrm>
        </p:spPr>
        <p:txBody>
          <a:bodyPr>
            <a:normAutofit/>
          </a:bodyPr>
          <a:lstStyle/>
          <a:p>
            <a:pPr marL="0" indent="0" algn="just"/>
            <a:r>
              <a:rPr lang="pt-BR" sz="2400" b="0" dirty="0"/>
              <a:t>“</a:t>
            </a:r>
            <a:r>
              <a:rPr lang="pt-BR" sz="2400" dirty="0"/>
              <a:t>Hypertext </a:t>
            </a:r>
            <a:r>
              <a:rPr lang="pt-BR" sz="2400" dirty="0" err="1"/>
              <a:t>Transfer</a:t>
            </a:r>
            <a:r>
              <a:rPr lang="pt-BR" sz="2400" dirty="0"/>
              <a:t> </a:t>
            </a:r>
            <a:r>
              <a:rPr lang="pt-BR" sz="2400" dirty="0" err="1"/>
              <a:t>Protocol</a:t>
            </a:r>
            <a:r>
              <a:rPr lang="pt-BR" sz="2400" dirty="0"/>
              <a:t>, que significa Protocolo de Transferência de Hipertexto”</a:t>
            </a:r>
            <a:r>
              <a:rPr lang="pt-BR" sz="2400" b="0" dirty="0"/>
              <a:t>. É o protocolo padrão da Web, que é a parte gráfica da internet. É o HTTP que possibilita a visualização de figuras e vídeos no seu browser. O HTTP, por sua vez, roda sobre o TCP/IP. Isto significa que o TCP/IP funciona como uma rodovia por onde são transportadas as informações HTTP. Portanto, o HTTP não é usado na rede local ou na Internet em si, mas precisa destes dois sistemas para funcionar.</a:t>
            </a:r>
          </a:p>
        </p:txBody>
      </p:sp>
    </p:spTree>
    <p:extLst>
      <p:ext uri="{BB962C8B-B14F-4D97-AF65-F5344CB8AC3E}">
        <p14:creationId xmlns:p14="http://schemas.microsoft.com/office/powerpoint/2010/main" val="330969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97137"/>
            <a:ext cx="10515600" cy="1325563"/>
          </a:xfrm>
        </p:spPr>
        <p:txBody>
          <a:bodyPr/>
          <a:lstStyle/>
          <a:p>
            <a:pPr algn="ctr"/>
            <a:r>
              <a:rPr lang="pt-BR" b="1" dirty="0" err="1"/>
              <a:t>www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/>
            <a:r>
              <a:rPr lang="pt-BR" sz="2400" b="0" dirty="0"/>
              <a:t>Uma curiosidade: a World </a:t>
            </a:r>
            <a:r>
              <a:rPr lang="pt-BR" sz="2400" b="0" dirty="0" err="1"/>
              <a:t>Wide</a:t>
            </a:r>
            <a:r>
              <a:rPr lang="pt-BR" sz="2400" b="0" dirty="0"/>
              <a:t> Web (WWW) virou sinônimo de internet, mas na verdade a </a:t>
            </a:r>
            <a:r>
              <a:rPr lang="pt-BR" sz="2400" dirty="0">
                <a:solidFill>
                  <a:srgbClr val="FF0000"/>
                </a:solidFill>
              </a:rPr>
              <a:t>WWW é apenas um dos serviços disponíveis na Internet</a:t>
            </a:r>
            <a:r>
              <a:rPr lang="pt-BR" sz="2400" b="0" dirty="0"/>
              <a:t>. A World </a:t>
            </a:r>
            <a:r>
              <a:rPr lang="pt-BR" sz="2400" b="0" dirty="0" err="1"/>
              <a:t>Wide</a:t>
            </a:r>
            <a:r>
              <a:rPr lang="pt-BR" sz="2400" b="0" dirty="0"/>
              <a:t> Web é apenas a parte gráfica da internet, que contém muitos outros serviços como SMTP (e-mail) e FTP (Transferência de arquivos), sem falar em outros serviços como o famoso compartilhamento de arquivos, por onde muita gente encontra seus arquivos MP3.</a:t>
            </a:r>
          </a:p>
        </p:txBody>
      </p:sp>
    </p:spTree>
    <p:extLst>
      <p:ext uri="{BB962C8B-B14F-4D97-AF65-F5344CB8AC3E}">
        <p14:creationId xmlns:p14="http://schemas.microsoft.com/office/powerpoint/2010/main" val="338770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27547"/>
            <a:ext cx="10515600" cy="1103834"/>
          </a:xfrm>
        </p:spPr>
        <p:txBody>
          <a:bodyPr/>
          <a:lstStyle/>
          <a:p>
            <a:pPr algn="ctr"/>
            <a:r>
              <a:rPr lang="pt-BR" b="1" dirty="0" err="1" smtClean="0"/>
              <a:t>Webservers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23833"/>
            <a:ext cx="10515600" cy="485313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</a:pPr>
            <a:r>
              <a:rPr lang="pt-BR" sz="1600" b="1" dirty="0" smtClean="0"/>
              <a:t>XAMPP</a:t>
            </a:r>
            <a:r>
              <a:rPr lang="pt-BR" sz="1600" dirty="0" smtClean="0"/>
              <a:t>: </a:t>
            </a:r>
            <a:r>
              <a:rPr lang="pt-BR" sz="1600" dirty="0"/>
              <a:t> é um </a:t>
            </a:r>
            <a:r>
              <a:rPr lang="pt-BR" sz="1600" dirty="0">
                <a:hlinkClick r:id="rId2" tooltip="Servidor"/>
              </a:rPr>
              <a:t>servidor</a:t>
            </a:r>
            <a:r>
              <a:rPr lang="pt-BR" sz="1600" dirty="0"/>
              <a:t> independente de </a:t>
            </a:r>
            <a:r>
              <a:rPr lang="pt-BR" sz="1600" dirty="0">
                <a:hlinkClick r:id="rId3" tooltip="Plataforma"/>
              </a:rPr>
              <a:t>plataforma</a:t>
            </a:r>
            <a:r>
              <a:rPr lang="pt-BR" sz="1600" dirty="0"/>
              <a:t>, </a:t>
            </a:r>
            <a:r>
              <a:rPr lang="pt-BR" sz="1600" dirty="0">
                <a:hlinkClick r:id="rId4" tooltip="Software livre"/>
              </a:rPr>
              <a:t>software livre</a:t>
            </a:r>
            <a:r>
              <a:rPr lang="pt-BR" sz="1600" dirty="0"/>
              <a:t>, que consiste principalmente na base de dados MySQL, o qual foi substituído pelo </a:t>
            </a:r>
            <a:r>
              <a:rPr lang="pt-BR" sz="1600" dirty="0" err="1"/>
              <a:t>MariaDB</a:t>
            </a:r>
            <a:r>
              <a:rPr lang="pt-BR" sz="1600" dirty="0"/>
              <a:t>(embora ainda seja utilizado </a:t>
            </a:r>
            <a:r>
              <a:rPr lang="pt-BR" sz="1600" dirty="0" err="1"/>
              <a:t>MySql</a:t>
            </a:r>
            <a:r>
              <a:rPr lang="pt-BR" sz="1600" dirty="0"/>
              <a:t> em algumas versões</a:t>
            </a:r>
            <a:r>
              <a:rPr lang="pt-BR" sz="1600" dirty="0" smtClean="0"/>
              <a:t>), </a:t>
            </a:r>
            <a:r>
              <a:rPr lang="pt-BR" sz="1600" dirty="0"/>
              <a:t>o servidor web Apache e os interpretadores para linguagens de script: PHP e </a:t>
            </a:r>
            <a:r>
              <a:rPr lang="pt-BR" sz="1600" dirty="0" err="1"/>
              <a:t>Perl,além</a:t>
            </a:r>
            <a:r>
              <a:rPr lang="pt-BR" sz="1600" dirty="0"/>
              <a:t> de um cliente FTP. O nome provem da abreviação de </a:t>
            </a:r>
            <a:r>
              <a:rPr lang="pt-BR" sz="1600" b="1" dirty="0"/>
              <a:t>X</a:t>
            </a:r>
            <a:r>
              <a:rPr lang="pt-BR" sz="1600" dirty="0"/>
              <a:t> (para qualquer dos diferentes sistemas operativos), </a:t>
            </a:r>
            <a:r>
              <a:rPr lang="pt-BR" sz="1600" b="1" dirty="0"/>
              <a:t>A</a:t>
            </a:r>
            <a:r>
              <a:rPr lang="pt-BR" sz="1600" dirty="0"/>
              <a:t>pache, </a:t>
            </a:r>
            <a:r>
              <a:rPr lang="pt-BR" sz="1600" b="1" dirty="0" err="1"/>
              <a:t>M</a:t>
            </a:r>
            <a:r>
              <a:rPr lang="pt-BR" sz="1600" dirty="0" err="1"/>
              <a:t>ariaDB</a:t>
            </a:r>
            <a:r>
              <a:rPr lang="pt-BR" sz="1600" dirty="0"/>
              <a:t>, </a:t>
            </a:r>
            <a:r>
              <a:rPr lang="pt-BR" sz="1600" b="1" dirty="0"/>
              <a:t>P</a:t>
            </a:r>
            <a:r>
              <a:rPr lang="pt-BR" sz="1600" dirty="0"/>
              <a:t>HP, </a:t>
            </a:r>
            <a:r>
              <a:rPr lang="pt-BR" sz="1600" b="1" dirty="0"/>
              <a:t>P</a:t>
            </a:r>
            <a:r>
              <a:rPr lang="pt-BR" sz="1600" dirty="0"/>
              <a:t>erl. É um método que torna extremamente fácil para os desenvolvedores a criar um servidor web local para fins de </a:t>
            </a:r>
            <a:r>
              <a:rPr lang="pt-BR" sz="1600" dirty="0" smtClean="0"/>
              <a:t>teste</a:t>
            </a:r>
            <a:r>
              <a:rPr lang="pt-BR" sz="1600" dirty="0"/>
              <a:t>.</a:t>
            </a:r>
            <a:endParaRPr lang="pt-BR" sz="1600" dirty="0"/>
          </a:p>
          <a:p>
            <a:pPr algn="just">
              <a:lnSpc>
                <a:spcPct val="120000"/>
              </a:lnSpc>
            </a:pPr>
            <a:r>
              <a:rPr lang="pt-BR" sz="1600" dirty="0"/>
              <a:t>O programa está liberado sob a licença </a:t>
            </a:r>
            <a:r>
              <a:rPr lang="pt-BR" sz="1600" dirty="0">
                <a:hlinkClick r:id="rId5" tooltip="GNU General Public License"/>
              </a:rPr>
              <a:t>GNU</a:t>
            </a:r>
            <a:r>
              <a:rPr lang="pt-BR" sz="1600" dirty="0"/>
              <a:t> e atua como um servidor web livre, fácil de usar e capaz de interpretar páginas dinâmicas. Atualmente XAMPP está disponível para </a:t>
            </a:r>
            <a:r>
              <a:rPr lang="pt-BR" sz="1600" dirty="0">
                <a:hlinkClick r:id="rId6" tooltip="Microsoft Windows"/>
              </a:rPr>
              <a:t>Microsoft Windows</a:t>
            </a:r>
            <a:r>
              <a:rPr lang="pt-BR" sz="1600" dirty="0"/>
              <a:t>, </a:t>
            </a:r>
            <a:r>
              <a:rPr lang="pt-BR" sz="1600" dirty="0">
                <a:hlinkClick r:id="rId7" tooltip="GNU/Linux"/>
              </a:rPr>
              <a:t>GNU/Linux</a:t>
            </a:r>
            <a:r>
              <a:rPr lang="pt-BR" sz="1600" dirty="0"/>
              <a:t>, </a:t>
            </a:r>
            <a:r>
              <a:rPr lang="pt-BR" sz="1600" dirty="0">
                <a:hlinkClick r:id="rId8" tooltip="Solaris (sistema operacional)"/>
              </a:rPr>
              <a:t>Solaris</a:t>
            </a:r>
            <a:r>
              <a:rPr lang="pt-BR" sz="1600" dirty="0"/>
              <a:t>, e </a:t>
            </a:r>
            <a:r>
              <a:rPr lang="pt-BR" sz="1600" dirty="0" err="1">
                <a:hlinkClick r:id="rId9" tooltip="MacOS X"/>
              </a:rPr>
              <a:t>MacOS</a:t>
            </a:r>
            <a:r>
              <a:rPr lang="pt-BR" sz="1600" dirty="0">
                <a:hlinkClick r:id="rId9" tooltip="MacOS X"/>
              </a:rPr>
              <a:t> X</a:t>
            </a:r>
            <a:r>
              <a:rPr lang="pt-BR" sz="1600" dirty="0" smtClean="0"/>
              <a:t>.</a:t>
            </a:r>
          </a:p>
          <a:p>
            <a:pPr algn="just">
              <a:lnSpc>
                <a:spcPct val="120000"/>
              </a:lnSpc>
            </a:pPr>
            <a:r>
              <a:rPr lang="pt-BR" sz="1600" b="1" dirty="0" smtClean="0"/>
              <a:t>APACHE: </a:t>
            </a:r>
            <a:r>
              <a:rPr lang="pt-BR" sz="1600" dirty="0" smtClean="0"/>
              <a:t>O</a:t>
            </a:r>
            <a:r>
              <a:rPr lang="pt-BR" sz="1600" dirty="0"/>
              <a:t> </a:t>
            </a:r>
            <a:r>
              <a:rPr lang="pt-BR" sz="1600" b="1" dirty="0"/>
              <a:t>Servidor HTTP Apache</a:t>
            </a:r>
            <a:r>
              <a:rPr lang="pt-BR" sz="1600" dirty="0"/>
              <a:t> (do </a:t>
            </a:r>
            <a:r>
              <a:rPr lang="pt-BR" sz="1600" dirty="0">
                <a:hlinkClick r:id="rId10" tooltip="Língua inglesa"/>
              </a:rPr>
              <a:t>inglês</a:t>
            </a:r>
            <a:r>
              <a:rPr lang="pt-BR" sz="1600" dirty="0"/>
              <a:t> </a:t>
            </a:r>
            <a:r>
              <a:rPr lang="pt-BR" sz="1600" i="1" dirty="0">
                <a:hlinkClick r:id="rId11" tooltip="en:Apache HTTP Server"/>
              </a:rPr>
              <a:t>Apache HTTP Server</a:t>
            </a:r>
            <a:r>
              <a:rPr lang="pt-BR" sz="1600" dirty="0"/>
              <a:t>) ou </a:t>
            </a:r>
            <a:r>
              <a:rPr lang="pt-BR" sz="1600" b="1" dirty="0"/>
              <a:t>Servidor Apache </a:t>
            </a:r>
            <a:r>
              <a:rPr lang="pt-BR" sz="1600" dirty="0"/>
              <a:t>ou </a:t>
            </a:r>
            <a:r>
              <a:rPr lang="pt-BR" sz="1600" b="1" dirty="0"/>
              <a:t>HTTP </a:t>
            </a:r>
            <a:r>
              <a:rPr lang="pt-BR" sz="1600" b="1" dirty="0" err="1"/>
              <a:t>Daemon</a:t>
            </a:r>
            <a:r>
              <a:rPr lang="pt-BR" sz="1600" b="1" dirty="0"/>
              <a:t> Apache</a:t>
            </a:r>
            <a:r>
              <a:rPr lang="pt-BR" sz="1600" dirty="0"/>
              <a:t> ou somente </a:t>
            </a:r>
            <a:r>
              <a:rPr lang="pt-BR" sz="1600" b="1" dirty="0"/>
              <a:t>Apache</a:t>
            </a:r>
            <a:r>
              <a:rPr lang="pt-BR" sz="1600" dirty="0"/>
              <a:t>, é o </a:t>
            </a:r>
            <a:r>
              <a:rPr lang="pt-BR" sz="1600" dirty="0">
                <a:hlinkClick r:id="rId12" tooltip="Servidor web"/>
              </a:rPr>
              <a:t>servidor web</a:t>
            </a:r>
            <a:r>
              <a:rPr lang="pt-BR" sz="1600" dirty="0"/>
              <a:t> </a:t>
            </a:r>
            <a:r>
              <a:rPr lang="pt-BR" sz="1600" dirty="0">
                <a:hlinkClick r:id="rId4" tooltip="Software livre"/>
              </a:rPr>
              <a:t>livre</a:t>
            </a:r>
            <a:r>
              <a:rPr lang="pt-BR" sz="1600" dirty="0"/>
              <a:t> criado em </a:t>
            </a:r>
            <a:r>
              <a:rPr lang="pt-BR" sz="1600" dirty="0">
                <a:hlinkClick r:id="rId13" tooltip="1995"/>
              </a:rPr>
              <a:t>1995</a:t>
            </a:r>
            <a:r>
              <a:rPr lang="pt-BR" sz="1600" dirty="0"/>
              <a:t> por </a:t>
            </a:r>
            <a:r>
              <a:rPr lang="pt-BR" sz="1600" dirty="0">
                <a:hlinkClick r:id="rId14" tooltip="Rob McCool"/>
              </a:rPr>
              <a:t>Rob </a:t>
            </a:r>
            <a:r>
              <a:rPr lang="pt-BR" sz="1600" dirty="0" err="1">
                <a:hlinkClick r:id="rId14" tooltip="Rob McCool"/>
              </a:rPr>
              <a:t>McCool</a:t>
            </a:r>
            <a:r>
              <a:rPr lang="pt-BR" sz="1600" dirty="0"/>
              <a:t>. É a principal tecnologia da </a:t>
            </a:r>
            <a:r>
              <a:rPr lang="pt-BR" sz="1600" dirty="0">
                <a:hlinkClick r:id="rId15" tooltip="Apache Software Foundation"/>
              </a:rPr>
              <a:t>Apache Software Foundation</a:t>
            </a:r>
            <a:r>
              <a:rPr lang="pt-BR" sz="1600" dirty="0"/>
              <a:t>, responsável por mais de uma dezena de projetos envolvendo tecnologias de transmissão via web, processamento de dados e execução de aplicativos distribuídos.</a:t>
            </a:r>
            <a:endParaRPr lang="pt-BR" sz="1600" dirty="0" smtClean="0"/>
          </a:p>
          <a:p>
            <a:pPr algn="just">
              <a:lnSpc>
                <a:spcPct val="120000"/>
              </a:lnSpc>
            </a:pPr>
            <a:r>
              <a:rPr lang="pt-BR" sz="1600" b="1" dirty="0" smtClean="0"/>
              <a:t>TOMCAT: </a:t>
            </a:r>
            <a:r>
              <a:rPr lang="pt-BR" sz="1600" dirty="0"/>
              <a:t>O </a:t>
            </a:r>
            <a:r>
              <a:rPr lang="pt-BR" sz="1600" b="1" dirty="0" err="1"/>
              <a:t>Tomcat</a:t>
            </a:r>
            <a:r>
              <a:rPr lang="pt-BR" sz="1600" dirty="0"/>
              <a:t> é um </a:t>
            </a:r>
            <a:r>
              <a:rPr lang="pt-BR" sz="1600" dirty="0">
                <a:hlinkClick r:id="rId12" tooltip="Servidor web"/>
              </a:rPr>
              <a:t>servidor web</a:t>
            </a:r>
            <a:r>
              <a:rPr lang="pt-BR" sz="1600" dirty="0"/>
              <a:t> </a:t>
            </a:r>
            <a:r>
              <a:rPr lang="pt-BR" sz="1600" dirty="0">
                <a:hlinkClick r:id="rId16" tooltip="Linguagem de programação Java"/>
              </a:rPr>
              <a:t>Java</a:t>
            </a:r>
            <a:r>
              <a:rPr lang="pt-BR" sz="1600" dirty="0"/>
              <a:t>, mais especificamente, um </a:t>
            </a:r>
            <a:r>
              <a:rPr lang="pt-BR" sz="1600" dirty="0">
                <a:hlinkClick r:id="rId17" tooltip="Container (programação)"/>
              </a:rPr>
              <a:t>container</a:t>
            </a:r>
            <a:r>
              <a:rPr lang="pt-BR" sz="1600" dirty="0"/>
              <a:t> de </a:t>
            </a:r>
            <a:r>
              <a:rPr lang="pt-BR" sz="1600" i="1" dirty="0" err="1">
                <a:hlinkClick r:id="rId18" tooltip="Servlet"/>
              </a:rPr>
              <a:t>servlets</a:t>
            </a:r>
            <a:r>
              <a:rPr lang="pt-BR" sz="1600" dirty="0"/>
              <a:t>. O </a:t>
            </a:r>
            <a:r>
              <a:rPr lang="pt-BR" sz="1600" dirty="0" err="1"/>
              <a:t>Tomcat</a:t>
            </a:r>
            <a:r>
              <a:rPr lang="pt-BR" sz="1600" dirty="0"/>
              <a:t> implementa, dentre outras de menor relevância, as tecnologias </a:t>
            </a:r>
            <a:r>
              <a:rPr lang="pt-BR" sz="1600" dirty="0">
                <a:hlinkClick r:id="rId19" tooltip="Java Servlet"/>
              </a:rPr>
              <a:t>Java </a:t>
            </a:r>
            <a:r>
              <a:rPr lang="pt-BR" sz="1600" dirty="0" err="1">
                <a:hlinkClick r:id="rId19" tooltip="Java Servlet"/>
              </a:rPr>
              <a:t>Servlet</a:t>
            </a:r>
            <a:r>
              <a:rPr lang="pt-BR" sz="1600" dirty="0"/>
              <a:t> e </a:t>
            </a:r>
            <a:r>
              <a:rPr lang="pt-BR" sz="1600" dirty="0" err="1">
                <a:hlinkClick r:id="rId20" tooltip="JavaServer Pages"/>
              </a:rPr>
              <a:t>JavaServer</a:t>
            </a:r>
            <a:r>
              <a:rPr lang="pt-BR" sz="1600" dirty="0">
                <a:hlinkClick r:id="rId20" tooltip="JavaServer Pages"/>
              </a:rPr>
              <a:t> </a:t>
            </a:r>
            <a:r>
              <a:rPr lang="pt-BR" sz="1600" dirty="0" err="1">
                <a:hlinkClick r:id="rId20" tooltip="JavaServer Pages"/>
              </a:rPr>
              <a:t>Pages</a:t>
            </a:r>
            <a:r>
              <a:rPr lang="pt-BR" sz="1600" dirty="0"/>
              <a:t> (</a:t>
            </a:r>
            <a:r>
              <a:rPr lang="pt-BR" sz="1600" b="1" dirty="0"/>
              <a:t>JSP</a:t>
            </a:r>
            <a:r>
              <a:rPr lang="pt-BR" sz="1600" dirty="0"/>
              <a:t>) e </a:t>
            </a:r>
            <a:r>
              <a:rPr lang="pt-BR" sz="1600" b="1" dirty="0"/>
              <a:t>não</a:t>
            </a:r>
            <a:r>
              <a:rPr lang="pt-BR" sz="1600" dirty="0"/>
              <a:t> é um container </a:t>
            </a:r>
            <a:r>
              <a:rPr lang="pt-BR" sz="1600" dirty="0">
                <a:hlinkClick r:id="rId21" tooltip="Enterprise JavaBeans"/>
              </a:rPr>
              <a:t>Enterprise </a:t>
            </a:r>
            <a:r>
              <a:rPr lang="pt-BR" sz="1600" dirty="0" err="1">
                <a:hlinkClick r:id="rId21" tooltip="Enterprise JavaBeans"/>
              </a:rPr>
              <a:t>JavaBeans</a:t>
            </a:r>
            <a:r>
              <a:rPr lang="pt-BR" sz="1600" dirty="0"/>
              <a:t> (</a:t>
            </a:r>
            <a:r>
              <a:rPr lang="pt-BR" sz="1600" b="1" dirty="0"/>
              <a:t>EJB</a:t>
            </a:r>
            <a:r>
              <a:rPr lang="pt-BR" sz="1600" dirty="0" smtClean="0"/>
              <a:t>).</a:t>
            </a:r>
          </a:p>
          <a:p>
            <a:pPr>
              <a:lnSpc>
                <a:spcPct val="120000"/>
              </a:lnSpc>
            </a:pPr>
            <a:r>
              <a:rPr lang="pt-BR" sz="1600" b="1" dirty="0" smtClean="0"/>
              <a:t>IIS </a:t>
            </a:r>
            <a:r>
              <a:rPr lang="pt-BR" sz="1600" dirty="0" smtClean="0"/>
              <a:t>(</a:t>
            </a:r>
            <a:r>
              <a:rPr lang="pt-BR" sz="1600" b="1" dirty="0"/>
              <a:t>Internet </a:t>
            </a:r>
            <a:r>
              <a:rPr lang="pt-BR" sz="1600" b="1" dirty="0" err="1"/>
              <a:t>Information</a:t>
            </a:r>
            <a:r>
              <a:rPr lang="pt-BR" sz="1600" b="1" dirty="0"/>
              <a:t> Services</a:t>
            </a:r>
            <a:r>
              <a:rPr lang="pt-BR" sz="1600" dirty="0"/>
              <a:t> - anteriormente denominado </a:t>
            </a:r>
            <a:r>
              <a:rPr lang="pt-BR" sz="1600" b="1" dirty="0"/>
              <a:t>Internet </a:t>
            </a:r>
            <a:r>
              <a:rPr lang="pt-BR" sz="1600" b="1" dirty="0" err="1"/>
              <a:t>Information</a:t>
            </a:r>
            <a:r>
              <a:rPr lang="pt-BR" sz="1600" b="1" dirty="0"/>
              <a:t> Server</a:t>
            </a:r>
            <a:r>
              <a:rPr lang="pt-BR" sz="1600" dirty="0"/>
              <a:t>) é um </a:t>
            </a:r>
            <a:r>
              <a:rPr lang="pt-BR" sz="1600" dirty="0">
                <a:hlinkClick r:id="rId12" tooltip="Servidor web"/>
              </a:rPr>
              <a:t>servidor web</a:t>
            </a:r>
            <a:r>
              <a:rPr lang="pt-BR" sz="1600" dirty="0"/>
              <a:t> criado pela </a:t>
            </a:r>
            <a:r>
              <a:rPr lang="pt-BR" sz="1600" dirty="0">
                <a:hlinkClick r:id="rId22" tooltip="Microsoft"/>
              </a:rPr>
              <a:t>Microsoft</a:t>
            </a:r>
            <a:r>
              <a:rPr lang="pt-BR" sz="1600" dirty="0"/>
              <a:t> para seus </a:t>
            </a:r>
            <a:r>
              <a:rPr lang="pt-BR" sz="1600" dirty="0">
                <a:hlinkClick r:id="rId23" tooltip="Sistema operacional"/>
              </a:rPr>
              <a:t>sistemas operacionais</a:t>
            </a:r>
            <a:r>
              <a:rPr lang="pt-BR" sz="1600" dirty="0"/>
              <a:t> para </a:t>
            </a:r>
            <a:r>
              <a:rPr lang="pt-BR" sz="1600" dirty="0">
                <a:hlinkClick r:id="rId2" tooltip="Servidor"/>
              </a:rPr>
              <a:t>servidores</a:t>
            </a:r>
            <a:r>
              <a:rPr lang="pt-BR" sz="1600" dirty="0"/>
              <a:t>. Sua primeira versão foi introduzida com o </a:t>
            </a:r>
            <a:r>
              <a:rPr lang="pt-BR" sz="1600" dirty="0">
                <a:hlinkClick r:id="rId24" tooltip="Windows NT"/>
              </a:rPr>
              <a:t>Windows NT</a:t>
            </a:r>
            <a:r>
              <a:rPr lang="pt-BR" sz="1600" dirty="0"/>
              <a:t> Server versão 4, e passou </a:t>
            </a:r>
            <a:r>
              <a:rPr lang="pt-BR" sz="1600" dirty="0" smtClean="0"/>
              <a:t>por várias </a:t>
            </a:r>
            <a:r>
              <a:rPr lang="pt-BR" sz="1600" dirty="0"/>
              <a:t>atualizações. É também o sucessor do </a:t>
            </a:r>
            <a:r>
              <a:rPr lang="pt-BR" sz="1600" dirty="0">
                <a:hlinkClick r:id="rId25" tooltip="PWS"/>
              </a:rPr>
              <a:t>PWS</a:t>
            </a:r>
            <a:r>
              <a:rPr lang="pt-B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578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Contêiner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00715"/>
          </a:xfrm>
        </p:spPr>
        <p:txBody>
          <a:bodyPr/>
          <a:lstStyle/>
          <a:p>
            <a:r>
              <a:rPr lang="pt-BR" dirty="0"/>
              <a:t>Em programação orientada a objetos, </a:t>
            </a:r>
            <a:r>
              <a:rPr lang="pt-BR" b="1" dirty="0"/>
              <a:t>Container</a:t>
            </a:r>
            <a:r>
              <a:rPr lang="pt-BR" dirty="0"/>
              <a:t> é um delimitador abstrato, ou seja, um objeto que contém outros objetos que podem ser incluídos ou removidos dinamicamente (durante o </a:t>
            </a:r>
            <a:r>
              <a:rPr lang="pt-BR" dirty="0">
                <a:hlinkClick r:id="rId2" tooltip="Tempo de execução"/>
              </a:rPr>
              <a:t>tempo de execução</a:t>
            </a:r>
            <a:r>
              <a:rPr lang="pt-BR" dirty="0"/>
              <a:t>), diferentemente do que ocorre em uma </a:t>
            </a:r>
            <a:r>
              <a:rPr lang="pt-BR" dirty="0">
                <a:hlinkClick r:id="rId3" tooltip="Composição(Programação Orientada a Objetos) (página não existe)"/>
              </a:rPr>
              <a:t>composição</a:t>
            </a:r>
            <a:r>
              <a:rPr lang="pt-BR" dirty="0"/>
              <a:t> onde este relacionamento é fixado durante o </a:t>
            </a:r>
            <a:r>
              <a:rPr lang="pt-BR" dirty="0">
                <a:hlinkClick r:id="rId4" tooltip="Tempo de compilação"/>
              </a:rPr>
              <a:t>tempo de compilação</a:t>
            </a:r>
            <a:r>
              <a:rPr lang="pt-BR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687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41445"/>
            <a:ext cx="10515600" cy="1049243"/>
          </a:xfrm>
        </p:spPr>
        <p:txBody>
          <a:bodyPr/>
          <a:lstStyle/>
          <a:p>
            <a:pPr algn="ctr"/>
            <a:r>
              <a:rPr lang="pt-BR" sz="4800" b="1" dirty="0" smtClean="0"/>
              <a:t>PHP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pt-BR" b="1" dirty="0"/>
              <a:t>PHP</a:t>
            </a:r>
            <a:r>
              <a:rPr lang="pt-BR" dirty="0"/>
              <a:t> (um </a:t>
            </a:r>
            <a:r>
              <a:rPr lang="pt-BR" dirty="0">
                <a:hlinkClick r:id="rId2" tooltip="Acrônimo recursivo"/>
              </a:rPr>
              <a:t>acrônimo</a:t>
            </a:r>
            <a:r>
              <a:rPr lang="pt-BR" dirty="0"/>
              <a:t> recursivo para </a:t>
            </a:r>
            <a:r>
              <a:rPr lang="pt-BR" i="1" dirty="0"/>
              <a:t>"</a:t>
            </a:r>
            <a:r>
              <a:rPr lang="pt-BR" b="1" i="1" dirty="0"/>
              <a:t>P</a:t>
            </a:r>
            <a:r>
              <a:rPr lang="pt-BR" i="1" dirty="0"/>
              <a:t>HP: </a:t>
            </a:r>
            <a:r>
              <a:rPr lang="pt-BR" b="1" i="1" dirty="0"/>
              <a:t>H</a:t>
            </a:r>
            <a:r>
              <a:rPr lang="pt-BR" i="1" dirty="0"/>
              <a:t>ypertext </a:t>
            </a:r>
            <a:r>
              <a:rPr lang="pt-BR" b="1" i="1" dirty="0" err="1"/>
              <a:t>P</a:t>
            </a:r>
            <a:r>
              <a:rPr lang="pt-BR" i="1" dirty="0" err="1"/>
              <a:t>reprocessor</a:t>
            </a:r>
            <a:r>
              <a:rPr lang="pt-BR" i="1" dirty="0" smtClean="0"/>
              <a:t>"</a:t>
            </a:r>
            <a:r>
              <a:rPr lang="pt-BR" dirty="0" smtClean="0"/>
              <a:t>, originalmente</a:t>
            </a:r>
            <a:r>
              <a:rPr lang="pt-BR" dirty="0"/>
              <a:t> </a:t>
            </a:r>
            <a:r>
              <a:rPr lang="pt-BR" b="1" i="1" dirty="0" err="1"/>
              <a:t>P</a:t>
            </a:r>
            <a:r>
              <a:rPr lang="pt-BR" i="1" dirty="0" err="1"/>
              <a:t>ersonal</a:t>
            </a:r>
            <a:r>
              <a:rPr lang="pt-BR" i="1" dirty="0"/>
              <a:t> </a:t>
            </a:r>
            <a:r>
              <a:rPr lang="pt-BR" b="1" i="1" dirty="0"/>
              <a:t>H</a:t>
            </a:r>
            <a:r>
              <a:rPr lang="pt-BR" i="1" dirty="0"/>
              <a:t>ome </a:t>
            </a:r>
            <a:r>
              <a:rPr lang="pt-BR" b="1" i="1" dirty="0"/>
              <a:t>P</a:t>
            </a:r>
            <a:r>
              <a:rPr lang="pt-BR" i="1" dirty="0"/>
              <a:t>age</a:t>
            </a:r>
            <a:r>
              <a:rPr lang="pt-BR" dirty="0"/>
              <a:t>) é uma </a:t>
            </a:r>
            <a:r>
              <a:rPr lang="pt-BR" dirty="0">
                <a:hlinkClick r:id="rId3" tooltip="Linguagem interpretada"/>
              </a:rPr>
              <a:t>linguagem interpretada</a:t>
            </a:r>
            <a:r>
              <a:rPr lang="pt-BR" dirty="0"/>
              <a:t> </a:t>
            </a:r>
            <a:r>
              <a:rPr lang="pt-BR" dirty="0">
                <a:hlinkClick r:id="rId4" tooltip="Software livre"/>
              </a:rPr>
              <a:t>livre</a:t>
            </a:r>
            <a:r>
              <a:rPr lang="pt-BR" dirty="0"/>
              <a:t>, usada originalmente apenas para o desenvolvimento de aplicações presentes e atuantes no </a:t>
            </a:r>
            <a:r>
              <a:rPr lang="pt-BR" dirty="0">
                <a:hlinkClick r:id="rId5" tooltip="Server-side"/>
              </a:rPr>
              <a:t>lado do servidor</a:t>
            </a:r>
            <a:r>
              <a:rPr lang="pt-BR" dirty="0"/>
              <a:t>, capazes de gerar conteúdo dinâmico na </a:t>
            </a:r>
            <a:r>
              <a:rPr lang="pt-BR" dirty="0">
                <a:hlinkClick r:id="rId6" tooltip="World Wide Web"/>
              </a:rPr>
              <a:t>World </a:t>
            </a:r>
            <a:r>
              <a:rPr lang="pt-BR" dirty="0" err="1">
                <a:hlinkClick r:id="rId6" tooltip="World Wide Web"/>
              </a:rPr>
              <a:t>Wide</a:t>
            </a:r>
            <a:r>
              <a:rPr lang="pt-BR" dirty="0">
                <a:hlinkClick r:id="rId6" tooltip="World Wide Web"/>
              </a:rPr>
              <a:t> Web</a:t>
            </a:r>
            <a:r>
              <a:rPr lang="pt-BR" dirty="0"/>
              <a:t>.</a:t>
            </a:r>
            <a:r>
              <a:rPr lang="pt-BR" baseline="30000" dirty="0">
                <a:hlinkClick r:id="rId7"/>
              </a:rPr>
              <a:t>[3]</a:t>
            </a:r>
            <a:r>
              <a:rPr lang="pt-BR" dirty="0"/>
              <a:t> Figura entre as primeiras linguagens passíveis de inserção em documentos </a:t>
            </a:r>
            <a:r>
              <a:rPr lang="pt-BR" dirty="0">
                <a:hlinkClick r:id="rId8" tooltip="HTML"/>
              </a:rPr>
              <a:t>HTML</a:t>
            </a:r>
            <a:r>
              <a:rPr lang="pt-BR" dirty="0"/>
              <a:t>, dispensando em muitos casos o uso de arquivos externos para eventuais processamentos de dados. O </a:t>
            </a:r>
            <a:r>
              <a:rPr lang="pt-BR" dirty="0">
                <a:hlinkClick r:id="rId9" tooltip="Código fonte"/>
              </a:rPr>
              <a:t>código</a:t>
            </a:r>
            <a:r>
              <a:rPr lang="pt-BR" dirty="0"/>
              <a:t> é interpretado no lado do servidor pelo módulo PHP, que também gera a página web a ser visualizada no </a:t>
            </a:r>
            <a:r>
              <a:rPr lang="pt-BR" dirty="0">
                <a:hlinkClick r:id="rId10" tooltip="Client Side"/>
              </a:rPr>
              <a:t>lado do cliente</a:t>
            </a:r>
            <a:r>
              <a:rPr lang="pt-BR" dirty="0"/>
              <a:t>. A linguagem evoluiu, passou a oferecer funcionalidades em linha de comando, e além disso, ganhou características adicionais, que possibilitaram usos adicionais do PHP, não relacionados a web sites. É possível instalar o PHP na maioria dos sistemas operacionais, gratuitamente. Concorrente direto da tecnologia </a:t>
            </a:r>
            <a:r>
              <a:rPr lang="pt-BR" dirty="0">
                <a:hlinkClick r:id="rId11" tooltip="ASP"/>
              </a:rPr>
              <a:t>ASP</a:t>
            </a:r>
            <a:r>
              <a:rPr lang="pt-BR" dirty="0"/>
              <a:t> pertencente à Microsoft, o PHP é utilizado em aplicações como o </a:t>
            </a:r>
            <a:r>
              <a:rPr lang="pt-BR" dirty="0" err="1">
                <a:hlinkClick r:id="rId12" tooltip="MediaWiki"/>
              </a:rPr>
              <a:t>MediaWiki</a:t>
            </a:r>
            <a:r>
              <a:rPr lang="pt-BR" dirty="0"/>
              <a:t>, </a:t>
            </a:r>
            <a:r>
              <a:rPr lang="pt-BR" dirty="0" err="1">
                <a:hlinkClick r:id="rId13" tooltip="Facebook"/>
              </a:rPr>
              <a:t>Facebook</a:t>
            </a:r>
            <a:r>
              <a:rPr lang="pt-BR" dirty="0"/>
              <a:t>, </a:t>
            </a:r>
            <a:r>
              <a:rPr lang="pt-BR" dirty="0" err="1">
                <a:hlinkClick r:id="rId14" tooltip="Drupal"/>
              </a:rPr>
              <a:t>Drupal</a:t>
            </a:r>
            <a:r>
              <a:rPr lang="pt-BR" dirty="0"/>
              <a:t>, </a:t>
            </a:r>
            <a:r>
              <a:rPr lang="pt-BR" dirty="0" err="1">
                <a:hlinkClick r:id="rId15" tooltip="Joomla"/>
              </a:rPr>
              <a:t>Joomla</a:t>
            </a:r>
            <a:r>
              <a:rPr lang="pt-BR" dirty="0"/>
              <a:t>, </a:t>
            </a:r>
            <a:r>
              <a:rPr lang="pt-BR" dirty="0" err="1">
                <a:hlinkClick r:id="rId16" tooltip="WordPress"/>
              </a:rPr>
              <a:t>WordPress</a:t>
            </a:r>
            <a:r>
              <a:rPr lang="pt-BR" dirty="0"/>
              <a:t>, </a:t>
            </a:r>
            <a:r>
              <a:rPr lang="pt-BR" dirty="0" err="1">
                <a:hlinkClick r:id="rId17" tooltip="Magento"/>
              </a:rPr>
              <a:t>Magento</a:t>
            </a:r>
            <a:r>
              <a:rPr lang="pt-BR" dirty="0"/>
              <a:t> e o </a:t>
            </a:r>
            <a:r>
              <a:rPr lang="pt-BR" dirty="0" err="1">
                <a:hlinkClick r:id="rId18" tooltip="Oscommerce"/>
              </a:rPr>
              <a:t>Oscommerce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Criado por </a:t>
            </a:r>
            <a:r>
              <a:rPr lang="pt-BR" dirty="0" err="1">
                <a:hlinkClick r:id="rId19" tooltip="Rasmus Lerdorf"/>
              </a:rPr>
              <a:t>Rasmus</a:t>
            </a:r>
            <a:r>
              <a:rPr lang="pt-BR" dirty="0">
                <a:hlinkClick r:id="rId19" tooltip="Rasmus Lerdorf"/>
              </a:rPr>
              <a:t> </a:t>
            </a:r>
            <a:r>
              <a:rPr lang="pt-BR" dirty="0" err="1">
                <a:hlinkClick r:id="rId19" tooltip="Rasmus Lerdorf"/>
              </a:rPr>
              <a:t>Lerdorf</a:t>
            </a:r>
            <a:r>
              <a:rPr lang="pt-BR" dirty="0"/>
              <a:t> em 1995, o PHP tem a produção de sua implementação principal, referência formal da linguagem, mantida por uma organização chamada The PHP </a:t>
            </a:r>
            <a:r>
              <a:rPr lang="pt-BR" dirty="0" err="1"/>
              <a:t>Group</a:t>
            </a:r>
            <a:r>
              <a:rPr lang="pt-BR" dirty="0"/>
              <a:t>. O PHP é software livre, licenciado sob a PHP </a:t>
            </a:r>
            <a:r>
              <a:rPr lang="pt-BR" dirty="0" err="1"/>
              <a:t>License</a:t>
            </a:r>
            <a:r>
              <a:rPr lang="pt-BR" dirty="0"/>
              <a:t>, uma licença incompatível com a GNU General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License</a:t>
            </a:r>
            <a:r>
              <a:rPr lang="pt-BR" dirty="0"/>
              <a:t> (GPL) devido a restrições no uso do termo PHP.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004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00652"/>
            <a:ext cx="10515600" cy="1224973"/>
          </a:xfrm>
        </p:spPr>
        <p:txBody>
          <a:bodyPr/>
          <a:lstStyle/>
          <a:p>
            <a:r>
              <a:rPr lang="pt-BR" dirty="0" smtClean="0"/>
              <a:t>Exercício: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Instalar o XAMPP em um Windows 10 em uma máquina virtual.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199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DE5B8EE9629EC4EBC9DFB8ECD50A45A" ma:contentTypeVersion="0" ma:contentTypeDescription="Crie um novo documento." ma:contentTypeScope="" ma:versionID="f103d00bdce693b8a00f7704f84d8c4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2d35cd79d80d3b38601b74d693a0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7808AA-3B2C-4900-B250-3FB7E54E2B9F}"/>
</file>

<file path=customXml/itemProps2.xml><?xml version="1.0" encoding="utf-8"?>
<ds:datastoreItem xmlns:ds="http://schemas.openxmlformats.org/officeDocument/2006/customXml" ds:itemID="{7C940DA7-8583-4999-9296-E7C412F00854}"/>
</file>

<file path=customXml/itemProps3.xml><?xml version="1.0" encoding="utf-8"?>
<ds:datastoreItem xmlns:ds="http://schemas.openxmlformats.org/officeDocument/2006/customXml" ds:itemID="{154A8289-C5E5-4863-A975-F72BC18EE5B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1035</TotalTime>
  <Words>953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Aharoni</vt:lpstr>
      <vt:lpstr>Arial</vt:lpstr>
      <vt:lpstr>Calibri</vt:lpstr>
      <vt:lpstr>Calibri Light</vt:lpstr>
      <vt:lpstr>Tema do Office</vt:lpstr>
      <vt:lpstr>Unidade Curricular 12</vt:lpstr>
      <vt:lpstr>OBJETIVOS  </vt:lpstr>
      <vt:lpstr>Acesso a sites!</vt:lpstr>
      <vt:lpstr>http</vt:lpstr>
      <vt:lpstr>www</vt:lpstr>
      <vt:lpstr>Webservers:</vt:lpstr>
      <vt:lpstr>Contêiner</vt:lpstr>
      <vt:lpstr>PHP</vt:lpstr>
      <vt:lpstr>Exercício:</vt:lpstr>
      <vt:lpstr>That’s All!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 2D / 3D</dc:title>
  <dc:creator>Rodrigo Zamara</dc:creator>
  <cp:lastModifiedBy>Rodrigo Zamara</cp:lastModifiedBy>
  <cp:revision>203</cp:revision>
  <dcterms:created xsi:type="dcterms:W3CDTF">2014-09-17T13:19:02Z</dcterms:created>
  <dcterms:modified xsi:type="dcterms:W3CDTF">2020-01-29T18:53:40Z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0x010100CDE5B8EE9629EC4EBC9DFB8ECD50A45A</vt:lpwstr>
  </property>
</Properties>
</file>